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png" ContentType="image/png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jpg" ContentType="image/jpg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62532" y="792480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6"/>
                </a:lnTo>
                <a:lnTo>
                  <a:pt x="6189853" y="6096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174871" y="9327225"/>
            <a:ext cx="323214" cy="20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6.xml"/><Relationship Id="rId3" Type="http://schemas.openxmlformats.org/officeDocument/2006/relationships/slide" Target="slide8.xml"/><Relationship Id="rId4" Type="http://schemas.openxmlformats.org/officeDocument/2006/relationships/slide" Target="slide10.xml"/><Relationship Id="rId5" Type="http://schemas.openxmlformats.org/officeDocument/2006/relationships/slide" Target="slide11.xml"/><Relationship Id="rId6" Type="http://schemas.openxmlformats.org/officeDocument/2006/relationships/slide" Target="slide12.xml"/><Relationship Id="rId7" Type="http://schemas.openxmlformats.org/officeDocument/2006/relationships/slide" Target="slide14.xml"/><Relationship Id="rId8" Type="http://schemas.openxmlformats.org/officeDocument/2006/relationships/slide" Target="slide15.xml"/><Relationship Id="rId9" Type="http://schemas.openxmlformats.org/officeDocument/2006/relationships/slide" Target="slide16.xml"/><Relationship Id="rId10" Type="http://schemas.openxmlformats.org/officeDocument/2006/relationships/slide" Target="slide21.xml"/><Relationship Id="rId11" Type="http://schemas.openxmlformats.org/officeDocument/2006/relationships/slide" Target="slide22.xml"/><Relationship Id="rId12" Type="http://schemas.openxmlformats.org/officeDocument/2006/relationships/slide" Target="slide23.xml"/><Relationship Id="rId13" Type="http://schemas.openxmlformats.org/officeDocument/2006/relationships/slide" Target="slide24.xml"/><Relationship Id="rId14" Type="http://schemas.openxmlformats.org/officeDocument/2006/relationships/slide" Target="slide26.xml"/><Relationship Id="rId15" Type="http://schemas.openxmlformats.org/officeDocument/2006/relationships/slide" Target="slide28.xml"/><Relationship Id="rId16" Type="http://schemas.openxmlformats.org/officeDocument/2006/relationships/slide" Target="slide29.xml"/><Relationship Id="rId17" Type="http://schemas.openxmlformats.org/officeDocument/2006/relationships/slide" Target="slide30.xml"/><Relationship Id="rId18" Type="http://schemas.openxmlformats.org/officeDocument/2006/relationships/slide" Target="slide37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Relationship Id="rId3" Type="http://schemas.openxmlformats.org/officeDocument/2006/relationships/image" Target="../media/image107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jpg"/><Relationship Id="rId3" Type="http://schemas.openxmlformats.org/officeDocument/2006/relationships/image" Target="../media/image112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jpg"/><Relationship Id="rId3" Type="http://schemas.openxmlformats.org/officeDocument/2006/relationships/image" Target="../media/image114.jpg"/><Relationship Id="rId4" Type="http://schemas.openxmlformats.org/officeDocument/2006/relationships/image" Target="../media/image115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jpg"/><Relationship Id="rId3" Type="http://schemas.openxmlformats.org/officeDocument/2006/relationships/image" Target="../media/image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jpg"/><Relationship Id="rId3" Type="http://schemas.openxmlformats.org/officeDocument/2006/relationships/image" Target="../media/image124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jp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jp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jp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jp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7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jp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businessobjects.com/jump/xi/crvs2010/us2_default.asp" TargetMode="External"/><Relationship Id="rId3" Type="http://schemas.openxmlformats.org/officeDocument/2006/relationships/image" Target="../media/image139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jpg"/><Relationship Id="rId3" Type="http://schemas.openxmlformats.org/officeDocument/2006/relationships/image" Target="../media/image143.jp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4.png"/><Relationship Id="rId3" Type="http://schemas.openxmlformats.org/officeDocument/2006/relationships/image" Target="../media/image145.jp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6.jpg"/><Relationship Id="rId3" Type="http://schemas.openxmlformats.org/officeDocument/2006/relationships/image" Target="../media/image147.pn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jpg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jp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8.jpg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jp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3.pn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4.jp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2.jp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3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37.xml"/><Relationship Id="rId3" Type="http://schemas.openxmlformats.org/officeDocument/2006/relationships/slide" Target="slide38.xml"/><Relationship Id="rId4" Type="http://schemas.openxmlformats.org/officeDocument/2006/relationships/slide" Target="slide39.xml"/><Relationship Id="rId5" Type="http://schemas.openxmlformats.org/officeDocument/2006/relationships/slide" Target="slide40.xml"/><Relationship Id="rId6" Type="http://schemas.openxmlformats.org/officeDocument/2006/relationships/slide" Target="slide41.xml"/><Relationship Id="rId7" Type="http://schemas.openxmlformats.org/officeDocument/2006/relationships/slide" Target="slide42.xml"/><Relationship Id="rId8" Type="http://schemas.openxmlformats.org/officeDocument/2006/relationships/slide" Target="slide43.xml"/><Relationship Id="rId9" Type="http://schemas.openxmlformats.org/officeDocument/2006/relationships/slide" Target="slide44.xml"/><Relationship Id="rId10" Type="http://schemas.openxmlformats.org/officeDocument/2006/relationships/slide" Target="slide45.xml"/><Relationship Id="rId11" Type="http://schemas.openxmlformats.org/officeDocument/2006/relationships/slide" Target="slide49.xml"/><Relationship Id="rId12" Type="http://schemas.openxmlformats.org/officeDocument/2006/relationships/slide" Target="slide50.xml"/><Relationship Id="rId13" Type="http://schemas.openxmlformats.org/officeDocument/2006/relationships/slide" Target="slide51.xml"/><Relationship Id="rId14" Type="http://schemas.openxmlformats.org/officeDocument/2006/relationships/slide" Target="slide53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5.xml"/><Relationship Id="rId4" Type="http://schemas.openxmlformats.org/officeDocument/2006/relationships/slide" Target="slide57.xml"/><Relationship Id="rId5" Type="http://schemas.openxmlformats.org/officeDocument/2006/relationships/slide" Target="slide58.xml"/><Relationship Id="rId6" Type="http://schemas.openxmlformats.org/officeDocument/2006/relationships/slide" Target="slide59.xml"/><Relationship Id="rId7" Type="http://schemas.openxmlformats.org/officeDocument/2006/relationships/slide" Target="slide60.xml"/><Relationship Id="rId8" Type="http://schemas.openxmlformats.org/officeDocument/2006/relationships/slide" Target="slide65.xml"/><Relationship Id="rId9" Type="http://schemas.openxmlformats.org/officeDocument/2006/relationships/slide" Target="slide68.xml"/><Relationship Id="rId10" Type="http://schemas.openxmlformats.org/officeDocument/2006/relationships/slide" Target="slide73.xml"/><Relationship Id="rId11" Type="http://schemas.openxmlformats.org/officeDocument/2006/relationships/slide" Target="slide75.xml"/><Relationship Id="rId12" Type="http://schemas.openxmlformats.org/officeDocument/2006/relationships/slide" Target="slide76.xml"/><Relationship Id="rId13" Type="http://schemas.openxmlformats.org/officeDocument/2006/relationships/slide" Target="slide78.xml"/><Relationship Id="rId14" Type="http://schemas.openxmlformats.org/officeDocument/2006/relationships/slide" Target="slide79.xml"/><Relationship Id="rId15" Type="http://schemas.openxmlformats.org/officeDocument/2006/relationships/slide" Target="slide81.xml"/><Relationship Id="rId16" Type="http://schemas.openxmlformats.org/officeDocument/2006/relationships/slide" Target="slide84.xml"/><Relationship Id="rId17" Type="http://schemas.openxmlformats.org/officeDocument/2006/relationships/slide" Target="slide86.xml"/><Relationship Id="rId18" Type="http://schemas.openxmlformats.org/officeDocument/2006/relationships/slide" Target="slide89.xml"/><Relationship Id="rId19" Type="http://schemas.openxmlformats.org/officeDocument/2006/relationships/slide" Target="slide91.xml"/><Relationship Id="rId20" Type="http://schemas.openxmlformats.org/officeDocument/2006/relationships/slide" Target="slide93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94.xml"/><Relationship Id="rId3" Type="http://schemas.openxmlformats.org/officeDocument/2006/relationships/slide" Target="slide95.xml"/><Relationship Id="rId4" Type="http://schemas.openxmlformats.org/officeDocument/2006/relationships/slide" Target="slide99.xml"/><Relationship Id="rId5" Type="http://schemas.openxmlformats.org/officeDocument/2006/relationships/slide" Target="slide100.xml"/><Relationship Id="rId6" Type="http://schemas.openxmlformats.org/officeDocument/2006/relationships/slide" Target="slide102.xml"/><Relationship Id="rId7" Type="http://schemas.openxmlformats.org/officeDocument/2006/relationships/slide" Target="slide104.xml"/><Relationship Id="rId8" Type="http://schemas.openxmlformats.org/officeDocument/2006/relationships/slide" Target="slide107.xml"/><Relationship Id="rId9" Type="http://schemas.openxmlformats.org/officeDocument/2006/relationships/slide" Target="slide109.xml"/><Relationship Id="rId10" Type="http://schemas.openxmlformats.org/officeDocument/2006/relationships/slide" Target="slide111.xml"/><Relationship Id="rId11" Type="http://schemas.openxmlformats.org/officeDocument/2006/relationships/slide" Target="slide112.xml"/><Relationship Id="rId12" Type="http://schemas.openxmlformats.org/officeDocument/2006/relationships/slide" Target="slide122.xml"/><Relationship Id="rId13" Type="http://schemas.openxmlformats.org/officeDocument/2006/relationships/slide" Target="slide123.xml"/><Relationship Id="rId14" Type="http://schemas.openxmlformats.org/officeDocument/2006/relationships/slide" Target="slide124.xml"/><Relationship Id="rId15" Type="http://schemas.openxmlformats.org/officeDocument/2006/relationships/slide" Target="slide136.xml"/><Relationship Id="rId16" Type="http://schemas.openxmlformats.org/officeDocument/2006/relationships/slide" Target="slide137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38.xml"/><Relationship Id="rId3" Type="http://schemas.openxmlformats.org/officeDocument/2006/relationships/slide" Target="slide141.xml"/><Relationship Id="rId4" Type="http://schemas.openxmlformats.org/officeDocument/2006/relationships/slide" Target="slide146.xml"/><Relationship Id="rId5" Type="http://schemas.openxmlformats.org/officeDocument/2006/relationships/slide" Target="slide147.xml"/><Relationship Id="rId6" Type="http://schemas.openxmlformats.org/officeDocument/2006/relationships/slide" Target="slide159.xml"/><Relationship Id="rId7" Type="http://schemas.openxmlformats.org/officeDocument/2006/relationships/slide" Target="slide160.xml"/><Relationship Id="rId8" Type="http://schemas.openxmlformats.org/officeDocument/2006/relationships/slide" Target="slide161.xml"/><Relationship Id="rId9" Type="http://schemas.openxmlformats.org/officeDocument/2006/relationships/slide" Target="slide164.xml"/><Relationship Id="rId10" Type="http://schemas.openxmlformats.org/officeDocument/2006/relationships/slide" Target="slide165.xml"/><Relationship Id="rId11" Type="http://schemas.openxmlformats.org/officeDocument/2006/relationships/slide" Target="slide166.xml"/><Relationship Id="rId12" Type="http://schemas.openxmlformats.org/officeDocument/2006/relationships/slide" Target="slide167.xml"/><Relationship Id="rId13" Type="http://schemas.openxmlformats.org/officeDocument/2006/relationships/slide" Target="slide168.xml"/><Relationship Id="rId14" Type="http://schemas.openxmlformats.org/officeDocument/2006/relationships/slide" Target="slide169.xml"/><Relationship Id="rId15" Type="http://schemas.openxmlformats.org/officeDocument/2006/relationships/slide" Target="slide170.xml"/><Relationship Id="rId16" Type="http://schemas.openxmlformats.org/officeDocument/2006/relationships/slide" Target="slide172.xml"/><Relationship Id="rId17" Type="http://schemas.openxmlformats.org/officeDocument/2006/relationships/slide" Target="slide173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Relationship Id="rId4" Type="http://schemas.openxmlformats.org/officeDocument/2006/relationships/image" Target="../media/image52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Relationship Id="rId4" Type="http://schemas.openxmlformats.org/officeDocument/2006/relationships/image" Target="../media/image72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Relationship Id="rId3" Type="http://schemas.openxmlformats.org/officeDocument/2006/relationships/image" Target="../media/image82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Relationship Id="rId4" Type="http://schemas.openxmlformats.org/officeDocument/2006/relationships/image" Target="../media/image85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Relationship Id="rId3" Type="http://schemas.openxmlformats.org/officeDocument/2006/relationships/image" Target="../media/image90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3" Type="http://schemas.openxmlformats.org/officeDocument/2006/relationships/image" Target="../media/image99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6146800" cy="8635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1632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CHƢƠNG 1: TỔNG QUAN </a:t>
            </a:r>
            <a:r>
              <a:rPr dirty="0" sz="1300" spc="-10">
                <a:latin typeface="Times New Roman"/>
                <a:cs typeface="Times New Roman"/>
                <a:hlinkClick r:id="rId2" action="ppaction://hlinksldjump"/>
              </a:rPr>
              <a:t>VỀ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LẬP TRÌNH TRỰC QUAN </a:t>
            </a:r>
            <a:r>
              <a:rPr dirty="0" sz="1300" spc="-10">
                <a:latin typeface="Times New Roman"/>
                <a:cs typeface="Times New Roman"/>
                <a:hlinkClick r:id="rId2" action="ppaction://hlinksldjump"/>
              </a:rPr>
              <a:t>VÀ </a:t>
            </a:r>
            <a:r>
              <a:rPr dirty="0" sz="1300">
                <a:latin typeface="Times New Roman"/>
                <a:cs typeface="Times New Roman"/>
                <a:hlinkClick r:id="rId2" action="ppaction://hlinksldjump"/>
              </a:rPr>
              <a:t>.NET </a:t>
            </a:r>
            <a:r>
              <a:rPr dirty="0" sz="1300" spc="-20">
                <a:latin typeface="Times New Roman"/>
                <a:cs typeface="Times New Roman"/>
                <a:hlinkClick r:id="rId2" action="ppaction://hlinksldjump"/>
              </a:rPr>
              <a:t>FRAMEWORK....6 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1.1. </a:t>
            </a:r>
            <a:r>
              <a:rPr dirty="0" sz="1300" spc="-10">
                <a:latin typeface="Times New Roman"/>
                <a:cs typeface="Times New Roman"/>
                <a:hlinkClick r:id="rId2" action="ppaction://hlinksldjump"/>
              </a:rPr>
              <a:t>Giới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thiệu về Lập </a:t>
            </a:r>
            <a:r>
              <a:rPr dirty="0" sz="1300">
                <a:latin typeface="Times New Roman"/>
                <a:cs typeface="Times New Roman"/>
                <a:hlinkClick r:id="rId2" action="ppaction://hlinksldjump"/>
              </a:rPr>
              <a:t>trình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trực </a:t>
            </a:r>
            <a:r>
              <a:rPr dirty="0" sz="1300" spc="60"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quan.................................................................................6</a:t>
            </a: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1.2. Tổng quan về </a:t>
            </a:r>
            <a:r>
              <a:rPr dirty="0" sz="1300">
                <a:latin typeface="Times New Roman"/>
                <a:cs typeface="Times New Roman"/>
                <a:hlinkClick r:id="rId3" action="ppaction://hlinksldjump"/>
              </a:rPr>
              <a:t>.NET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Framework</a:t>
            </a:r>
            <a:r>
              <a:rPr dirty="0" sz="1300" spc="250"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..................................................................................8</a:t>
            </a:r>
            <a:endParaRPr sz="13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1.2.1. Giới thiệu về </a:t>
            </a:r>
            <a:r>
              <a:rPr dirty="0" sz="1300">
                <a:latin typeface="Times New Roman"/>
                <a:cs typeface="Times New Roman"/>
                <a:hlinkClick r:id="rId3" action="ppaction://hlinksldjump"/>
              </a:rPr>
              <a:t>.NET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Framewwork</a:t>
            </a:r>
            <a:r>
              <a:rPr dirty="0" sz="1300" spc="120"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.....................................................................8</a:t>
            </a:r>
            <a:endParaRPr sz="13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1.2.2. Các </a:t>
            </a:r>
            <a:r>
              <a:rPr dirty="0" sz="1300">
                <a:latin typeface="Times New Roman"/>
                <a:cs typeface="Times New Roman"/>
                <a:hlinkClick r:id="rId3" action="ppaction://hlinksldjump"/>
              </a:rPr>
              <a:t>thành phần chính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của </a:t>
            </a:r>
            <a:r>
              <a:rPr dirty="0" sz="1300">
                <a:latin typeface="Times New Roman"/>
                <a:cs typeface="Times New Roman"/>
                <a:hlinkClick r:id="rId3" action="ppaction://hlinksldjump"/>
              </a:rPr>
              <a:t>.NET</a:t>
            </a:r>
            <a:r>
              <a:rPr dirty="0" sz="1300" spc="220"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Framewwork.................................................8</a:t>
            </a:r>
            <a:endParaRPr sz="1300">
              <a:latin typeface="Times New Roman"/>
              <a:cs typeface="Times New Roman"/>
            </a:endParaRPr>
          </a:p>
          <a:p>
            <a:pPr marL="583565" marR="5080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1.2.3. Các giai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đoạn biên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dịch và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thi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hành </a:t>
            </a:r>
            <a:r>
              <a:rPr dirty="0" sz="1300" spc="-60">
                <a:latin typeface="Times New Roman"/>
                <a:cs typeface="Times New Roman"/>
                <a:hlinkClick r:id="rId4" action="ppaction://hlinksldjump"/>
              </a:rPr>
              <a:t>chƣơng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trình </a:t>
            </a:r>
            <a:r>
              <a:rPr dirty="0" sz="1300" spc="-15">
                <a:latin typeface="Times New Roman"/>
                <a:cs typeface="Times New Roman"/>
                <a:hlinkClick r:id="rId4" action="ppaction://hlinksldjump"/>
              </a:rPr>
              <a:t>..........................................10 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1.2.4. </a:t>
            </a:r>
            <a:r>
              <a:rPr dirty="0" sz="1300" spc="-10">
                <a:latin typeface="Times New Roman"/>
                <a:cs typeface="Times New Roman"/>
                <a:hlinkClick r:id="rId5" action="ppaction://hlinksldjump"/>
              </a:rPr>
              <a:t>Kiến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trúc của </a:t>
            </a:r>
            <a:r>
              <a:rPr dirty="0" sz="1300">
                <a:latin typeface="Times New Roman"/>
                <a:cs typeface="Times New Roman"/>
                <a:hlinkClick r:id="rId5" action="ppaction://hlinksldjump"/>
              </a:rPr>
              <a:t>.NET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Application</a:t>
            </a:r>
            <a:r>
              <a:rPr dirty="0" sz="1300" spc="145"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.....................................................................11</a:t>
            </a:r>
            <a:endParaRPr sz="13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1.2.5. Các phiên </a:t>
            </a:r>
            <a:r>
              <a:rPr dirty="0" sz="1300">
                <a:latin typeface="Times New Roman"/>
                <a:cs typeface="Times New Roman"/>
                <a:hlinkClick r:id="rId6" action="ppaction://hlinksldjump"/>
              </a:rPr>
              <a:t>bản của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.NET</a:t>
            </a:r>
            <a:r>
              <a:rPr dirty="0" sz="1300" spc="265">
                <a:latin typeface="Times New Roman"/>
                <a:cs typeface="Times New Roman"/>
                <a:hlinkClick r:id="rId6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Framework..............................................................12</a:t>
            </a: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1.3. </a:t>
            </a:r>
            <a:r>
              <a:rPr dirty="0" sz="1300">
                <a:latin typeface="Times New Roman"/>
                <a:cs typeface="Times New Roman"/>
                <a:hlinkClick r:id="rId7" action="ppaction://hlinksldjump"/>
              </a:rPr>
              <a:t>Làm quen </a:t>
            </a: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với </a:t>
            </a:r>
            <a:r>
              <a:rPr dirty="0" sz="1300" spc="-10">
                <a:latin typeface="Times New Roman"/>
                <a:cs typeface="Times New Roman"/>
                <a:hlinkClick r:id="rId7" action="ppaction://hlinksldjump"/>
              </a:rPr>
              <a:t>môi </a:t>
            </a:r>
            <a:r>
              <a:rPr dirty="0" sz="1300" spc="-65">
                <a:latin typeface="Times New Roman"/>
                <a:cs typeface="Times New Roman"/>
                <a:hlinkClick r:id="rId7" action="ppaction://hlinksldjump"/>
              </a:rPr>
              <a:t>trƣờng  </a:t>
            </a: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lập trình Visual </a:t>
            </a:r>
            <a:r>
              <a:rPr dirty="0" sz="1300" spc="-10">
                <a:latin typeface="Times New Roman"/>
                <a:cs typeface="Times New Roman"/>
                <a:hlinkClick r:id="rId7" action="ppaction://hlinksldjump"/>
              </a:rPr>
              <a:t>Studio</a:t>
            </a:r>
            <a:r>
              <a:rPr dirty="0" sz="1300" spc="60">
                <a:latin typeface="Times New Roman"/>
                <a:cs typeface="Times New Roman"/>
                <a:hlinkClick r:id="rId7" action="ppaction://hlinksldjump"/>
              </a:rPr>
              <a:t> </a:t>
            </a:r>
            <a:r>
              <a:rPr dirty="0" sz="1300" spc="-10">
                <a:latin typeface="Times New Roman"/>
                <a:cs typeface="Times New Roman"/>
                <a:hlinkClick r:id="rId7" action="ppaction://hlinksldjump"/>
              </a:rPr>
              <a:t>.....................................................14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1.3.1. Khởi động Visual </a:t>
            </a:r>
            <a:r>
              <a:rPr dirty="0" sz="1300" spc="-10">
                <a:latin typeface="Times New Roman"/>
                <a:cs typeface="Times New Roman"/>
                <a:hlinkClick r:id="rId8" action="ppaction://hlinksldjump"/>
              </a:rPr>
              <a:t>studio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2010</a:t>
            </a:r>
            <a:r>
              <a:rPr dirty="0" sz="1300" spc="114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........................................................................15</a:t>
            </a:r>
            <a:endParaRPr sz="1300">
              <a:latin typeface="Times New Roman"/>
              <a:cs typeface="Times New Roman"/>
            </a:endParaRPr>
          </a:p>
          <a:p>
            <a:pPr algn="r" marL="240665" marR="5080" indent="342900">
              <a:lnSpc>
                <a:spcPct val="163000"/>
              </a:lnSpc>
            </a:pP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1.3.2. </a:t>
            </a:r>
            <a:r>
              <a:rPr dirty="0" sz="1300" spc="-10">
                <a:latin typeface="Times New Roman"/>
                <a:cs typeface="Times New Roman"/>
                <a:hlinkClick r:id="rId9" action="ppaction://hlinksldjump"/>
              </a:rPr>
              <a:t>Giao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diện môi </a:t>
            </a:r>
            <a:r>
              <a:rPr dirty="0" sz="1300" spc="-70">
                <a:latin typeface="Times New Roman"/>
                <a:cs typeface="Times New Roman"/>
                <a:hlinkClick r:id="rId9" action="ppaction://hlinksldjump"/>
              </a:rPr>
              <a:t>trƣờng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lập trình </a:t>
            </a:r>
            <a:r>
              <a:rPr dirty="0" sz="1300" spc="-10">
                <a:latin typeface="Times New Roman"/>
                <a:cs typeface="Times New Roman"/>
                <a:hlinkClick r:id="rId9" action="ppaction://hlinksldjump"/>
              </a:rPr>
              <a:t>Visual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C# trên</a:t>
            </a:r>
            <a:r>
              <a:rPr dirty="0" sz="1300" spc="20">
                <a:latin typeface="Times New Roman"/>
                <a:cs typeface="Times New Roman"/>
                <a:hlinkClick r:id="rId9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WinForm</a:t>
            </a:r>
            <a:r>
              <a:rPr dirty="0" sz="1300" spc="-100">
                <a:latin typeface="Times New Roman"/>
                <a:cs typeface="Times New Roman"/>
                <a:hlinkClick r:id="rId9" action="ppaction://hlinksldjump"/>
              </a:rPr>
              <a:t> </a:t>
            </a:r>
            <a:r>
              <a:rPr dirty="0" sz="1300" spc="-10">
                <a:latin typeface="Times New Roman"/>
                <a:cs typeface="Times New Roman"/>
                <a:hlinkClick r:id="rId9" action="ppaction://hlinksldjump"/>
              </a:rPr>
              <a:t>..............................16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1.4. </a:t>
            </a:r>
            <a:r>
              <a:rPr dirty="0" sz="1300">
                <a:latin typeface="Times New Roman"/>
                <a:cs typeface="Times New Roman"/>
                <a:hlinkClick r:id="rId10" action="ppaction://hlinksldjump"/>
              </a:rPr>
              <a:t>Xây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dựng và thực hiện </a:t>
            </a:r>
            <a:r>
              <a:rPr dirty="0" sz="1300" spc="-60">
                <a:latin typeface="Times New Roman"/>
                <a:cs typeface="Times New Roman"/>
                <a:hlinkClick r:id="rId10" action="ppaction://hlinksldjump"/>
              </a:rPr>
              <a:t>chƣơng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trình</a:t>
            </a:r>
            <a:r>
              <a:rPr dirty="0" sz="1300" spc="130">
                <a:latin typeface="Times New Roman"/>
                <a:cs typeface="Times New Roman"/>
                <a:hlinkClick r:id="rId10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đầu</a:t>
            </a:r>
            <a:r>
              <a:rPr dirty="0" sz="1300" spc="50">
                <a:latin typeface="Times New Roman"/>
                <a:cs typeface="Times New Roman"/>
                <a:hlinkClick r:id="rId10" action="ppaction://hlinksldjump"/>
              </a:rPr>
              <a:t> </a:t>
            </a:r>
            <a:r>
              <a:rPr dirty="0" sz="1300" spc="-10">
                <a:latin typeface="Times New Roman"/>
                <a:cs typeface="Times New Roman"/>
                <a:hlinkClick r:id="rId10" action="ppaction://hlinksldjump"/>
              </a:rPr>
              <a:t>tiên............................................................21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1.4.1.</a:t>
            </a:r>
            <a:r>
              <a:rPr dirty="0" sz="1300" spc="229">
                <a:latin typeface="Times New Roman"/>
                <a:cs typeface="Times New Roman"/>
                <a:hlinkClick r:id="rId10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Đề</a:t>
            </a:r>
            <a:r>
              <a:rPr dirty="0" sz="1300" spc="229">
                <a:latin typeface="Times New Roman"/>
                <a:cs typeface="Times New Roman"/>
                <a:hlinkClick r:id="rId10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bài..............................................................................................................21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1.4.2. </a:t>
            </a:r>
            <a:r>
              <a:rPr dirty="0" sz="1300" spc="-10">
                <a:latin typeface="Times New Roman"/>
                <a:cs typeface="Times New Roman"/>
                <a:hlinkClick r:id="rId11" action="ppaction://hlinksldjump"/>
              </a:rPr>
              <a:t>Mở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đồ</a:t>
            </a:r>
            <a:r>
              <a:rPr dirty="0" sz="1300" spc="20">
                <a:latin typeface="Times New Roman"/>
                <a:cs typeface="Times New Roman"/>
                <a:hlinkClick r:id="rId11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án</a:t>
            </a:r>
            <a:r>
              <a:rPr dirty="0" sz="1300" spc="-160">
                <a:latin typeface="Times New Roman"/>
                <a:cs typeface="Times New Roman"/>
                <a:hlinkClick r:id="rId11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.........................................................................................................22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1.4.3. Thiết kế giao</a:t>
            </a:r>
            <a:r>
              <a:rPr dirty="0" sz="1300" spc="295">
                <a:latin typeface="Times New Roman"/>
                <a:cs typeface="Times New Roman"/>
                <a:hlinkClick r:id="rId12" action="ppaction://hlinksldjump"/>
              </a:rPr>
              <a:t> </a:t>
            </a:r>
            <a:r>
              <a:rPr dirty="0" sz="1300">
                <a:latin typeface="Times New Roman"/>
                <a:cs typeface="Times New Roman"/>
                <a:hlinkClick r:id="rId12" action="ppaction://hlinksldjump"/>
              </a:rPr>
              <a:t>diện</a:t>
            </a:r>
            <a:r>
              <a:rPr dirty="0" sz="1300" spc="-30">
                <a:latin typeface="Times New Roman"/>
                <a:cs typeface="Times New Roman"/>
                <a:hlinkClick r:id="rId1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...........................................................................................23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1.4.4. </a:t>
            </a:r>
            <a:r>
              <a:rPr dirty="0" sz="1300" spc="-10">
                <a:latin typeface="Times New Roman"/>
                <a:cs typeface="Times New Roman"/>
                <a:hlinkClick r:id="rId13" action="ppaction://hlinksldjump"/>
              </a:rPr>
              <a:t>Viết</a:t>
            </a:r>
            <a:r>
              <a:rPr dirty="0" sz="1300" spc="-35">
                <a:latin typeface="Times New Roman"/>
                <a:cs typeface="Times New Roman"/>
                <a:hlinkClick r:id="rId1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mã</a:t>
            </a:r>
            <a:r>
              <a:rPr dirty="0" sz="1300" spc="130">
                <a:latin typeface="Times New Roman"/>
                <a:cs typeface="Times New Roman"/>
                <a:hlinkClick r:id="rId1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lệnh....................................................................................................24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1.4.5.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Chạy </a:t>
            </a:r>
            <a:r>
              <a:rPr dirty="0" sz="1300" spc="-60">
                <a:latin typeface="Times New Roman"/>
                <a:cs typeface="Times New Roman"/>
                <a:hlinkClick r:id="rId14" action="ppaction://hlinksldjump"/>
              </a:rPr>
              <a:t>chƣơng</a:t>
            </a:r>
            <a:r>
              <a:rPr dirty="0" sz="1300" spc="-40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trình</a:t>
            </a:r>
            <a:r>
              <a:rPr dirty="0" sz="1300" spc="-45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..........................................................................................26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1.4.6. Dừng</a:t>
            </a:r>
            <a:r>
              <a:rPr dirty="0" sz="1300" spc="-75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 spc="-65">
                <a:latin typeface="Times New Roman"/>
                <a:cs typeface="Times New Roman"/>
                <a:hlinkClick r:id="rId14" action="ppaction://hlinksldjump"/>
              </a:rPr>
              <a:t>chƣơng</a:t>
            </a:r>
            <a:r>
              <a:rPr dirty="0" sz="1300" spc="120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trình..........................................................................................26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1.4.7. </a:t>
            </a:r>
            <a:r>
              <a:rPr dirty="0" sz="1300" spc="-10">
                <a:latin typeface="Times New Roman"/>
                <a:cs typeface="Times New Roman"/>
                <a:hlinkClick r:id="rId14" action="ppaction://hlinksldjump"/>
              </a:rPr>
              <a:t>Mở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đồ án đã có</a:t>
            </a:r>
            <a:r>
              <a:rPr dirty="0" sz="1300" spc="300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...............................................................................................26</a:t>
            </a:r>
            <a:endParaRPr sz="13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CHƢƠNG 2: </a:t>
            </a:r>
            <a:r>
              <a:rPr dirty="0" sz="1300" spc="-10">
                <a:latin typeface="Times New Roman"/>
                <a:cs typeface="Times New Roman"/>
                <a:hlinkClick r:id="rId15" action="ppaction://hlinksldjump"/>
              </a:rPr>
              <a:t>DỮ </a:t>
            </a:r>
            <a:r>
              <a:rPr dirty="0" sz="1300">
                <a:latin typeface="Times New Roman"/>
                <a:cs typeface="Times New Roman"/>
                <a:hlinkClick r:id="rId15" action="ppaction://hlinksldjump"/>
              </a:rPr>
              <a:t>LIỆU,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CẤU TRÚC </a:t>
            </a:r>
            <a:r>
              <a:rPr dirty="0" sz="1300" spc="-10">
                <a:latin typeface="Times New Roman"/>
                <a:cs typeface="Times New Roman"/>
                <a:hlinkClick r:id="rId15" action="ppaction://hlinksldjump"/>
              </a:rPr>
              <a:t>ĐIỀU KHIỂN </a:t>
            </a:r>
            <a:r>
              <a:rPr dirty="0" sz="1300">
                <a:latin typeface="Times New Roman"/>
                <a:cs typeface="Times New Roman"/>
                <a:hlinkClick r:id="rId15" action="ppaction://hlinksldjump"/>
              </a:rPr>
              <a:t>VÀ </a:t>
            </a:r>
            <a:r>
              <a:rPr dirty="0" sz="1300" spc="-10">
                <a:latin typeface="Times New Roman"/>
                <a:cs typeface="Times New Roman"/>
                <a:hlinkClick r:id="rId15" action="ppaction://hlinksldjump"/>
              </a:rPr>
              <a:t>GỠ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RỐI </a:t>
            </a:r>
            <a:r>
              <a:rPr dirty="0" sz="1300" spc="-15">
                <a:latin typeface="Times New Roman"/>
                <a:cs typeface="Times New Roman"/>
                <a:hlinkClick r:id="rId15" action="ppaction://hlinksldjump"/>
              </a:rPr>
              <a:t>......................................28 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2.1. </a:t>
            </a:r>
            <a:r>
              <a:rPr dirty="0" sz="1300" spc="-10">
                <a:latin typeface="Times New Roman"/>
                <a:cs typeface="Times New Roman"/>
                <a:hlinkClick r:id="rId15" action="ppaction://hlinksldjump"/>
              </a:rPr>
              <a:t>Đặc </a:t>
            </a:r>
            <a:r>
              <a:rPr dirty="0" sz="1300">
                <a:latin typeface="Times New Roman"/>
                <a:cs typeface="Times New Roman"/>
                <a:hlinkClick r:id="rId15" action="ppaction://hlinksldjump"/>
              </a:rPr>
              <a:t>điểm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cơ bản </a:t>
            </a:r>
            <a:r>
              <a:rPr dirty="0" sz="1300">
                <a:latin typeface="Times New Roman"/>
                <a:cs typeface="Times New Roman"/>
                <a:hlinkClick r:id="rId15" action="ppaction://hlinksldjump"/>
              </a:rPr>
              <a:t>của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C#</a:t>
            </a:r>
            <a:r>
              <a:rPr dirty="0" sz="1300" spc="245"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............................................................................................28</a:t>
            </a: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990"/>
              </a:spcBef>
            </a:pP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2.2. Biến, hằng và các kiểu dữ liệu</a:t>
            </a:r>
            <a:r>
              <a:rPr dirty="0" sz="1300" spc="229">
                <a:latin typeface="Times New Roman"/>
                <a:cs typeface="Times New Roman"/>
                <a:hlinkClick r:id="rId16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...................................................................................29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3.2.1. </a:t>
            </a:r>
            <a:r>
              <a:rPr dirty="0" sz="1300" spc="160">
                <a:latin typeface="Times New Roman"/>
                <a:cs typeface="Times New Roman"/>
                <a:hlinkClick r:id="rId16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Biến.................................................................................................................29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7" action="ppaction://hlinksldjump"/>
              </a:rPr>
              <a:t>2.2.2 </a:t>
            </a:r>
            <a:r>
              <a:rPr dirty="0" sz="1300" spc="105">
                <a:latin typeface="Times New Roman"/>
                <a:cs typeface="Times New Roman"/>
                <a:hlinkClick r:id="rId17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7" action="ppaction://hlinksldjump"/>
              </a:rPr>
              <a:t>Hằng.................................................................................................................30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7" action="ppaction://hlinksldjump"/>
              </a:rPr>
              <a:t>2.2.3. Các kiểu dữ liệu</a:t>
            </a:r>
            <a:r>
              <a:rPr dirty="0" sz="1300" spc="204">
                <a:latin typeface="Times New Roman"/>
                <a:cs typeface="Times New Roman"/>
                <a:hlinkClick r:id="rId17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7" action="ppaction://hlinksldjump"/>
              </a:rPr>
              <a:t>..............................................................................................30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8" action="ppaction://hlinksldjump"/>
              </a:rPr>
              <a:t>2.2.4. Chuyển đổi giữa các kiểu dữ liệu</a:t>
            </a:r>
            <a:r>
              <a:rPr dirty="0" sz="1300" spc="225">
                <a:latin typeface="Times New Roman"/>
                <a:cs typeface="Times New Roman"/>
                <a:hlinkClick r:id="rId18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8" action="ppaction://hlinksldjump"/>
              </a:rPr>
              <a:t>...................................................................37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10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6010" cy="426783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XML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ngôn ngữ tổng quát định </a:t>
            </a:r>
            <a:r>
              <a:rPr dirty="0" sz="1300">
                <a:latin typeface="Times New Roman"/>
                <a:cs typeface="Times New Roman"/>
              </a:rPr>
              <a:t>dạng </a:t>
            </a:r>
            <a:r>
              <a:rPr dirty="0" sz="1300" spc="-5">
                <a:latin typeface="Times New Roman"/>
                <a:cs typeface="Times New Roman"/>
              </a:rPr>
              <a:t>dữ liệu thông qua các thẻ tự định nghĩa, nó  là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chuẩn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mà </a:t>
            </a:r>
            <a:r>
              <a:rPr dirty="0" sz="1300">
                <a:latin typeface="Times New Roman"/>
                <a:cs typeface="Times New Roman"/>
              </a:rPr>
              <a:t>ngày </a:t>
            </a:r>
            <a:r>
              <a:rPr dirty="0" sz="1300" spc="-5">
                <a:latin typeface="Times New Roman"/>
                <a:cs typeface="Times New Roman"/>
              </a:rPr>
              <a:t>càng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định </a:t>
            </a:r>
            <a:r>
              <a:rPr dirty="0" sz="1300">
                <a:latin typeface="Times New Roman"/>
                <a:cs typeface="Times New Roman"/>
              </a:rPr>
              <a:t>dạng </a:t>
            </a:r>
            <a:r>
              <a:rPr dirty="0" sz="1300" spc="-5">
                <a:latin typeface="Times New Roman"/>
                <a:cs typeface="Times New Roman"/>
              </a:rPr>
              <a:t>rộng</a:t>
            </a:r>
            <a:r>
              <a:rPr dirty="0" sz="1300" spc="-1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rãi.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Ngoài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ra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còn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có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các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lớp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hỗ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trợ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lập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trình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đa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luồng,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xử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lý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vào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ra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dữ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liệu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(I/O),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hỗ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trợ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bảo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300" spc="-5">
                <a:latin typeface="Times New Roman"/>
                <a:cs typeface="Times New Roman"/>
              </a:rPr>
              <a:t>mật.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ASP.NET và Windows</a:t>
            </a:r>
            <a:r>
              <a:rPr dirty="0" sz="1300" spc="10" b="1" i="1">
                <a:latin typeface="Times New Roman"/>
                <a:cs typeface="Times New Roman"/>
              </a:rPr>
              <a:t> </a:t>
            </a:r>
            <a:r>
              <a:rPr dirty="0" sz="1300" b="1" i="1">
                <a:latin typeface="Times New Roman"/>
                <a:cs typeface="Times New Roman"/>
              </a:rPr>
              <a:t>Forms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Tầng trên cùng nhất </a:t>
            </a:r>
            <a:r>
              <a:rPr dirty="0" sz="1300">
                <a:latin typeface="Times New Roman"/>
                <a:cs typeface="Times New Roman"/>
              </a:rPr>
              <a:t>liên </a:t>
            </a:r>
            <a:r>
              <a:rPr dirty="0" sz="1300" spc="-5">
                <a:latin typeface="Times New Roman"/>
                <a:cs typeface="Times New Roman"/>
              </a:rPr>
              <a:t>quan đến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dụng và giao diện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bao </a:t>
            </a:r>
            <a:r>
              <a:rPr dirty="0" sz="1300" spc="-160">
                <a:latin typeface="Times New Roman"/>
                <a:cs typeface="Times New Roman"/>
              </a:rPr>
              <a:t>gồm 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ASP.NET và Windows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Forms.</a:t>
            </a:r>
            <a:endParaRPr sz="1300">
              <a:latin typeface="Times New Roman"/>
              <a:cs typeface="Times New Roman"/>
            </a:endParaRPr>
          </a:p>
          <a:p>
            <a:pPr algn="just" marL="12700" marR="1016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Windows Forms (còn </a:t>
            </a:r>
            <a:r>
              <a:rPr dirty="0" sz="1300">
                <a:latin typeface="Times New Roman"/>
                <a:cs typeface="Times New Roman"/>
              </a:rPr>
              <a:t>gọi </a:t>
            </a:r>
            <a:r>
              <a:rPr dirty="0" sz="1300" spc="-5">
                <a:latin typeface="Times New Roman"/>
                <a:cs typeface="Times New Roman"/>
              </a:rPr>
              <a:t>tắt là Winform) là một cách mới và </a:t>
            </a:r>
            <a:r>
              <a:rPr dirty="0" sz="1300" spc="5">
                <a:latin typeface="Times New Roman"/>
                <a:cs typeface="Times New Roman"/>
              </a:rPr>
              <a:t>hay </a:t>
            </a:r>
            <a:r>
              <a:rPr dirty="0" sz="1300" spc="-5">
                <a:latin typeface="Times New Roman"/>
                <a:cs typeface="Times New Roman"/>
              </a:rPr>
              <a:t>hơn để </a:t>
            </a:r>
            <a:r>
              <a:rPr dirty="0" sz="1300">
                <a:latin typeface="Times New Roman"/>
                <a:cs typeface="Times New Roman"/>
              </a:rPr>
              <a:t>làm giao </a:t>
            </a:r>
            <a:r>
              <a:rPr dirty="0" sz="1300" spc="-5">
                <a:latin typeface="Times New Roman"/>
                <a:cs typeface="Times New Roman"/>
              </a:rPr>
              <a:t>diện  trong Win32. Winforms có nhiều </a:t>
            </a:r>
            <a:r>
              <a:rPr dirty="0" sz="1300">
                <a:latin typeface="Times New Roman"/>
                <a:cs typeface="Times New Roman"/>
              </a:rPr>
              <a:t>điểm khác với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VB6.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90"/>
              </a:spcBef>
            </a:pPr>
            <a:r>
              <a:rPr dirty="0" sz="1300" spc="-10">
                <a:latin typeface="Times New Roman"/>
                <a:cs typeface="Times New Roman"/>
              </a:rPr>
              <a:t>ASP.NET </a:t>
            </a:r>
            <a:r>
              <a:rPr dirty="0" sz="1300" spc="-5">
                <a:latin typeface="Times New Roman"/>
                <a:cs typeface="Times New Roman"/>
              </a:rPr>
              <a:t>bao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Web forms và </a:t>
            </a:r>
            <a:r>
              <a:rPr dirty="0" sz="1300" spc="-10">
                <a:latin typeface="Times New Roman"/>
                <a:cs typeface="Times New Roman"/>
              </a:rPr>
              <a:t>web </a:t>
            </a:r>
            <a:r>
              <a:rPr dirty="0" sz="1300" spc="-5">
                <a:latin typeface="Times New Roman"/>
                <a:cs typeface="Times New Roman"/>
              </a:rPr>
              <a:t>services, các </a:t>
            </a:r>
            <a:r>
              <a:rPr dirty="0" sz="1300">
                <a:latin typeface="Times New Roman"/>
                <a:cs typeface="Times New Roman"/>
              </a:rPr>
              <a:t>ứng dụng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ASP.NET.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200" spc="-5" b="1" i="1">
                <a:latin typeface="Arial"/>
                <a:cs typeface="Arial"/>
              </a:rPr>
              <a:t>1.2.3. Các </a:t>
            </a:r>
            <a:r>
              <a:rPr dirty="0" sz="1200" b="1" i="1">
                <a:latin typeface="Arial"/>
                <a:cs typeface="Arial"/>
              </a:rPr>
              <a:t>giai đoạn </a:t>
            </a:r>
            <a:r>
              <a:rPr dirty="0" sz="1200" spc="-5" b="1" i="1">
                <a:latin typeface="Arial"/>
                <a:cs typeface="Arial"/>
              </a:rPr>
              <a:t>biên </a:t>
            </a:r>
            <a:r>
              <a:rPr dirty="0" sz="1200" b="1" i="1">
                <a:latin typeface="Arial"/>
                <a:cs typeface="Arial"/>
              </a:rPr>
              <a:t>dịch và thi </a:t>
            </a:r>
            <a:r>
              <a:rPr dirty="0" sz="1200" spc="-5" b="1" i="1">
                <a:latin typeface="Arial"/>
                <a:cs typeface="Arial"/>
              </a:rPr>
              <a:t>hành chương</a:t>
            </a:r>
            <a:r>
              <a:rPr dirty="0" sz="1200" spc="-2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trình</a:t>
            </a:r>
            <a:endParaRPr sz="1200">
              <a:latin typeface="Arial"/>
              <a:cs typeface="Arial"/>
            </a:endParaRPr>
          </a:p>
          <a:p>
            <a:pPr algn="just" marL="12700" marR="8255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10">
                <a:latin typeface="Times New Roman"/>
                <a:cs typeface="Times New Roman"/>
              </a:rPr>
              <a:t>Hình </a:t>
            </a:r>
            <a:r>
              <a:rPr dirty="0" sz="1300" spc="-5">
                <a:latin typeface="Times New Roman"/>
                <a:cs typeface="Times New Roman"/>
              </a:rPr>
              <a:t>vẽ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sẽ </a:t>
            </a:r>
            <a:r>
              <a:rPr dirty="0" sz="1300">
                <a:latin typeface="Times New Roman"/>
                <a:cs typeface="Times New Roman"/>
              </a:rPr>
              <a:t>cho thấy quá </a:t>
            </a:r>
            <a:r>
              <a:rPr dirty="0" sz="1300" spc="-5">
                <a:latin typeface="Times New Roman"/>
                <a:cs typeface="Times New Roman"/>
              </a:rPr>
              <a:t>trình này, các ô hình chữ nhật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75">
                <a:latin typeface="Times New Roman"/>
                <a:cs typeface="Times New Roman"/>
              </a:rPr>
              <a:t>trƣng </a:t>
            </a:r>
            <a:r>
              <a:rPr dirty="0" sz="1300" spc="-5">
                <a:latin typeface="Times New Roman"/>
                <a:cs typeface="Times New Roman"/>
              </a:rPr>
              <a:t>cho các </a:t>
            </a:r>
            <a:r>
              <a:rPr dirty="0" sz="1300" spc="-135">
                <a:latin typeface="Times New Roman"/>
                <a:cs typeface="Times New Roman"/>
              </a:rPr>
              <a:t>cấu 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kiện (Component) </a:t>
            </a:r>
            <a:r>
              <a:rPr dirty="0" sz="1300">
                <a:latin typeface="Times New Roman"/>
                <a:cs typeface="Times New Roman"/>
              </a:rPr>
              <a:t>chính tham </a:t>
            </a:r>
            <a:r>
              <a:rPr dirty="0" sz="1300" spc="-5">
                <a:latin typeface="Times New Roman"/>
                <a:cs typeface="Times New Roman"/>
              </a:rPr>
              <a:t>gia vào </a:t>
            </a:r>
            <a:r>
              <a:rPr dirty="0" sz="1300">
                <a:latin typeface="Times New Roman"/>
                <a:cs typeface="Times New Roman"/>
              </a:rPr>
              <a:t>việc </a:t>
            </a:r>
            <a:r>
              <a:rPr dirty="0" sz="1300" spc="-5">
                <a:latin typeface="Times New Roman"/>
                <a:cs typeface="Times New Roman"/>
              </a:rPr>
              <a:t>biên dịch và thi </a:t>
            </a:r>
            <a:r>
              <a:rPr dirty="0" sz="1300">
                <a:latin typeface="Times New Roman"/>
                <a:cs typeface="Times New Roman"/>
              </a:rPr>
              <a:t>hành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trình, trong </a:t>
            </a:r>
            <a:r>
              <a:rPr dirty="0" sz="1300" spc="-85">
                <a:latin typeface="Times New Roman"/>
                <a:cs typeface="Times New Roman"/>
              </a:rPr>
              <a:t>khi  </a:t>
            </a:r>
            <a:r>
              <a:rPr dirty="0" sz="1300" spc="-5">
                <a:latin typeface="Times New Roman"/>
                <a:cs typeface="Times New Roman"/>
              </a:rPr>
              <a:t>những </a:t>
            </a:r>
            <a:r>
              <a:rPr dirty="0" sz="1300" spc="-10">
                <a:latin typeface="Times New Roman"/>
                <a:cs typeface="Times New Roman"/>
              </a:rPr>
              <a:t>mũi </a:t>
            </a:r>
            <a:r>
              <a:rPr dirty="0" sz="1300" spc="-5">
                <a:latin typeface="Times New Roman"/>
                <a:cs typeface="Times New Roman"/>
              </a:rPr>
              <a:t>tên cho </a:t>
            </a:r>
            <a:r>
              <a:rPr dirty="0" sz="1300">
                <a:latin typeface="Times New Roman"/>
                <a:cs typeface="Times New Roman"/>
              </a:rPr>
              <a:t>biết </a:t>
            </a:r>
            <a:r>
              <a:rPr dirty="0" sz="1300" spc="-5">
                <a:latin typeface="Times New Roman"/>
                <a:cs typeface="Times New Roman"/>
              </a:rPr>
              <a:t>những công </a:t>
            </a:r>
            <a:r>
              <a:rPr dirty="0" sz="1300">
                <a:latin typeface="Times New Roman"/>
                <a:cs typeface="Times New Roman"/>
              </a:rPr>
              <a:t>tác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thực</a:t>
            </a:r>
            <a:r>
              <a:rPr dirty="0" sz="1300" spc="-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hiện.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4843145"/>
            <a:ext cx="4770120" cy="3999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43073" y="8954210"/>
            <a:ext cx="418528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Hình </a:t>
            </a:r>
            <a:r>
              <a:rPr dirty="0" sz="1300" spc="-5" b="1">
                <a:latin typeface="Times New Roman"/>
                <a:cs typeface="Times New Roman"/>
              </a:rPr>
              <a:t>1.2: </a:t>
            </a: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b="1">
                <a:latin typeface="Times New Roman"/>
                <a:cs typeface="Times New Roman"/>
              </a:rPr>
              <a:t>giai </a:t>
            </a:r>
            <a:r>
              <a:rPr dirty="0" sz="1300" spc="-5" b="1">
                <a:latin typeface="Times New Roman"/>
                <a:cs typeface="Times New Roman"/>
              </a:rPr>
              <a:t>đoạn </a:t>
            </a:r>
            <a:r>
              <a:rPr dirty="0" sz="1300" spc="-10" b="1">
                <a:latin typeface="Times New Roman"/>
                <a:cs typeface="Times New Roman"/>
              </a:rPr>
              <a:t>biên dịch </a:t>
            </a:r>
            <a:r>
              <a:rPr dirty="0" sz="1300" spc="-5" b="1">
                <a:latin typeface="Times New Roman"/>
                <a:cs typeface="Times New Roman"/>
              </a:rPr>
              <a:t>và thi hành chương</a:t>
            </a:r>
            <a:r>
              <a:rPr dirty="0" sz="1300" spc="1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trình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10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60830" y="3300729"/>
            <a:ext cx="180975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68120" y="440123"/>
            <a:ext cx="6178550" cy="334454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20"/>
              </a:spcBef>
            </a:pPr>
            <a:r>
              <a:rPr dirty="0" sz="1200" spc="-5" b="1" i="1">
                <a:latin typeface="Arial"/>
                <a:cs typeface="Arial"/>
              </a:rPr>
              <a:t>6.1.2. Cách </a:t>
            </a:r>
            <a:r>
              <a:rPr dirty="0" sz="1200" b="1" i="1">
                <a:latin typeface="Arial"/>
                <a:cs typeface="Arial"/>
              </a:rPr>
              <a:t>tổ </a:t>
            </a:r>
            <a:r>
              <a:rPr dirty="0" sz="1200" spc="-5" b="1" i="1">
                <a:latin typeface="Arial"/>
                <a:cs typeface="Arial"/>
              </a:rPr>
              <a:t>chức các </a:t>
            </a:r>
            <a:r>
              <a:rPr dirty="0" sz="1200" b="1" i="1">
                <a:latin typeface="Arial"/>
                <a:cs typeface="Arial"/>
              </a:rPr>
              <a:t>tài </a:t>
            </a:r>
            <a:r>
              <a:rPr dirty="0" sz="1200" spc="-5" b="1" i="1">
                <a:latin typeface="Arial"/>
                <a:cs typeface="Arial"/>
              </a:rPr>
              <a:t>nguyên trong một </a:t>
            </a:r>
            <a:r>
              <a:rPr dirty="0" sz="1200" b="1" i="1">
                <a:latin typeface="Arial"/>
                <a:cs typeface="Arial"/>
              </a:rPr>
              <a:t>dự án của </a:t>
            </a:r>
            <a:r>
              <a:rPr dirty="0" sz="1200" spc="-5" b="1" i="1">
                <a:latin typeface="Arial"/>
                <a:cs typeface="Arial"/>
              </a:rPr>
              <a:t>bài toán </a:t>
            </a:r>
            <a:r>
              <a:rPr dirty="0" sz="1200" b="1" i="1">
                <a:latin typeface="Arial"/>
                <a:cs typeface="Arial"/>
              </a:rPr>
              <a:t>quản</a:t>
            </a:r>
            <a:r>
              <a:rPr dirty="0" sz="1200" spc="30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lý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40"/>
              </a:spcBef>
            </a:pPr>
            <a:r>
              <a:rPr dirty="0" sz="1300" spc="-5">
                <a:latin typeface="Times New Roman"/>
                <a:cs typeface="Times New Roman"/>
              </a:rPr>
              <a:t>Để dễ dàng quản lý tài nguyên của ứng dụng ta nên phân chia ứng dụng thành các </a:t>
            </a:r>
            <a:r>
              <a:rPr dirty="0" sz="1300" spc="-190">
                <a:latin typeface="Times New Roman"/>
                <a:cs typeface="Times New Roman"/>
              </a:rPr>
              <a:t>thƣ  </a:t>
            </a:r>
            <a:r>
              <a:rPr dirty="0" sz="1300" spc="-5">
                <a:latin typeface="Times New Roman"/>
                <a:cs typeface="Times New Roman"/>
              </a:rPr>
              <a:t>mục nhỏ, mỗi một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chứa các </a:t>
            </a:r>
            <a:r>
              <a:rPr dirty="0" sz="1300">
                <a:latin typeface="Times New Roman"/>
                <a:cs typeface="Times New Roman"/>
              </a:rPr>
              <a:t>file cùng </a:t>
            </a:r>
            <a:r>
              <a:rPr dirty="0" sz="1300" spc="-5">
                <a:latin typeface="Times New Roman"/>
                <a:cs typeface="Times New Roman"/>
              </a:rPr>
              <a:t>thực hiện một </a:t>
            </a:r>
            <a:r>
              <a:rPr dirty="0" sz="1300">
                <a:latin typeface="Times New Roman"/>
                <a:cs typeface="Times New Roman"/>
              </a:rPr>
              <a:t>nhóm </a:t>
            </a:r>
            <a:r>
              <a:rPr dirty="0" sz="1300" spc="-5">
                <a:latin typeface="Times New Roman"/>
                <a:cs typeface="Times New Roman"/>
              </a:rPr>
              <a:t>chức năng. Ví dụ </a:t>
            </a:r>
            <a:r>
              <a:rPr dirty="0" sz="1300" spc="-265">
                <a:latin typeface="Times New Roman"/>
                <a:cs typeface="Times New Roman"/>
              </a:rPr>
              <a:t>thƣ  </a:t>
            </a:r>
            <a:r>
              <a:rPr dirty="0" sz="1300" spc="-5">
                <a:latin typeface="Times New Roman"/>
                <a:cs typeface="Times New Roman"/>
              </a:rPr>
              <a:t>mục </a:t>
            </a:r>
            <a:r>
              <a:rPr dirty="0" sz="1300" b="1" i="1">
                <a:latin typeface="Times New Roman"/>
                <a:cs typeface="Times New Roman"/>
              </a:rPr>
              <a:t>Images </a:t>
            </a:r>
            <a:r>
              <a:rPr dirty="0" sz="1300" spc="-5">
                <a:latin typeface="Times New Roman"/>
                <a:cs typeface="Times New Roman"/>
              </a:rPr>
              <a:t>dùng để </a:t>
            </a:r>
            <a:r>
              <a:rPr dirty="0" sz="1300">
                <a:latin typeface="Times New Roman"/>
                <a:cs typeface="Times New Roman"/>
              </a:rPr>
              <a:t>chứa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file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ảnh.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Để tổ chức tài nguyên cho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lý, thông </a:t>
            </a:r>
            <a:r>
              <a:rPr dirty="0" sz="1300" spc="-60">
                <a:latin typeface="Times New Roman"/>
                <a:cs typeface="Times New Roman"/>
              </a:rPr>
              <a:t>thƣờng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algn="just" marL="12700" marR="571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 b="1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Khởi </a:t>
            </a:r>
            <a:r>
              <a:rPr dirty="0" sz="1300" spc="-5">
                <a:latin typeface="Times New Roman"/>
                <a:cs typeface="Times New Roman"/>
              </a:rPr>
              <a:t>động Microsoft </a:t>
            </a:r>
            <a:r>
              <a:rPr dirty="0" sz="1300" spc="-10">
                <a:latin typeface="Times New Roman"/>
                <a:cs typeface="Times New Roman"/>
              </a:rPr>
              <a:t>Visual Studio </a:t>
            </a:r>
            <a:r>
              <a:rPr dirty="0" sz="1300" spc="-5">
                <a:latin typeface="Times New Roman"/>
                <a:cs typeface="Times New Roman"/>
              </a:rPr>
              <a:t>2010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5">
                <a:latin typeface="Times New Roman"/>
                <a:cs typeface="Times New Roman"/>
              </a:rPr>
              <a:t>dự án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(giả sử dự án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có tên là  </a:t>
            </a:r>
            <a:r>
              <a:rPr dirty="0" sz="1300" spc="-5" b="1" i="1">
                <a:latin typeface="Times New Roman"/>
                <a:cs typeface="Times New Roman"/>
              </a:rPr>
              <a:t>QuanLyBanHang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E:\).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dự án ta tạo một số </a:t>
            </a:r>
            <a:r>
              <a:rPr dirty="0" sz="1300" spc="-13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để </a:t>
            </a:r>
            <a:r>
              <a:rPr dirty="0" sz="1300" spc="-125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210">
                <a:latin typeface="Times New Roman"/>
                <a:cs typeface="Times New Roman"/>
              </a:rPr>
              <a:t>nhóm  </a:t>
            </a:r>
            <a:r>
              <a:rPr dirty="0" sz="1300" spc="-5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khác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nhau.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 indent="359410">
              <a:lnSpc>
                <a:spcPct val="133600"/>
              </a:lnSpc>
              <a:spcBef>
                <a:spcPts val="459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tạo xong dự án </a:t>
            </a:r>
            <a:r>
              <a:rPr dirty="0" sz="1300" spc="-10">
                <a:latin typeface="Times New Roman"/>
                <a:cs typeface="Times New Roman"/>
              </a:rPr>
              <a:t>mới, </a:t>
            </a:r>
            <a:r>
              <a:rPr dirty="0" sz="1300" spc="-5">
                <a:latin typeface="Times New Roman"/>
                <a:cs typeface="Times New Roman"/>
              </a:rPr>
              <a:t>trên cửa </a:t>
            </a:r>
            <a:r>
              <a:rPr dirty="0" sz="1300">
                <a:latin typeface="Times New Roman"/>
                <a:cs typeface="Times New Roman"/>
              </a:rPr>
              <a:t>sổ </a:t>
            </a:r>
            <a:r>
              <a:rPr dirty="0" sz="1300" spc="-5">
                <a:latin typeface="Times New Roman"/>
                <a:cs typeface="Times New Roman"/>
              </a:rPr>
              <a:t>Solution Explorer </a:t>
            </a:r>
            <a:r>
              <a:rPr dirty="0" sz="1300">
                <a:latin typeface="Times New Roman"/>
                <a:cs typeface="Times New Roman"/>
              </a:rPr>
              <a:t>kích vào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35">
                <a:latin typeface="Times New Roman"/>
                <a:cs typeface="Times New Roman"/>
              </a:rPr>
              <a:t>show  </a:t>
            </a:r>
            <a:r>
              <a:rPr dirty="0" sz="1300" spc="-5">
                <a:latin typeface="Times New Roman"/>
                <a:cs typeface="Times New Roman"/>
              </a:rPr>
              <a:t>all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 b="1">
                <a:latin typeface="Times New Roman"/>
                <a:cs typeface="Times New Roman"/>
              </a:rPr>
              <a:t>bin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5" b="1">
                <a:latin typeface="Times New Roman"/>
                <a:cs typeface="Times New Roman"/>
              </a:rPr>
              <a:t>ogj </a:t>
            </a:r>
            <a:r>
              <a:rPr dirty="0" sz="1300" spc="-5">
                <a:latin typeface="Times New Roman"/>
                <a:cs typeface="Times New Roman"/>
              </a:rPr>
              <a:t>hiện lên. Lúc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b="1">
                <a:latin typeface="Times New Roman"/>
                <a:cs typeface="Times New Roman"/>
              </a:rPr>
              <a:t>bin </a:t>
            </a:r>
            <a:r>
              <a:rPr dirty="0" sz="1300" spc="-5">
                <a:latin typeface="Times New Roman"/>
                <a:cs typeface="Times New Roman"/>
              </a:rPr>
              <a:t>bị mờ đi ta kích </a:t>
            </a:r>
            <a:r>
              <a:rPr dirty="0" sz="1300">
                <a:latin typeface="Times New Roman"/>
                <a:cs typeface="Times New Roman"/>
              </a:rPr>
              <a:t>chuột </a:t>
            </a:r>
            <a:r>
              <a:rPr dirty="0" sz="1300" spc="-120">
                <a:latin typeface="Times New Roman"/>
                <a:cs typeface="Times New Roman"/>
              </a:rPr>
              <a:t>phải  </a:t>
            </a:r>
            <a:r>
              <a:rPr dirty="0" sz="1300" spc="-5">
                <a:latin typeface="Times New Roman"/>
                <a:cs typeface="Times New Roman"/>
              </a:rPr>
              <a:t>vào nó rồi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b="1">
                <a:latin typeface="Times New Roman"/>
                <a:cs typeface="Times New Roman"/>
              </a:rPr>
              <a:t>Include </a:t>
            </a:r>
            <a:r>
              <a:rPr dirty="0" sz="1300" spc="-5" b="1">
                <a:latin typeface="Times New Roman"/>
                <a:cs typeface="Times New Roman"/>
              </a:rPr>
              <a:t>In Project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hình</a:t>
            </a:r>
            <a:r>
              <a:rPr dirty="0" sz="1300" spc="-7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54501" y="3942100"/>
            <a:ext cx="4386805" cy="301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8120" y="7022363"/>
            <a:ext cx="6178550" cy="766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7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Bây </a:t>
            </a:r>
            <a:r>
              <a:rPr dirty="0" sz="1300" spc="-5">
                <a:latin typeface="Times New Roman"/>
                <a:cs typeface="Times New Roman"/>
              </a:rPr>
              <a:t>giờ ta tạo </a:t>
            </a:r>
            <a:r>
              <a:rPr dirty="0" sz="1300">
                <a:latin typeface="Times New Roman"/>
                <a:cs typeface="Times New Roman"/>
              </a:rPr>
              <a:t>thêm trong </a:t>
            </a:r>
            <a:r>
              <a:rPr dirty="0" sz="1300" spc="-5">
                <a:latin typeface="Times New Roman"/>
                <a:cs typeface="Times New Roman"/>
              </a:rPr>
              <a:t>/</a:t>
            </a:r>
            <a:r>
              <a:rPr dirty="0" sz="1300" spc="-5" b="1">
                <a:latin typeface="Times New Roman"/>
                <a:cs typeface="Times New Roman"/>
              </a:rPr>
              <a:t>bin/Debug/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</a:t>
            </a:r>
            <a:r>
              <a:rPr dirty="0" sz="1300" spc="-5" b="1" i="1">
                <a:latin typeface="Times New Roman"/>
                <a:cs typeface="Times New Roman"/>
              </a:rPr>
              <a:t>DataBase </a:t>
            </a:r>
            <a:r>
              <a:rPr dirty="0" sz="1300" spc="-5">
                <a:latin typeface="Times New Roman"/>
                <a:cs typeface="Times New Roman"/>
              </a:rPr>
              <a:t>để chứa cơ sở dữ liệu </a:t>
            </a:r>
            <a:r>
              <a:rPr dirty="0" sz="1300" spc="-70">
                <a:latin typeface="Times New Roman"/>
                <a:cs typeface="Times New Roman"/>
              </a:rPr>
              <a:t>cho  </a:t>
            </a:r>
            <a:r>
              <a:rPr dirty="0" sz="1300" spc="-5">
                <a:latin typeface="Times New Roman"/>
                <a:cs typeface="Times New Roman"/>
              </a:rPr>
              <a:t>ứng dụng.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5">
                <a:latin typeface="Times New Roman"/>
                <a:cs typeface="Times New Roman"/>
              </a:rPr>
              <a:t>cách </a:t>
            </a:r>
            <a:r>
              <a:rPr dirty="0" sz="130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chuột </a:t>
            </a:r>
            <a:r>
              <a:rPr dirty="0" sz="1300">
                <a:latin typeface="Times New Roman"/>
                <a:cs typeface="Times New Roman"/>
              </a:rPr>
              <a:t>phải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 spc="-10" b="1">
                <a:latin typeface="Times New Roman"/>
                <a:cs typeface="Times New Roman"/>
              </a:rPr>
              <a:t>bin </a:t>
            </a: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5" b="1">
                <a:latin typeface="Times New Roman"/>
                <a:cs typeface="Times New Roman"/>
              </a:rPr>
              <a:t>Add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b="1">
                <a:latin typeface="Times New Roman"/>
                <a:cs typeface="Times New Roman"/>
              </a:rPr>
              <a:t>new </a:t>
            </a:r>
            <a:r>
              <a:rPr dirty="0" sz="1300" spc="-5" b="1">
                <a:latin typeface="Times New Roman"/>
                <a:cs typeface="Times New Roman"/>
              </a:rPr>
              <a:t>folder</a:t>
            </a:r>
            <a:r>
              <a:rPr dirty="0" sz="1300" spc="-5">
                <a:latin typeface="Times New Roman"/>
                <a:cs typeface="Times New Roman"/>
              </a:rPr>
              <a:t>,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</a:t>
            </a:r>
            <a:r>
              <a:rPr dirty="0" sz="1300">
                <a:latin typeface="Times New Roman"/>
                <a:cs typeface="Times New Roman"/>
              </a:rPr>
              <a:t>đổi tên  </a:t>
            </a:r>
            <a:r>
              <a:rPr dirty="0" sz="1300" spc="-125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là</a:t>
            </a:r>
            <a:r>
              <a:rPr dirty="0" sz="1300" spc="-85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DataBase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3110230"/>
            <a:chOff x="1062532" y="792480"/>
            <a:chExt cx="6189980" cy="311023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95428" y="798830"/>
              <a:ext cx="5690231" cy="31038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4009771"/>
            <a:ext cx="6177915" cy="13633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75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tự ta tạo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để chứa </a:t>
            </a:r>
            <a:r>
              <a:rPr dirty="0" sz="1300">
                <a:latin typeface="Times New Roman"/>
                <a:cs typeface="Times New Roman"/>
              </a:rPr>
              <a:t>ảnh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 spc="-5" b="1">
                <a:latin typeface="Times New Roman"/>
                <a:cs typeface="Times New Roman"/>
              </a:rPr>
              <a:t>Images </a:t>
            </a:r>
            <a:r>
              <a:rPr dirty="0" sz="1300" spc="-10">
                <a:latin typeface="Times New Roman"/>
                <a:cs typeface="Times New Roman"/>
              </a:rPr>
              <a:t>trong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bin/Debug.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Trong cửa sổ Solution Explorer </a:t>
            </a:r>
            <a:r>
              <a:rPr dirty="0" sz="1300">
                <a:latin typeface="Times New Roman"/>
                <a:cs typeface="Times New Roman"/>
              </a:rPr>
              <a:t>kích chuột </a:t>
            </a:r>
            <a:r>
              <a:rPr dirty="0" sz="1300" spc="-5">
                <a:latin typeface="Times New Roman"/>
                <a:cs typeface="Times New Roman"/>
              </a:rPr>
              <a:t>phải tại tên dự án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 b="1" i="1">
                <a:latin typeface="Times New Roman"/>
                <a:cs typeface="Times New Roman"/>
              </a:rPr>
              <a:t>Add, </a:t>
            </a: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5" b="1" i="1">
                <a:latin typeface="Times New Roman"/>
                <a:cs typeface="Times New Roman"/>
              </a:rPr>
              <a:t>new  </a:t>
            </a:r>
            <a:r>
              <a:rPr dirty="0" sz="1300" spc="-5" b="1" i="1">
                <a:latin typeface="Times New Roman"/>
                <a:cs typeface="Times New Roman"/>
              </a:rPr>
              <a:t>folder, </a:t>
            </a:r>
            <a:r>
              <a:rPr dirty="0" sz="1300" spc="-5">
                <a:latin typeface="Times New Roman"/>
                <a:cs typeface="Times New Roman"/>
              </a:rPr>
              <a:t>đổi tên </a:t>
            </a:r>
            <a:r>
              <a:rPr dirty="0" sz="1300" spc="-5" b="1" i="1">
                <a:latin typeface="Times New Roman"/>
                <a:cs typeface="Times New Roman"/>
              </a:rPr>
              <a:t>Folder </a:t>
            </a:r>
            <a:r>
              <a:rPr dirty="0" sz="1300" spc="-10">
                <a:latin typeface="Times New Roman"/>
                <a:cs typeface="Times New Roman"/>
              </a:rPr>
              <a:t>thành </a:t>
            </a:r>
            <a:r>
              <a:rPr dirty="0" sz="1300" b="1" i="1">
                <a:latin typeface="Times New Roman"/>
                <a:cs typeface="Times New Roman"/>
              </a:rPr>
              <a:t>Forms.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có tác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chứa các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140">
                <a:latin typeface="Times New Roman"/>
                <a:cs typeface="Times New Roman"/>
              </a:rPr>
              <a:t>chƣơng  </a:t>
            </a:r>
            <a:r>
              <a:rPr dirty="0" sz="1300" spc="-10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Cuối cùng </a:t>
            </a:r>
            <a:r>
              <a:rPr dirty="0" sz="1300">
                <a:latin typeface="Times New Roman"/>
                <a:cs typeface="Times New Roman"/>
              </a:rPr>
              <a:t>cây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chứa tài nguyên của </a:t>
            </a:r>
            <a:r>
              <a:rPr dirty="0" sz="1300">
                <a:latin typeface="Times New Roman"/>
                <a:cs typeface="Times New Roman"/>
              </a:rPr>
              <a:t>ứng </a:t>
            </a:r>
            <a:r>
              <a:rPr dirty="0" sz="1300" spc="-5">
                <a:latin typeface="Times New Roman"/>
                <a:cs typeface="Times New Roman"/>
              </a:rPr>
              <a:t>dụng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5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11525" y="5498465"/>
            <a:ext cx="2048510" cy="2597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53315"/>
            <a:ext cx="6179185" cy="2517140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 marR="8890">
              <a:lnSpc>
                <a:spcPct val="125099"/>
              </a:lnSpc>
              <a:spcBef>
                <a:spcPts val="75"/>
              </a:spcBef>
            </a:pPr>
            <a:r>
              <a:rPr dirty="0" sz="1400" b="1">
                <a:latin typeface="Arial"/>
                <a:cs typeface="Arial"/>
              </a:rPr>
              <a:t>6.2. </a:t>
            </a:r>
            <a:r>
              <a:rPr dirty="0" sz="1400" spc="-5" b="1">
                <a:latin typeface="Arial"/>
                <a:cs typeface="Arial"/>
              </a:rPr>
              <a:t>Cách </a:t>
            </a:r>
            <a:r>
              <a:rPr dirty="0" sz="1400" b="1">
                <a:latin typeface="Arial"/>
                <a:cs typeface="Arial"/>
              </a:rPr>
              <a:t>tạo cơ sở </a:t>
            </a:r>
            <a:r>
              <a:rPr dirty="0" sz="1400" spc="-5" b="1">
                <a:latin typeface="Arial"/>
                <a:cs typeface="Arial"/>
              </a:rPr>
              <a:t>dữ liệu (Database) trong môi trường visual studio  2010</a:t>
            </a:r>
            <a:endParaRPr sz="1400">
              <a:latin typeface="Arial"/>
              <a:cs typeface="Arial"/>
            </a:endParaRPr>
          </a:p>
          <a:p>
            <a:pPr algn="just" marL="12700" marR="8890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5">
                <a:latin typeface="Times New Roman"/>
                <a:cs typeface="Times New Roman"/>
              </a:rPr>
              <a:t>Trong bộ Visual Studio 2010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hỗ trợ </a:t>
            </a:r>
            <a:r>
              <a:rPr dirty="0" sz="1300" spc="-10">
                <a:latin typeface="Times New Roman"/>
                <a:cs typeface="Times New Roman"/>
              </a:rPr>
              <a:t>SQL server </a:t>
            </a:r>
            <a:r>
              <a:rPr dirty="0" sz="1300">
                <a:latin typeface="Times New Roman"/>
                <a:cs typeface="Times New Roman"/>
              </a:rPr>
              <a:t>2008, </a:t>
            </a:r>
            <a:r>
              <a:rPr dirty="0" sz="1300" spc="-5">
                <a:latin typeface="Times New Roman"/>
                <a:cs typeface="Times New Roman"/>
              </a:rPr>
              <a:t>nên ta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luôn hỗ </a:t>
            </a:r>
            <a:r>
              <a:rPr dirty="0" sz="1300">
                <a:latin typeface="Times New Roman"/>
                <a:cs typeface="Times New Roman"/>
              </a:rPr>
              <a:t>trợ này  </a:t>
            </a:r>
            <a:r>
              <a:rPr dirty="0" sz="1300" spc="-5">
                <a:latin typeface="Times New Roman"/>
                <a:cs typeface="Times New Roman"/>
              </a:rPr>
              <a:t>để tạo CSDL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75">
                <a:latin typeface="Times New Roman"/>
                <a:cs typeface="Times New Roman"/>
              </a:rPr>
              <a:t>hƣớng </a:t>
            </a:r>
            <a:r>
              <a:rPr dirty="0" sz="1300" spc="-5">
                <a:latin typeface="Times New Roman"/>
                <a:cs typeface="Times New Roman"/>
              </a:rPr>
              <a:t>dẫn </a:t>
            </a:r>
            <a:r>
              <a:rPr dirty="0" sz="1300" spc="-95">
                <a:latin typeface="Times New Roman"/>
                <a:cs typeface="Times New Roman"/>
              </a:rPr>
              <a:t>dƣới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đây: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7.2.1. </a:t>
            </a:r>
            <a:r>
              <a:rPr dirty="0" sz="1200" b="1" i="1">
                <a:latin typeface="Arial"/>
                <a:cs typeface="Arial"/>
              </a:rPr>
              <a:t>Tạo </a:t>
            </a:r>
            <a:r>
              <a:rPr dirty="0" sz="1200" spc="-10" b="1" i="1">
                <a:latin typeface="Arial"/>
                <a:cs typeface="Arial"/>
              </a:rPr>
              <a:t>mới </a:t>
            </a:r>
            <a:r>
              <a:rPr dirty="0" sz="1200" spc="-5" b="1" i="1">
                <a:latin typeface="Arial"/>
                <a:cs typeface="Arial"/>
              </a:rPr>
              <a:t>một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DataBase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35"/>
              </a:spcBef>
            </a:pPr>
            <a:r>
              <a:rPr dirty="0" sz="1300" spc="-5">
                <a:latin typeface="Times New Roman"/>
                <a:cs typeface="Times New Roman"/>
              </a:rPr>
              <a:t>Ta sẽ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CSDL vào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 b="1" i="1">
                <a:latin typeface="Times New Roman"/>
                <a:cs typeface="Times New Roman"/>
              </a:rPr>
              <a:t>DataBase </a:t>
            </a:r>
            <a:r>
              <a:rPr dirty="0" sz="1300" spc="-5">
                <a:latin typeface="Times New Roman"/>
                <a:cs typeface="Times New Roman"/>
              </a:rPr>
              <a:t>đã tạo trong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 b="1">
                <a:latin typeface="Times New Roman"/>
                <a:cs typeface="Times New Roman"/>
              </a:rPr>
              <a:t>bin/Degug/ </a:t>
            </a:r>
            <a:r>
              <a:rPr dirty="0" sz="1300" spc="-5">
                <a:latin typeface="Times New Roman"/>
                <a:cs typeface="Times New Roman"/>
              </a:rPr>
              <a:t>ở trên. </a:t>
            </a:r>
            <a:r>
              <a:rPr dirty="0" sz="1300" spc="-130">
                <a:latin typeface="Times New Roman"/>
                <a:cs typeface="Times New Roman"/>
              </a:rPr>
              <a:t>Trong  </a:t>
            </a:r>
            <a:r>
              <a:rPr dirty="0" sz="1300" spc="-5">
                <a:latin typeface="Times New Roman"/>
                <a:cs typeface="Times New Roman"/>
              </a:rPr>
              <a:t>cửa sổ Solution </a:t>
            </a:r>
            <a:r>
              <a:rPr dirty="0" sz="1300">
                <a:latin typeface="Times New Roman"/>
                <a:cs typeface="Times New Roman"/>
              </a:rPr>
              <a:t>Explorer </a:t>
            </a:r>
            <a:r>
              <a:rPr dirty="0" sz="1300" spc="-5">
                <a:latin typeface="Times New Roman"/>
                <a:cs typeface="Times New Roman"/>
              </a:rPr>
              <a:t>kích chuột phải tại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DataBase,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 b="1" i="1">
                <a:latin typeface="Times New Roman"/>
                <a:cs typeface="Times New Roman"/>
              </a:rPr>
              <a:t>Add/New Item… </a:t>
            </a:r>
            <a:r>
              <a:rPr dirty="0" sz="1300" spc="-45">
                <a:latin typeface="Times New Roman"/>
                <a:cs typeface="Times New Roman"/>
              </a:rPr>
              <a:t>xuất </a:t>
            </a:r>
            <a:r>
              <a:rPr dirty="0" sz="1300" spc="2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hiện cửa sổ </a:t>
            </a:r>
            <a:r>
              <a:rPr dirty="0" sz="1300" b="1" i="1">
                <a:latin typeface="Times New Roman"/>
                <a:cs typeface="Times New Roman"/>
              </a:rPr>
              <a:t>Add </a:t>
            </a:r>
            <a:r>
              <a:rPr dirty="0" sz="1300" spc="-5" b="1" i="1">
                <a:latin typeface="Times New Roman"/>
                <a:cs typeface="Times New Roman"/>
              </a:rPr>
              <a:t>new</a:t>
            </a:r>
            <a:r>
              <a:rPr dirty="0" sz="1300" spc="-1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item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3096895"/>
            <a:ext cx="5807710" cy="3973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7129043"/>
            <a:ext cx="6179820" cy="51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38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Chọn </a:t>
            </a:r>
            <a:r>
              <a:rPr dirty="0" sz="1300" spc="-5" b="1" i="1">
                <a:latin typeface="Times New Roman"/>
                <a:cs typeface="Times New Roman"/>
              </a:rPr>
              <a:t>Service-based DataBase, </a:t>
            </a:r>
            <a:r>
              <a:rPr dirty="0" sz="1300" spc="-5">
                <a:latin typeface="Times New Roman"/>
                <a:cs typeface="Times New Roman"/>
              </a:rPr>
              <a:t>ở hộp </a:t>
            </a:r>
            <a:r>
              <a:rPr dirty="0" sz="1300" spc="-5" b="1">
                <a:latin typeface="Times New Roman"/>
                <a:cs typeface="Times New Roman"/>
              </a:rPr>
              <a:t>Name </a:t>
            </a:r>
            <a:r>
              <a:rPr dirty="0" sz="1300" spc="-5">
                <a:latin typeface="Times New Roman"/>
                <a:cs typeface="Times New Roman"/>
              </a:rPr>
              <a:t>đặt tên CSDL là </a:t>
            </a:r>
            <a:r>
              <a:rPr dirty="0" sz="1300" b="1" i="1">
                <a:latin typeface="Times New Roman"/>
                <a:cs typeface="Times New Roman"/>
              </a:rPr>
              <a:t>DuLieu.mdf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nhấn  nút </a:t>
            </a:r>
            <a:r>
              <a:rPr dirty="0" sz="1300" spc="-5" b="1" i="1">
                <a:latin typeface="Times New Roman"/>
                <a:cs typeface="Times New Roman"/>
              </a:rPr>
              <a:t>Add</a:t>
            </a:r>
            <a:r>
              <a:rPr dirty="0" sz="1300" spc="-5">
                <a:latin typeface="Times New Roman"/>
                <a:cs typeface="Times New Roman"/>
              </a:rPr>
              <a:t>. </a:t>
            </a:r>
            <a:r>
              <a:rPr dirty="0" sz="1300" spc="-1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quả xuất hiện cửa sổ Data Source Configuration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Wizrad: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3643629"/>
            <a:chOff x="1062532" y="792480"/>
            <a:chExt cx="6189980" cy="3643629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6925"/>
              <a:ext cx="5236210" cy="36391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4493793"/>
            <a:ext cx="6177280" cy="766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Chọn </a:t>
            </a:r>
            <a:r>
              <a:rPr dirty="0" sz="1300" spc="-5" b="1" i="1">
                <a:latin typeface="Times New Roman"/>
                <a:cs typeface="Times New Roman"/>
              </a:rPr>
              <a:t>Cancel </a:t>
            </a:r>
            <a:r>
              <a:rPr dirty="0" sz="1300" spc="-5">
                <a:latin typeface="Times New Roman"/>
                <a:cs typeface="Times New Roman"/>
              </a:rPr>
              <a:t>để tạo một CSDL </a:t>
            </a:r>
            <a:r>
              <a:rPr dirty="0" sz="1300">
                <a:latin typeface="Times New Roman"/>
                <a:cs typeface="Times New Roman"/>
              </a:rPr>
              <a:t>rỗng</a:t>
            </a:r>
            <a:r>
              <a:rPr dirty="0" sz="1300" b="1">
                <a:latin typeface="Times New Roman"/>
                <a:cs typeface="Times New Roman"/>
              </a:rPr>
              <a:t>. </a:t>
            </a:r>
            <a:r>
              <a:rPr dirty="0" sz="1300" spc="-10">
                <a:latin typeface="Times New Roman"/>
                <a:cs typeface="Times New Roman"/>
              </a:rPr>
              <a:t>Kết </a:t>
            </a:r>
            <a:r>
              <a:rPr dirty="0" sz="1300">
                <a:latin typeface="Times New Roman"/>
                <a:cs typeface="Times New Roman"/>
              </a:rPr>
              <a:t>quả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</a:t>
            </a:r>
            <a:r>
              <a:rPr dirty="0" sz="1300" spc="-5" b="1">
                <a:latin typeface="Times New Roman"/>
                <a:cs typeface="Times New Roman"/>
              </a:rPr>
              <a:t>DataBase </a:t>
            </a:r>
            <a:r>
              <a:rPr dirty="0" sz="1300" spc="-5">
                <a:latin typeface="Times New Roman"/>
                <a:cs typeface="Times New Roman"/>
              </a:rPr>
              <a:t>xuất hiện </a:t>
            </a:r>
            <a:r>
              <a:rPr dirty="0" sz="1300" spc="-75">
                <a:latin typeface="Times New Roman"/>
                <a:cs typeface="Times New Roman"/>
              </a:rPr>
              <a:t>vào 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 b="1">
                <a:latin typeface="Times New Roman"/>
                <a:cs typeface="Times New Roman"/>
              </a:rPr>
              <a:t>DuLieu.mdf. </a:t>
            </a:r>
            <a:r>
              <a:rPr dirty="0" sz="1300" spc="-5">
                <a:latin typeface="Times New Roman"/>
                <a:cs typeface="Times New Roman"/>
              </a:rPr>
              <a:t>Kích đúp chuột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xuất hiện cửa </a:t>
            </a:r>
            <a:r>
              <a:rPr dirty="0" sz="1300">
                <a:latin typeface="Times New Roman"/>
                <a:cs typeface="Times New Roman"/>
              </a:rPr>
              <a:t>sổ </a:t>
            </a:r>
            <a:r>
              <a:rPr dirty="0" sz="1300" spc="-5" b="1">
                <a:latin typeface="Times New Roman"/>
                <a:cs typeface="Times New Roman"/>
              </a:rPr>
              <a:t>Server Explorer </a:t>
            </a:r>
            <a:r>
              <a:rPr dirty="0" sz="1300" spc="-65">
                <a:latin typeface="Times New Roman"/>
                <a:cs typeface="Times New Roman"/>
              </a:rPr>
              <a:t>cho  </a:t>
            </a:r>
            <a:r>
              <a:rPr dirty="0" sz="1300" spc="-5">
                <a:latin typeface="Times New Roman"/>
                <a:cs typeface="Times New Roman"/>
              </a:rPr>
              <a:t>phép tạo CSDL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dự án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62629" y="5387340"/>
            <a:ext cx="2146300" cy="2839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3925570" cy="543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>
                <a:latin typeface="Times New Roman"/>
                <a:cs typeface="Times New Roman"/>
              </a:rPr>
              <a:t>Bây </a:t>
            </a:r>
            <a:r>
              <a:rPr dirty="0" sz="1300" spc="-5">
                <a:latin typeface="Times New Roman"/>
                <a:cs typeface="Times New Roman"/>
              </a:rPr>
              <a:t>giờ ta bắt đầu tạo </a:t>
            </a:r>
            <a:r>
              <a:rPr dirty="0" sz="1300">
                <a:latin typeface="Times New Roman"/>
                <a:cs typeface="Times New Roman"/>
              </a:rPr>
              <a:t>ra </a:t>
            </a:r>
            <a:r>
              <a:rPr dirty="0" sz="1300" spc="-5">
                <a:latin typeface="Times New Roman"/>
                <a:cs typeface="Times New Roman"/>
              </a:rPr>
              <a:t>một CSDL quan hệ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1139384"/>
            <a:ext cx="5579155" cy="3630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4892166"/>
            <a:ext cx="4087495" cy="847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 i="1">
                <a:latin typeface="Arial"/>
                <a:cs typeface="Arial"/>
              </a:rPr>
              <a:t>6.2.2. </a:t>
            </a:r>
            <a:r>
              <a:rPr dirty="0" sz="1200" b="1" i="1">
                <a:latin typeface="Arial"/>
                <a:cs typeface="Arial"/>
              </a:rPr>
              <a:t>Tạo </a:t>
            </a:r>
            <a:r>
              <a:rPr dirty="0" sz="1200" spc="-5" b="1" i="1">
                <a:latin typeface="Arial"/>
                <a:cs typeface="Arial"/>
              </a:rPr>
              <a:t>các </a:t>
            </a:r>
            <a:r>
              <a:rPr dirty="0" sz="1200" b="1" i="1">
                <a:latin typeface="Arial"/>
                <a:cs typeface="Arial"/>
              </a:rPr>
              <a:t>bảng </a:t>
            </a:r>
            <a:r>
              <a:rPr dirty="0" sz="1200" spc="-10" b="1" i="1">
                <a:latin typeface="Arial"/>
                <a:cs typeface="Arial"/>
              </a:rPr>
              <a:t>CSDL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dirty="0" sz="1300" spc="-5">
                <a:latin typeface="Times New Roman"/>
                <a:cs typeface="Times New Roman"/>
              </a:rPr>
              <a:t>Để 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bảng, </a:t>
            </a:r>
            <a:r>
              <a:rPr dirty="0" sz="1300">
                <a:latin typeface="Times New Roman"/>
                <a:cs typeface="Times New Roman"/>
              </a:rPr>
              <a:t>ví </a:t>
            </a:r>
            <a:r>
              <a:rPr dirty="0" sz="1300" spc="-5">
                <a:latin typeface="Times New Roman"/>
                <a:cs typeface="Times New Roman"/>
              </a:rPr>
              <a:t>dụ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bảng </a:t>
            </a:r>
            <a:r>
              <a:rPr dirty="0" sz="1300" b="1">
                <a:latin typeface="Times New Roman"/>
                <a:cs typeface="Times New Roman"/>
              </a:rPr>
              <a:t>tblChatlieu </a:t>
            </a:r>
            <a:r>
              <a:rPr dirty="0" sz="1300">
                <a:latin typeface="Times New Roman"/>
                <a:cs typeface="Times New Roman"/>
              </a:rPr>
              <a:t>ta làm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55">
                <a:latin typeface="Times New Roman"/>
                <a:cs typeface="Times New Roman"/>
              </a:rPr>
              <a:t> </a:t>
            </a:r>
            <a:r>
              <a:rPr dirty="0" sz="1300" spc="-10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  <a:tabLst>
                <a:tab pos="240665" algn="l"/>
              </a:tabLst>
            </a:pPr>
            <a:r>
              <a:rPr dirty="0" sz="1300" spc="-5">
                <a:latin typeface="Times New Roman"/>
                <a:cs typeface="Times New Roman"/>
              </a:rPr>
              <a:t>-	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chuột phải vào </a:t>
            </a:r>
            <a:r>
              <a:rPr dirty="0" sz="1300" b="1">
                <a:latin typeface="Times New Roman"/>
                <a:cs typeface="Times New Roman"/>
              </a:rPr>
              <a:t>Table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 b="1">
                <a:latin typeface="Times New Roman"/>
                <a:cs typeface="Times New Roman"/>
              </a:rPr>
              <a:t>Add New</a:t>
            </a:r>
            <a:r>
              <a:rPr dirty="0" sz="1300" spc="4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Table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2070" y="5866129"/>
            <a:ext cx="3487420" cy="2409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3519804" cy="543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  <a:tabLst>
                <a:tab pos="600710" algn="l"/>
              </a:tabLst>
            </a:pPr>
            <a:r>
              <a:rPr dirty="0" sz="1300" spc="-5">
                <a:latin typeface="Times New Roman"/>
                <a:cs typeface="Times New Roman"/>
              </a:rPr>
              <a:t>-	Tạo bảng </a:t>
            </a:r>
            <a:r>
              <a:rPr dirty="0" sz="1300">
                <a:latin typeface="Times New Roman"/>
                <a:cs typeface="Times New Roman"/>
              </a:rPr>
              <a:t>chất </a:t>
            </a:r>
            <a:r>
              <a:rPr dirty="0" sz="1300" spc="-5">
                <a:latin typeface="Times New Roman"/>
                <a:cs typeface="Times New Roman"/>
              </a:rPr>
              <a:t>liệu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1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1121410"/>
            <a:ext cx="4782185" cy="1196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2373528"/>
            <a:ext cx="5815965" cy="108966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Char char="-"/>
              <a:tabLst>
                <a:tab pos="240665" algn="l"/>
                <a:tab pos="241300" algn="l"/>
              </a:tabLst>
            </a:pPr>
            <a:r>
              <a:rPr dirty="0" sz="1300" spc="-5">
                <a:latin typeface="Times New Roman"/>
                <a:cs typeface="Times New Roman"/>
              </a:rPr>
              <a:t>Để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tạo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khóa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chính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65">
                <a:latin typeface="Times New Roman"/>
                <a:cs typeface="Times New Roman"/>
              </a:rPr>
              <a:t>trƣờng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MaChatLieu</a:t>
            </a:r>
            <a:r>
              <a:rPr dirty="0" sz="1300" spc="-5">
                <a:latin typeface="Times New Roman"/>
                <a:cs typeface="Times New Roman"/>
              </a:rPr>
              <a:t>,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ta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kích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cuột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phải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tại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dòng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20" i="1">
                <a:latin typeface="Times New Roman"/>
                <a:cs typeface="Times New Roman"/>
              </a:rPr>
              <a:t>MaChatLieu</a:t>
            </a: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380"/>
              </a:spcBef>
            </a:pP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5" i="1">
                <a:latin typeface="Times New Roman"/>
                <a:cs typeface="Times New Roman"/>
              </a:rPr>
              <a:t>Set Primary</a:t>
            </a:r>
            <a:r>
              <a:rPr dirty="0" sz="1300" spc="5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Key.</a:t>
            </a: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Char char="-"/>
              <a:tabLst>
                <a:tab pos="240665" algn="l"/>
                <a:tab pos="241300" algn="l"/>
              </a:tabLst>
            </a:pP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>
                <a:latin typeface="Times New Roman"/>
                <a:cs typeface="Times New Roman"/>
              </a:rPr>
              <a:t>bảng </a:t>
            </a:r>
            <a:r>
              <a:rPr dirty="0" sz="1300" spc="-5">
                <a:latin typeface="Times New Roman"/>
                <a:cs typeface="Times New Roman"/>
              </a:rPr>
              <a:t>nhấn </a:t>
            </a:r>
            <a:r>
              <a:rPr dirty="0" sz="1300" i="1">
                <a:latin typeface="Times New Roman"/>
                <a:cs typeface="Times New Roman"/>
              </a:rPr>
              <a:t>Ctrl </a:t>
            </a:r>
            <a:r>
              <a:rPr dirty="0" sz="1300" spc="-5" i="1">
                <a:latin typeface="Times New Roman"/>
                <a:cs typeface="Times New Roman"/>
              </a:rPr>
              <a:t>+ S </a:t>
            </a:r>
            <a:r>
              <a:rPr dirty="0" sz="1300">
                <a:latin typeface="Times New Roman"/>
                <a:cs typeface="Times New Roman"/>
              </a:rPr>
              <a:t>xuất hiện </a:t>
            </a:r>
            <a:r>
              <a:rPr dirty="0" sz="1300" spc="-5">
                <a:latin typeface="Times New Roman"/>
                <a:cs typeface="Times New Roman"/>
              </a:rPr>
              <a:t>cửa </a:t>
            </a:r>
            <a:r>
              <a:rPr dirty="0" sz="1300">
                <a:latin typeface="Times New Roman"/>
                <a:cs typeface="Times New Roman"/>
              </a:rPr>
              <a:t>sổ </a:t>
            </a:r>
            <a:r>
              <a:rPr dirty="0" sz="1300" spc="-5" i="1">
                <a:latin typeface="Times New Roman"/>
                <a:cs typeface="Times New Roman"/>
              </a:rPr>
              <a:t>Choose Name, </a:t>
            </a:r>
            <a:r>
              <a:rPr dirty="0" sz="1300" spc="-5">
                <a:latin typeface="Times New Roman"/>
                <a:cs typeface="Times New Roman"/>
              </a:rPr>
              <a:t>đặt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bảng </a:t>
            </a:r>
            <a:r>
              <a:rPr dirty="0" sz="1300" spc="-55">
                <a:latin typeface="Times New Roman"/>
                <a:cs typeface="Times New Roman"/>
              </a:rPr>
              <a:t>là</a:t>
            </a: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390"/>
              </a:spcBef>
            </a:pPr>
            <a:r>
              <a:rPr dirty="0" sz="1300" spc="-5" i="1">
                <a:latin typeface="Times New Roman"/>
                <a:cs typeface="Times New Roman"/>
              </a:rPr>
              <a:t>tblChatlieu </a:t>
            </a:r>
            <a:r>
              <a:rPr dirty="0" sz="1300" spc="-5">
                <a:latin typeface="Times New Roman"/>
                <a:cs typeface="Times New Roman"/>
              </a:rPr>
              <a:t>rồi </a:t>
            </a:r>
            <a:r>
              <a:rPr dirty="0" sz="1300">
                <a:latin typeface="Times New Roman"/>
                <a:cs typeface="Times New Roman"/>
              </a:rPr>
              <a:t>nhấn </a:t>
            </a:r>
            <a:r>
              <a:rPr dirty="0" sz="1300" spc="-5" i="1">
                <a:latin typeface="Times New Roman"/>
                <a:cs typeface="Times New Roman"/>
              </a:rPr>
              <a:t>OK.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0180" y="3590290"/>
            <a:ext cx="4782185" cy="172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5696484"/>
            <a:ext cx="6175375" cy="8426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 b="1">
                <a:latin typeface="Times New Roman"/>
                <a:cs typeface="Times New Roman"/>
              </a:rPr>
              <a:t>Bài tập: </a:t>
            </a:r>
            <a:r>
              <a:rPr dirty="0" sz="1300" spc="-5">
                <a:latin typeface="Times New Roman"/>
                <a:cs typeface="Times New Roman"/>
              </a:rPr>
              <a:t>Sinh viên tự tạo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tự với các </a:t>
            </a:r>
            <a:r>
              <a:rPr dirty="0" sz="1300">
                <a:latin typeface="Times New Roman"/>
                <a:cs typeface="Times New Roman"/>
              </a:rPr>
              <a:t>bảng </a:t>
            </a:r>
            <a:r>
              <a:rPr dirty="0" sz="1300" spc="-5">
                <a:latin typeface="Times New Roman"/>
                <a:cs typeface="Times New Roman"/>
              </a:rPr>
              <a:t>khác với </a:t>
            </a:r>
            <a:r>
              <a:rPr dirty="0" sz="1300" spc="5">
                <a:latin typeface="Times New Roman"/>
                <a:cs typeface="Times New Roman"/>
              </a:rPr>
              <a:t>tên </a:t>
            </a:r>
            <a:r>
              <a:rPr dirty="0" sz="1300">
                <a:latin typeface="Times New Roman"/>
                <a:cs typeface="Times New Roman"/>
              </a:rPr>
              <a:t>bảng </a:t>
            </a:r>
            <a:r>
              <a:rPr dirty="0" sz="1300" spc="-5">
                <a:latin typeface="Times New Roman"/>
                <a:cs typeface="Times New Roman"/>
              </a:rPr>
              <a:t>và các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215">
                <a:latin typeface="Times New Roman"/>
                <a:cs typeface="Times New Roman"/>
              </a:rPr>
              <a:t>dữ  </a:t>
            </a:r>
            <a:r>
              <a:rPr dirty="0" sz="1300" spc="-5">
                <a:latin typeface="Times New Roman"/>
                <a:cs typeface="Times New Roman"/>
              </a:rPr>
              <a:t>liệu </a:t>
            </a:r>
            <a:r>
              <a:rPr dirty="0" sz="1300" spc="-125">
                <a:latin typeface="Times New Roman"/>
                <a:cs typeface="Times New Roman"/>
              </a:rPr>
              <a:t>nhƣ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Bảng</a:t>
            </a:r>
            <a:r>
              <a:rPr dirty="0" sz="1300" spc="-10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tblHang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0180" y="6666230"/>
            <a:ext cx="5009515" cy="2162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27733" y="8934398"/>
            <a:ext cx="12204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i="1">
                <a:latin typeface="Times New Roman"/>
                <a:cs typeface="Times New Roman"/>
              </a:rPr>
              <a:t>Bảng</a:t>
            </a:r>
            <a:r>
              <a:rPr dirty="0" sz="1300" spc="-45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tblNhanvien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1728470"/>
            <a:chOff x="1062532" y="792480"/>
            <a:chExt cx="6189980" cy="172847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8830"/>
              <a:ext cx="5238115" cy="17221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7733" y="2627122"/>
            <a:ext cx="10191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i="1">
                <a:latin typeface="Times New Roman"/>
                <a:cs typeface="Times New Roman"/>
              </a:rPr>
              <a:t>Bảng</a:t>
            </a:r>
            <a:r>
              <a:rPr dirty="0" sz="1300" spc="-50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tblKhach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0180" y="2978150"/>
            <a:ext cx="5238115" cy="1941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27733" y="5671185"/>
            <a:ext cx="10922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i="1">
                <a:latin typeface="Times New Roman"/>
                <a:cs typeface="Times New Roman"/>
              </a:rPr>
              <a:t>Bảng</a:t>
            </a:r>
            <a:r>
              <a:rPr dirty="0" sz="1300" spc="-65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tblHDBan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40180" y="6021070"/>
            <a:ext cx="4893310" cy="15500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27733" y="7678673"/>
            <a:ext cx="154178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i="1">
                <a:latin typeface="Times New Roman"/>
                <a:cs typeface="Times New Roman"/>
              </a:rPr>
              <a:t>Bảng</a:t>
            </a:r>
            <a:r>
              <a:rPr dirty="0" sz="1300" spc="-45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tblChitietHDBan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40180" y="8028305"/>
            <a:ext cx="5121910" cy="12211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0123"/>
            <a:ext cx="6176010" cy="110553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20"/>
              </a:spcBef>
            </a:pPr>
            <a:r>
              <a:rPr dirty="0" sz="1200" spc="-5" b="1" i="1">
                <a:latin typeface="Arial"/>
                <a:cs typeface="Arial"/>
              </a:rPr>
              <a:t>6.2.3. </a:t>
            </a:r>
            <a:r>
              <a:rPr dirty="0" sz="1200" b="1" i="1">
                <a:latin typeface="Arial"/>
                <a:cs typeface="Arial"/>
              </a:rPr>
              <a:t>Tạo </a:t>
            </a:r>
            <a:r>
              <a:rPr dirty="0" sz="1200" spc="-5" b="1" i="1">
                <a:latin typeface="Arial"/>
                <a:cs typeface="Arial"/>
              </a:rPr>
              <a:t>quan </a:t>
            </a:r>
            <a:r>
              <a:rPr dirty="0" sz="1200" b="1" i="1">
                <a:latin typeface="Arial"/>
                <a:cs typeface="Arial"/>
              </a:rPr>
              <a:t>hệ </a:t>
            </a:r>
            <a:r>
              <a:rPr dirty="0" sz="1200" spc="-5" b="1" i="1">
                <a:latin typeface="Arial"/>
                <a:cs typeface="Arial"/>
              </a:rPr>
              <a:t>Relationship cho</a:t>
            </a:r>
            <a:r>
              <a:rPr dirty="0" sz="1200" spc="2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CSDL</a:t>
            </a:r>
            <a:endParaRPr sz="1200">
              <a:latin typeface="Arial"/>
              <a:cs typeface="Arial"/>
            </a:endParaRPr>
          </a:p>
          <a:p>
            <a:pPr marL="12700" marR="5080" indent="359410">
              <a:lnSpc>
                <a:spcPct val="124600"/>
              </a:lnSpc>
              <a:spcBef>
                <a:spcPts val="540"/>
              </a:spcBef>
            </a:pP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chuột phải tại </a:t>
            </a:r>
            <a:r>
              <a:rPr dirty="0" sz="1300" spc="-5" i="1">
                <a:latin typeface="Times New Roman"/>
                <a:cs typeface="Times New Roman"/>
              </a:rPr>
              <a:t>DataBase </a:t>
            </a:r>
            <a:r>
              <a:rPr dirty="0" sz="1300" i="1">
                <a:latin typeface="Times New Roman"/>
                <a:cs typeface="Times New Roman"/>
              </a:rPr>
              <a:t>Diagrams </a:t>
            </a:r>
            <a:r>
              <a:rPr dirty="0" sz="1300" spc="-5">
                <a:latin typeface="Times New Roman"/>
                <a:cs typeface="Times New Roman"/>
              </a:rPr>
              <a:t>chọ </a:t>
            </a:r>
            <a:r>
              <a:rPr dirty="0" sz="1300" spc="-5" i="1">
                <a:latin typeface="Times New Roman"/>
                <a:cs typeface="Times New Roman"/>
              </a:rPr>
              <a:t>Add New Diagram </a:t>
            </a:r>
            <a:r>
              <a:rPr dirty="0" sz="1300">
                <a:latin typeface="Times New Roman"/>
                <a:cs typeface="Times New Roman"/>
              </a:rPr>
              <a:t>và </a:t>
            </a:r>
            <a:r>
              <a:rPr dirty="0" sz="1300" spc="-5">
                <a:latin typeface="Times New Roman"/>
                <a:cs typeface="Times New Roman"/>
              </a:rPr>
              <a:t>tạo quan </a:t>
            </a:r>
            <a:r>
              <a:rPr dirty="0" sz="1300">
                <a:latin typeface="Times New Roman"/>
                <a:cs typeface="Times New Roman"/>
              </a:rPr>
              <a:t>hệ </a:t>
            </a:r>
            <a:r>
              <a:rPr dirty="0" sz="1300" spc="-5">
                <a:latin typeface="Times New Roman"/>
                <a:cs typeface="Times New Roman"/>
              </a:rPr>
              <a:t>cho  </a:t>
            </a:r>
            <a:r>
              <a:rPr dirty="0" sz="1300" spc="-10">
                <a:latin typeface="Times New Roman"/>
                <a:cs typeface="Times New Roman"/>
              </a:rPr>
              <a:t>CSDL </a:t>
            </a:r>
            <a:r>
              <a:rPr dirty="0" sz="1300" spc="-125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hình </a:t>
            </a:r>
            <a:r>
              <a:rPr dirty="0" sz="1300" spc="-95">
                <a:latin typeface="Times New Roman"/>
                <a:cs typeface="Times New Roman"/>
              </a:rPr>
              <a:t>dƣới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đây: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90487" y="1690316"/>
            <a:ext cx="5282253" cy="362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5176520" cy="87185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27: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Trong project QuanLyBanHang </a:t>
            </a:r>
            <a:r>
              <a:rPr dirty="0" sz="1300">
                <a:latin typeface="Times New Roman"/>
                <a:cs typeface="Times New Roman"/>
              </a:rPr>
              <a:t>tạo form frmMain </a:t>
            </a:r>
            <a:r>
              <a:rPr dirty="0" sz="1300" spc="-5">
                <a:latin typeface="Times New Roman"/>
                <a:cs typeface="Times New Roman"/>
              </a:rPr>
              <a:t>có giao diện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80769" y="1444625"/>
            <a:ext cx="6141720" cy="3665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5216779"/>
            <a:ext cx="6176645" cy="1438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trên có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điều khiển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chính: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75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Tạo</a:t>
            </a:r>
            <a:r>
              <a:rPr dirty="0" sz="1300" spc="15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menu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70">
                <a:latin typeface="Times New Roman"/>
                <a:cs typeface="Times New Roman"/>
              </a:rPr>
              <a:t>chƣơng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gồm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các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mục</a:t>
            </a:r>
            <a:r>
              <a:rPr dirty="0" sz="1300" spc="16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menu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với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thuộc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tính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Name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Text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225">
                <a:latin typeface="Times New Roman"/>
                <a:cs typeface="Times New Roman"/>
              </a:rPr>
              <a:t>nhƣ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  <a:tabLst>
                <a:tab pos="1383665" algn="l"/>
              </a:tabLst>
            </a:pPr>
            <a:r>
              <a:rPr dirty="0" sz="1300" spc="-5">
                <a:latin typeface="Times New Roman"/>
                <a:cs typeface="Times New Roman"/>
              </a:rPr>
              <a:t>Danh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mục	</a:t>
            </a:r>
            <a:r>
              <a:rPr dirty="0" sz="1300" i="1">
                <a:latin typeface="Times New Roman"/>
                <a:cs typeface="Times New Roman"/>
              </a:rPr>
              <a:t>mnuDanhMuc</a:t>
            </a:r>
            <a:endParaRPr sz="1300">
              <a:latin typeface="Times New Roman"/>
              <a:cs typeface="Times New Roman"/>
            </a:endParaRPr>
          </a:p>
          <a:p>
            <a:pPr marL="73152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Chất liệu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mnuChatLieu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787398" y="6754748"/>
            <a:ext cx="821055" cy="869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Nhân viên</a:t>
            </a: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ct val="163100"/>
              </a:lnSpc>
            </a:pPr>
            <a:r>
              <a:rPr dirty="0" sz="1300">
                <a:latin typeface="Times New Roman"/>
                <a:cs typeface="Times New Roman"/>
              </a:rPr>
              <a:t>Khách</a:t>
            </a:r>
            <a:r>
              <a:rPr dirty="0" sz="1300" spc="-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hàng  Hàng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hóa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7251" y="6754748"/>
            <a:ext cx="1115060" cy="869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i="1">
                <a:latin typeface="Times New Roman"/>
                <a:cs typeface="Times New Roman"/>
              </a:rPr>
              <a:t>mnuNhanVien</a:t>
            </a: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ct val="163100"/>
              </a:lnSpc>
            </a:pPr>
            <a:r>
              <a:rPr dirty="0" sz="1300" spc="5" i="1">
                <a:latin typeface="Times New Roman"/>
                <a:cs typeface="Times New Roman"/>
              </a:rPr>
              <a:t>m</a:t>
            </a:r>
            <a:r>
              <a:rPr dirty="0" sz="1300" spc="5" i="1">
                <a:latin typeface="Times New Roman"/>
                <a:cs typeface="Times New Roman"/>
              </a:rPr>
              <a:t>nu</a:t>
            </a:r>
            <a:r>
              <a:rPr dirty="0" sz="1300" spc="-10" i="1">
                <a:latin typeface="Times New Roman"/>
                <a:cs typeface="Times New Roman"/>
              </a:rPr>
              <a:t>Kh</a:t>
            </a:r>
            <a:r>
              <a:rPr dirty="0" sz="1300" spc="5" i="1">
                <a:latin typeface="Times New Roman"/>
                <a:cs typeface="Times New Roman"/>
              </a:rPr>
              <a:t>a</a:t>
            </a:r>
            <a:r>
              <a:rPr dirty="0" sz="1300" spc="-5" i="1">
                <a:latin typeface="Times New Roman"/>
                <a:cs typeface="Times New Roman"/>
              </a:rPr>
              <a:t>c</a:t>
            </a:r>
            <a:r>
              <a:rPr dirty="0" sz="1300" spc="5" i="1">
                <a:latin typeface="Times New Roman"/>
                <a:cs typeface="Times New Roman"/>
              </a:rPr>
              <a:t>h</a:t>
            </a:r>
            <a:r>
              <a:rPr dirty="0" sz="1300" spc="5" i="1">
                <a:latin typeface="Times New Roman"/>
                <a:cs typeface="Times New Roman"/>
              </a:rPr>
              <a:t>H</a:t>
            </a:r>
            <a:r>
              <a:rPr dirty="0" sz="1300" spc="-5" i="1">
                <a:latin typeface="Times New Roman"/>
                <a:cs typeface="Times New Roman"/>
              </a:rPr>
              <a:t>a</a:t>
            </a:r>
            <a:r>
              <a:rPr dirty="0" sz="1300" spc="5" i="1">
                <a:latin typeface="Times New Roman"/>
                <a:cs typeface="Times New Roman"/>
              </a:rPr>
              <a:t>n</a:t>
            </a:r>
            <a:r>
              <a:rPr dirty="0" sz="1300" spc="-5" i="1">
                <a:latin typeface="Times New Roman"/>
                <a:cs typeface="Times New Roman"/>
              </a:rPr>
              <a:t>g </a:t>
            </a:r>
            <a:r>
              <a:rPr dirty="0" sz="1300" spc="-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mnuHangHoa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7733" y="7724393"/>
            <a:ext cx="2286000" cy="546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24255" algn="l"/>
              </a:tabLst>
            </a:pPr>
            <a:r>
              <a:rPr dirty="0" sz="1300" spc="-10">
                <a:latin typeface="Times New Roman"/>
                <a:cs typeface="Times New Roman"/>
              </a:rPr>
              <a:t>Hóa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đơn	</a:t>
            </a:r>
            <a:r>
              <a:rPr dirty="0" sz="1300" i="1">
                <a:latin typeface="Times New Roman"/>
                <a:cs typeface="Times New Roman"/>
              </a:rPr>
              <a:t>mnuHoaDon</a:t>
            </a:r>
            <a:endParaRPr sz="1300">
              <a:latin typeface="Times New Roman"/>
              <a:cs typeface="Times New Roman"/>
            </a:endParaRPr>
          </a:p>
          <a:p>
            <a:pPr marL="379730">
              <a:lnSpc>
                <a:spcPct val="100000"/>
              </a:lnSpc>
              <a:spcBef>
                <a:spcPts val="985"/>
              </a:spcBef>
              <a:tabLst>
                <a:tab pos="1482090" algn="l"/>
              </a:tabLst>
            </a:pPr>
            <a:r>
              <a:rPr dirty="0" sz="1300" spc="-5">
                <a:latin typeface="Times New Roman"/>
                <a:cs typeface="Times New Roman"/>
              </a:rPr>
              <a:t>H</a:t>
            </a:r>
            <a:r>
              <a:rPr dirty="0" sz="1300" spc="-5">
                <a:latin typeface="Times New Roman"/>
                <a:cs typeface="Times New Roman"/>
              </a:rPr>
              <a:t>óa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</a:t>
            </a:r>
            <a:r>
              <a:rPr dirty="0" sz="1300" spc="-10">
                <a:latin typeface="Times New Roman"/>
                <a:cs typeface="Times New Roman"/>
              </a:rPr>
              <a:t>ơ</a:t>
            </a:r>
            <a:r>
              <a:rPr dirty="0" sz="1300" spc="-5">
                <a:latin typeface="Times New Roman"/>
                <a:cs typeface="Times New Roman"/>
              </a:rPr>
              <a:t>n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bán</a:t>
            </a:r>
            <a:r>
              <a:rPr dirty="0" sz="1300">
                <a:latin typeface="Times New Roman"/>
                <a:cs typeface="Times New Roman"/>
              </a:rPr>
              <a:t>	</a:t>
            </a:r>
            <a:r>
              <a:rPr dirty="0" sz="1300" spc="5" i="1">
                <a:latin typeface="Times New Roman"/>
                <a:cs typeface="Times New Roman"/>
              </a:rPr>
              <a:t>m</a:t>
            </a:r>
            <a:r>
              <a:rPr dirty="0" sz="1300" spc="5" i="1">
                <a:latin typeface="Times New Roman"/>
                <a:cs typeface="Times New Roman"/>
              </a:rPr>
              <a:t>nu</a:t>
            </a:r>
            <a:r>
              <a:rPr dirty="0" sz="1300" spc="-5" i="1">
                <a:latin typeface="Times New Roman"/>
                <a:cs typeface="Times New Roman"/>
              </a:rPr>
              <a:t>HDBan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7733" y="8370569"/>
            <a:ext cx="920115" cy="869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Times New Roman"/>
                <a:cs typeface="Times New Roman"/>
              </a:rPr>
              <a:t>Tìm</a:t>
            </a:r>
            <a:r>
              <a:rPr dirty="0" sz="1300" spc="-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kiếm</a:t>
            </a:r>
            <a:endParaRPr sz="1300">
              <a:latin typeface="Times New Roman"/>
              <a:cs typeface="Times New Roman"/>
            </a:endParaRPr>
          </a:p>
          <a:p>
            <a:pPr marL="338455" marR="5080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</a:rPr>
              <a:t>Hóa</a:t>
            </a:r>
            <a:r>
              <a:rPr dirty="0" sz="1300" spc="-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đơn  Hàng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9670" y="8370569"/>
            <a:ext cx="1078865" cy="869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i="1">
                <a:latin typeface="Times New Roman"/>
                <a:cs typeface="Times New Roman"/>
              </a:rPr>
              <a:t>mnuTimKiem</a:t>
            </a: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ct val="163100"/>
              </a:lnSpc>
            </a:pPr>
            <a:r>
              <a:rPr dirty="0" sz="1300" spc="-5" i="1">
                <a:latin typeface="Times New Roman"/>
                <a:cs typeface="Times New Roman"/>
              </a:rPr>
              <a:t>m</a:t>
            </a:r>
            <a:r>
              <a:rPr dirty="0" sz="1300" spc="-5" i="1">
                <a:latin typeface="Times New Roman"/>
                <a:cs typeface="Times New Roman"/>
              </a:rPr>
              <a:t>nu</a:t>
            </a:r>
            <a:r>
              <a:rPr dirty="0" sz="1300" spc="-10" i="1">
                <a:latin typeface="Times New Roman"/>
                <a:cs typeface="Times New Roman"/>
              </a:rPr>
              <a:t>TK</a:t>
            </a:r>
            <a:r>
              <a:rPr dirty="0" sz="1300" spc="5" i="1">
                <a:latin typeface="Times New Roman"/>
                <a:cs typeface="Times New Roman"/>
              </a:rPr>
              <a:t>H</a:t>
            </a:r>
            <a:r>
              <a:rPr dirty="0" sz="1300" spc="-5" i="1">
                <a:latin typeface="Times New Roman"/>
                <a:cs typeface="Times New Roman"/>
              </a:rPr>
              <a:t>o</a:t>
            </a:r>
            <a:r>
              <a:rPr dirty="0" sz="1300" spc="-5" i="1">
                <a:latin typeface="Times New Roman"/>
                <a:cs typeface="Times New Roman"/>
              </a:rPr>
              <a:t>aD</a:t>
            </a:r>
            <a:r>
              <a:rPr dirty="0" sz="1300" spc="-5" i="1">
                <a:latin typeface="Times New Roman"/>
                <a:cs typeface="Times New Roman"/>
              </a:rPr>
              <a:t>on </a:t>
            </a:r>
            <a:r>
              <a:rPr dirty="0" sz="1300" spc="-5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mnuTKHang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792480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6"/>
                </a:lnTo>
                <a:lnTo>
                  <a:pt x="6189853" y="6096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97251" y="770636"/>
            <a:ext cx="94932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i="1">
                <a:latin typeface="Times New Roman"/>
                <a:cs typeface="Times New Roman"/>
              </a:rPr>
              <a:t>mnuTKKhach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7733" y="770636"/>
            <a:ext cx="1405255" cy="1192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8455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Khách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hàng</a:t>
            </a:r>
            <a:endParaRPr sz="1300">
              <a:latin typeface="Times New Roman"/>
              <a:cs typeface="Times New Roman"/>
            </a:endParaRPr>
          </a:p>
          <a:p>
            <a:pPr marL="338455" marR="5080" indent="-326390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</a:rPr>
              <a:t>Báo cáo</a:t>
            </a:r>
            <a:r>
              <a:rPr dirty="0" sz="1300" spc="-220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mnuBaoCao  </a:t>
            </a:r>
            <a:r>
              <a:rPr dirty="0" sz="1300" spc="-5">
                <a:latin typeface="Times New Roman"/>
                <a:cs typeface="Times New Roman"/>
              </a:rPr>
              <a:t>Hàng tồn  Doanh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thu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7251" y="1417065"/>
            <a:ext cx="1235710" cy="546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i="1">
                <a:latin typeface="Times New Roman"/>
                <a:cs typeface="Times New Roman"/>
              </a:rPr>
              <a:t>mnuBCHangTon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i="1">
                <a:latin typeface="Times New Roman"/>
                <a:cs typeface="Times New Roman"/>
              </a:rPr>
              <a:t>mnuBCDoanhThu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8120" y="2063241"/>
            <a:ext cx="6177915" cy="2332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  <a:tabLst>
                <a:tab pos="1383665" algn="l"/>
              </a:tabLst>
            </a:pPr>
            <a:r>
              <a:rPr dirty="0" sz="1300" spc="-5">
                <a:latin typeface="Times New Roman"/>
                <a:cs typeface="Times New Roman"/>
              </a:rPr>
              <a:t>Trợ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giúp	</a:t>
            </a:r>
            <a:r>
              <a:rPr dirty="0" sz="1300" spc="-5" i="1">
                <a:latin typeface="Times New Roman"/>
                <a:cs typeface="Times New Roman"/>
              </a:rPr>
              <a:t>mnuTroGiup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  <a:tabLst>
                <a:tab pos="926465" algn="l"/>
              </a:tabLst>
            </a:pPr>
            <a:r>
              <a:rPr dirty="0" sz="1300" spc="-5">
                <a:latin typeface="Times New Roman"/>
                <a:cs typeface="Times New Roman"/>
              </a:rPr>
              <a:t>Thoát	</a:t>
            </a:r>
            <a:r>
              <a:rPr dirty="0" sz="1300" i="1">
                <a:latin typeface="Times New Roman"/>
                <a:cs typeface="Times New Roman"/>
              </a:rPr>
              <a:t>mnuThoat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2 nhãn Label với </a:t>
            </a:r>
            <a:r>
              <a:rPr dirty="0" sz="1300">
                <a:latin typeface="Times New Roman"/>
                <a:cs typeface="Times New Roman"/>
              </a:rPr>
              <a:t>Text </a:t>
            </a:r>
            <a:r>
              <a:rPr dirty="0" sz="1300" spc="-5">
                <a:latin typeface="Times New Roman"/>
                <a:cs typeface="Times New Roman"/>
              </a:rPr>
              <a:t>là: </a:t>
            </a:r>
            <a:r>
              <a:rPr dirty="0" sz="1300" spc="-80">
                <a:latin typeface="Times New Roman"/>
                <a:cs typeface="Times New Roman"/>
              </a:rPr>
              <a:t>„Chƣơng </a:t>
            </a:r>
            <a:r>
              <a:rPr dirty="0" sz="1300" spc="-5">
                <a:latin typeface="Times New Roman"/>
                <a:cs typeface="Times New Roman"/>
              </a:rPr>
              <a:t>trình quản </a:t>
            </a:r>
            <a:r>
              <a:rPr dirty="0" sz="1300" spc="-250">
                <a:latin typeface="Times New Roman"/>
                <a:cs typeface="Times New Roman"/>
              </a:rPr>
              <a:t>lý‟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40">
                <a:latin typeface="Times New Roman"/>
                <a:cs typeface="Times New Roman"/>
              </a:rPr>
              <a:t>„Bán </a:t>
            </a:r>
            <a:r>
              <a:rPr dirty="0" sz="1300" spc="-5">
                <a:latin typeface="Times New Roman"/>
                <a:cs typeface="Times New Roman"/>
              </a:rPr>
              <a:t>hàng </a:t>
            </a:r>
            <a:r>
              <a:rPr dirty="0" sz="1300" spc="-130">
                <a:latin typeface="Times New Roman"/>
                <a:cs typeface="Times New Roman"/>
              </a:rPr>
              <a:t>lƣu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135">
                <a:latin typeface="Times New Roman"/>
                <a:cs typeface="Times New Roman"/>
              </a:rPr>
              <a:t>niệm‟</a:t>
            </a:r>
            <a:endParaRPr sz="1300">
              <a:latin typeface="Times New Roman"/>
              <a:cs typeface="Times New Roman"/>
            </a:endParaRPr>
          </a:p>
          <a:p>
            <a:pPr lvl="1" marL="361315" indent="-349250">
              <a:lnSpc>
                <a:spcPct val="100000"/>
              </a:lnSpc>
              <a:spcBef>
                <a:spcPts val="1000"/>
              </a:spcBef>
              <a:buFont typeface="Arial"/>
              <a:buAutoNum type="arabicPeriod" startAt="3"/>
              <a:tabLst>
                <a:tab pos="361950" algn="l"/>
              </a:tabLst>
            </a:pPr>
            <a:r>
              <a:rPr dirty="0" sz="1400" spc="-5" b="1">
                <a:latin typeface="Arial"/>
                <a:cs typeface="Arial"/>
              </a:rPr>
              <a:t>A</a:t>
            </a:r>
            <a:r>
              <a:rPr dirty="0" sz="1400" spc="-5" b="1">
                <a:latin typeface="Arial"/>
                <a:cs typeface="Arial"/>
              </a:rPr>
              <a:t>DO.NET (ActiveX Data </a:t>
            </a:r>
            <a:r>
              <a:rPr dirty="0" sz="1400" b="1">
                <a:latin typeface="Arial"/>
                <a:cs typeface="Arial"/>
              </a:rPr>
              <a:t>Objects </a:t>
            </a:r>
            <a:r>
              <a:rPr dirty="0" sz="1400" spc="-5" b="1">
                <a:latin typeface="Arial"/>
                <a:cs typeface="Arial"/>
              </a:rPr>
              <a:t>for .NET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Framework)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35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Gi</a:t>
            </a:r>
            <a:r>
              <a:rPr dirty="0" sz="1200" spc="-5" b="1" i="1">
                <a:latin typeface="Arial"/>
                <a:cs typeface="Arial"/>
              </a:rPr>
              <a:t>ới </a:t>
            </a:r>
            <a:r>
              <a:rPr dirty="0" sz="1200" b="1" i="1">
                <a:latin typeface="Arial"/>
                <a:cs typeface="Arial"/>
              </a:rPr>
              <a:t>thiệu</a:t>
            </a:r>
            <a:r>
              <a:rPr dirty="0" sz="1200" spc="-1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ADO.NET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35"/>
              </a:spcBef>
            </a:pPr>
            <a:r>
              <a:rPr dirty="0" sz="1300" spc="-10">
                <a:latin typeface="Times New Roman"/>
                <a:cs typeface="Times New Roman"/>
              </a:rPr>
              <a:t>ADO.NET </a:t>
            </a:r>
            <a:r>
              <a:rPr dirty="0" sz="1300" spc="-5">
                <a:latin typeface="Times New Roman"/>
                <a:cs typeface="Times New Roman"/>
              </a:rPr>
              <a:t>là một </a:t>
            </a:r>
            <a:r>
              <a:rPr dirty="0" sz="1300">
                <a:latin typeface="Times New Roman"/>
                <a:cs typeface="Times New Roman"/>
              </a:rPr>
              <a:t>công </a:t>
            </a:r>
            <a:r>
              <a:rPr dirty="0" sz="1300" spc="-5">
                <a:latin typeface="Times New Roman"/>
                <a:cs typeface="Times New Roman"/>
              </a:rPr>
              <a:t>nghệ </a:t>
            </a:r>
            <a:r>
              <a:rPr dirty="0" sz="1300">
                <a:latin typeface="Times New Roman"/>
                <a:cs typeface="Times New Roman"/>
              </a:rPr>
              <a:t>truy </a:t>
            </a:r>
            <a:r>
              <a:rPr dirty="0" sz="1300" spc="-5">
                <a:latin typeface="Times New Roman"/>
                <a:cs typeface="Times New Roman"/>
              </a:rPr>
              <a:t>cập dữ </a:t>
            </a:r>
            <a:r>
              <a:rPr dirty="0" sz="1300">
                <a:latin typeface="Times New Roman"/>
                <a:cs typeface="Times New Roman"/>
              </a:rPr>
              <a:t>liệu, </a:t>
            </a:r>
            <a:r>
              <a:rPr dirty="0" sz="1300" spc="-5">
                <a:latin typeface="Times New Roman"/>
                <a:cs typeface="Times New Roman"/>
              </a:rPr>
              <a:t>nó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các lớp </a:t>
            </a:r>
            <a:r>
              <a:rPr dirty="0" sz="1300">
                <a:latin typeface="Times New Roman"/>
                <a:cs typeface="Times New Roman"/>
              </a:rPr>
              <a:t>nằm trong </a:t>
            </a:r>
            <a:r>
              <a:rPr dirty="0" sz="1300" spc="-5">
                <a:latin typeface="Times New Roman"/>
                <a:cs typeface="Times New Roman"/>
              </a:rPr>
              <a:t>bộ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45">
                <a:latin typeface="Times New Roman"/>
                <a:cs typeface="Times New Roman"/>
              </a:rPr>
              <a:t>viện  </a:t>
            </a:r>
            <a:r>
              <a:rPr dirty="0" sz="1300" spc="-5">
                <a:latin typeface="Times New Roman"/>
                <a:cs typeface="Times New Roman"/>
              </a:rPr>
              <a:t>lớp cơ sở của .NET Framework để cho </a:t>
            </a:r>
            <a:r>
              <a:rPr dirty="0" sz="1300">
                <a:latin typeface="Times New Roman"/>
                <a:cs typeface="Times New Roman"/>
              </a:rPr>
              <a:t>phép </a:t>
            </a:r>
            <a:r>
              <a:rPr dirty="0" sz="1300" spc="-5">
                <a:latin typeface="Times New Roman"/>
                <a:cs typeface="Times New Roman"/>
              </a:rPr>
              <a:t>các ứng dụng Windows </a:t>
            </a:r>
            <a:r>
              <a:rPr dirty="0" sz="1300" spc="-90">
                <a:latin typeface="Times New Roman"/>
                <a:cs typeface="Times New Roman"/>
              </a:rPr>
              <a:t>(nhƣ </a:t>
            </a:r>
            <a:r>
              <a:rPr dirty="0" sz="1300" spc="-5">
                <a:latin typeface="Times New Roman"/>
                <a:cs typeface="Times New Roman"/>
              </a:rPr>
              <a:t>c#, </a:t>
            </a:r>
            <a:r>
              <a:rPr dirty="0" sz="1300" spc="-10">
                <a:latin typeface="Times New Roman"/>
                <a:cs typeface="Times New Roman"/>
              </a:rPr>
              <a:t>VB.net) </a:t>
            </a:r>
            <a:r>
              <a:rPr dirty="0" sz="1300" spc="-60">
                <a:latin typeface="Times New Roman"/>
                <a:cs typeface="Times New Roman"/>
              </a:rPr>
              <a:t>hay  </a:t>
            </a:r>
            <a:r>
              <a:rPr dirty="0" sz="1300" spc="-5">
                <a:latin typeface="Times New Roman"/>
                <a:cs typeface="Times New Roman"/>
              </a:rPr>
              <a:t>các ứng dụng Web </a:t>
            </a:r>
            <a:r>
              <a:rPr dirty="0" sz="1300" spc="-100">
                <a:latin typeface="Times New Roman"/>
                <a:cs typeface="Times New Roman"/>
              </a:rPr>
              <a:t>(nhƣ </a:t>
            </a:r>
            <a:r>
              <a:rPr dirty="0" sz="1300" spc="-10">
                <a:latin typeface="Times New Roman"/>
                <a:cs typeface="Times New Roman"/>
              </a:rPr>
              <a:t>ASP.Net) </a:t>
            </a:r>
            <a:r>
              <a:rPr dirty="0" sz="1300">
                <a:latin typeface="Times New Roman"/>
                <a:cs typeface="Times New Roman"/>
              </a:rPr>
              <a:t>thao </a:t>
            </a:r>
            <a:r>
              <a:rPr dirty="0" sz="1300" spc="-5">
                <a:latin typeface="Times New Roman"/>
                <a:cs typeface="Times New Roman"/>
              </a:rPr>
              <a:t>tác dễ dàng với các </a:t>
            </a:r>
            <a:r>
              <a:rPr dirty="0" sz="1300">
                <a:latin typeface="Times New Roman"/>
                <a:cs typeface="Times New Roman"/>
              </a:rPr>
              <a:t>nguồn </a:t>
            </a:r>
            <a:r>
              <a:rPr dirty="0" sz="1300" spc="-5">
                <a:latin typeface="Times New Roman"/>
                <a:cs typeface="Times New Roman"/>
              </a:rPr>
              <a:t>dữ</a:t>
            </a:r>
            <a:r>
              <a:rPr dirty="0" sz="1300" spc="-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1855" y="4523104"/>
            <a:ext cx="4484358" cy="72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68120" y="5366385"/>
            <a:ext cx="6171565" cy="788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Vị trí của ADO.NET trong công </a:t>
            </a:r>
            <a:r>
              <a:rPr dirty="0" sz="1300" spc="-10" b="1">
                <a:latin typeface="Times New Roman"/>
                <a:cs typeface="Times New Roman"/>
              </a:rPr>
              <a:t>nghệ </a:t>
            </a:r>
            <a:r>
              <a:rPr dirty="0" sz="1300" spc="-5" b="1">
                <a:latin typeface="Times New Roman"/>
                <a:cs typeface="Times New Roman"/>
              </a:rPr>
              <a:t>.NET</a:t>
            </a:r>
            <a:r>
              <a:rPr dirty="0" sz="1300" spc="4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Framework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10">
                <a:latin typeface="Times New Roman"/>
                <a:cs typeface="Times New Roman"/>
              </a:rPr>
              <a:t>ADO.NET </a:t>
            </a:r>
            <a:r>
              <a:rPr dirty="0" sz="1300">
                <a:latin typeface="Times New Roman"/>
                <a:cs typeface="Times New Roman"/>
              </a:rPr>
              <a:t>nằm trong tầng </a:t>
            </a:r>
            <a:r>
              <a:rPr dirty="0" sz="1300" spc="-5">
                <a:latin typeface="Times New Roman"/>
                <a:cs typeface="Times New Roman"/>
              </a:rPr>
              <a:t>các lớp </a:t>
            </a:r>
            <a:r>
              <a:rPr dirty="0" sz="1300">
                <a:latin typeface="Times New Roman"/>
                <a:cs typeface="Times New Roman"/>
              </a:rPr>
              <a:t>cơ </a:t>
            </a:r>
            <a:r>
              <a:rPr dirty="0" sz="1300" spc="-5">
                <a:latin typeface="Times New Roman"/>
                <a:cs typeface="Times New Roman"/>
              </a:rPr>
              <a:t>sở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.NET Framework </a:t>
            </a:r>
            <a:r>
              <a:rPr dirty="0" sz="1300">
                <a:latin typeface="Times New Roman"/>
                <a:cs typeface="Times New Roman"/>
              </a:rPr>
              <a:t>(.NET </a:t>
            </a:r>
            <a:r>
              <a:rPr dirty="0" sz="1300" spc="-5">
                <a:latin typeface="Times New Roman"/>
                <a:cs typeface="Times New Roman"/>
              </a:rPr>
              <a:t>Framework Base  Classes). Nó </a:t>
            </a:r>
            <a:r>
              <a:rPr dirty="0" sz="1300">
                <a:latin typeface="Times New Roman"/>
                <a:cs typeface="Times New Roman"/>
              </a:rPr>
              <a:t>nằm </a:t>
            </a:r>
            <a:r>
              <a:rPr dirty="0" sz="1300" spc="-5">
                <a:latin typeface="Times New Roman"/>
                <a:cs typeface="Times New Roman"/>
              </a:rPr>
              <a:t>giữa tầng Common </a:t>
            </a:r>
            <a:r>
              <a:rPr dirty="0" sz="1300">
                <a:latin typeface="Times New Roman"/>
                <a:cs typeface="Times New Roman"/>
              </a:rPr>
              <a:t>Language </a:t>
            </a:r>
            <a:r>
              <a:rPr dirty="0" sz="1300" spc="-5">
                <a:latin typeface="Times New Roman"/>
                <a:cs typeface="Times New Roman"/>
              </a:rPr>
              <a:t>Runtime và tầng ứng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dụng.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0180" y="6280150"/>
            <a:ext cx="5701030" cy="2958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8550" cy="37922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Phần </a:t>
            </a:r>
            <a:r>
              <a:rPr dirty="0" sz="1300" spc="-5">
                <a:latin typeface="Times New Roman"/>
                <a:cs typeface="Times New Roman"/>
              </a:rPr>
              <a:t>trên </a:t>
            </a:r>
            <a:r>
              <a:rPr dirty="0" sz="1300">
                <a:latin typeface="Times New Roman"/>
                <a:cs typeface="Times New Roman"/>
              </a:rPr>
              <a:t>đỉnh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>
                <a:latin typeface="Times New Roman"/>
                <a:cs typeface="Times New Roman"/>
              </a:rPr>
              <a:t>hình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thấy tiến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biên </a:t>
            </a:r>
            <a:r>
              <a:rPr dirty="0" sz="1300" spc="-5">
                <a:latin typeface="Times New Roman"/>
                <a:cs typeface="Times New Roman"/>
              </a:rPr>
              <a:t>dịch riêng </a:t>
            </a:r>
            <a:r>
              <a:rPr dirty="0" sz="1300">
                <a:latin typeface="Times New Roman"/>
                <a:cs typeface="Times New Roman"/>
              </a:rPr>
              <a:t>rẽ </a:t>
            </a:r>
            <a:r>
              <a:rPr dirty="0" sz="1300" spc="-10">
                <a:latin typeface="Times New Roman"/>
                <a:cs typeface="Times New Roman"/>
              </a:rPr>
              <a:t>mỗi </a:t>
            </a:r>
            <a:r>
              <a:rPr dirty="0" sz="1300" spc="-5">
                <a:latin typeface="Times New Roman"/>
                <a:cs typeface="Times New Roman"/>
              </a:rPr>
              <a:t>dự án (prọject) </a:t>
            </a:r>
            <a:r>
              <a:rPr dirty="0" sz="1300">
                <a:latin typeface="Times New Roman"/>
                <a:cs typeface="Times New Roman"/>
              </a:rPr>
              <a:t>thành  </a:t>
            </a:r>
            <a:r>
              <a:rPr dirty="0" sz="1300" spc="-5">
                <a:latin typeface="Times New Roman"/>
                <a:cs typeface="Times New Roman"/>
              </a:rPr>
              <a:t>một Assembly. Các </a:t>
            </a:r>
            <a:r>
              <a:rPr dirty="0" sz="1300">
                <a:latin typeface="Times New Roman"/>
                <a:cs typeface="Times New Roman"/>
              </a:rPr>
              <a:t>assembly </a:t>
            </a:r>
            <a:r>
              <a:rPr dirty="0" sz="1300" spc="-5">
                <a:latin typeface="Times New Roman"/>
                <a:cs typeface="Times New Roman"/>
              </a:rPr>
              <a:t>có khả </a:t>
            </a:r>
            <a:r>
              <a:rPr dirty="0" sz="1300">
                <a:latin typeface="Times New Roman"/>
                <a:cs typeface="Times New Roman"/>
              </a:rPr>
              <a:t>năng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tác với nhau nhờ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chức năng liên </a:t>
            </a:r>
            <a:r>
              <a:rPr dirty="0" sz="1300" spc="-35">
                <a:latin typeface="Times New Roman"/>
                <a:cs typeface="Times New Roman"/>
              </a:rPr>
              <a:t>thông  </a:t>
            </a:r>
            <a:r>
              <a:rPr dirty="0" sz="1300" spc="-5">
                <a:latin typeface="Times New Roman"/>
                <a:cs typeface="Times New Roman"/>
              </a:rPr>
              <a:t>ngôn ngữ của .NET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qua CTS (Common Type System) - đặc </a:t>
            </a:r>
            <a:r>
              <a:rPr dirty="0" sz="1300">
                <a:latin typeface="Times New Roman"/>
                <a:cs typeface="Times New Roman"/>
              </a:rPr>
              <a:t>tả </a:t>
            </a:r>
            <a:r>
              <a:rPr dirty="0" sz="1300" spc="-5">
                <a:latin typeface="Times New Roman"/>
                <a:cs typeface="Times New Roman"/>
              </a:rPr>
              <a:t>dữ liệu </a:t>
            </a:r>
            <a:r>
              <a:rPr dirty="0" sz="1300">
                <a:latin typeface="Times New Roman"/>
                <a:cs typeface="Times New Roman"/>
              </a:rPr>
              <a:t>thông dụng, và  </a:t>
            </a:r>
            <a:r>
              <a:rPr dirty="0" sz="1300" spc="-5">
                <a:latin typeface="Times New Roman"/>
                <a:cs typeface="Times New Roman"/>
              </a:rPr>
              <a:t>CLS (Common </a:t>
            </a:r>
            <a:r>
              <a:rPr dirty="0" sz="1300">
                <a:latin typeface="Times New Roman"/>
                <a:cs typeface="Times New Roman"/>
              </a:rPr>
              <a:t>Language </a:t>
            </a:r>
            <a:r>
              <a:rPr dirty="0" sz="1300" spc="-5">
                <a:latin typeface="Times New Roman"/>
                <a:cs typeface="Times New Roman"/>
              </a:rPr>
              <a:t>Specification) – đặc tả ngôn ngữ </a:t>
            </a:r>
            <a:r>
              <a:rPr dirty="0" sz="1300">
                <a:latin typeface="Times New Roman"/>
                <a:cs typeface="Times New Roman"/>
              </a:rPr>
              <a:t>thông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dụng.</a:t>
            </a:r>
            <a:endParaRPr sz="1300">
              <a:latin typeface="Times New Roman"/>
              <a:cs typeface="Times New Roman"/>
            </a:endParaRPr>
          </a:p>
          <a:p>
            <a:pPr algn="just" marL="12700" marR="571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Phần </a:t>
            </a:r>
            <a:r>
              <a:rPr dirty="0" sz="1300" spc="-95">
                <a:latin typeface="Times New Roman"/>
                <a:cs typeface="Times New Roman"/>
              </a:rPr>
              <a:t>dƣới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thấy tiến </a:t>
            </a:r>
            <a:r>
              <a:rPr dirty="0" sz="1300" spc="-5">
                <a:latin typeface="Times New Roman"/>
                <a:cs typeface="Times New Roman"/>
              </a:rPr>
              <a:t>trình biên dịch </a:t>
            </a:r>
            <a:r>
              <a:rPr dirty="0" sz="1300" spc="-10">
                <a:latin typeface="Times New Roman"/>
                <a:cs typeface="Times New Roman"/>
              </a:rPr>
              <a:t>JIT </a:t>
            </a:r>
            <a:r>
              <a:rPr dirty="0" sz="1300">
                <a:latin typeface="Times New Roman"/>
                <a:cs typeface="Times New Roman"/>
              </a:rPr>
              <a:t>(Just </a:t>
            </a:r>
            <a:r>
              <a:rPr dirty="0" sz="1300" spc="-5">
                <a:latin typeface="Times New Roman"/>
                <a:cs typeface="Times New Roman"/>
              </a:rPr>
              <a:t>in time) từ IL trên </a:t>
            </a:r>
            <a:r>
              <a:rPr dirty="0" sz="1300">
                <a:latin typeface="Times New Roman"/>
                <a:cs typeface="Times New Roman"/>
              </a:rPr>
              <a:t>các assembly </a:t>
            </a:r>
            <a:r>
              <a:rPr dirty="0" sz="1300" spc="-40">
                <a:latin typeface="Times New Roman"/>
                <a:cs typeface="Times New Roman"/>
              </a:rPr>
              <a:t>thành  </a:t>
            </a:r>
            <a:r>
              <a:rPr dirty="0" sz="1300" spc="-5">
                <a:latin typeface="Times New Roman"/>
                <a:cs typeface="Times New Roman"/>
              </a:rPr>
              <a:t>đoạn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hiện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hành.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7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Just </a:t>
            </a:r>
            <a:r>
              <a:rPr dirty="0" sz="1300" spc="-5">
                <a:latin typeface="Times New Roman"/>
                <a:cs typeface="Times New Roman"/>
              </a:rPr>
              <a:t>– in – time (JIT) – biên </a:t>
            </a:r>
            <a:r>
              <a:rPr dirty="0" sz="1300">
                <a:latin typeface="Times New Roman"/>
                <a:cs typeface="Times New Roman"/>
              </a:rPr>
              <a:t>dịch </a:t>
            </a:r>
            <a:r>
              <a:rPr dirty="0" sz="1300" spc="-5">
                <a:latin typeface="Times New Roman"/>
                <a:cs typeface="Times New Roman"/>
              </a:rPr>
              <a:t>vừa đúng </a:t>
            </a:r>
            <a:r>
              <a:rPr dirty="0" sz="1300">
                <a:latin typeface="Times New Roman"/>
                <a:cs typeface="Times New Roman"/>
              </a:rPr>
              <a:t>lúc: Đây </a:t>
            </a:r>
            <a:r>
              <a:rPr dirty="0" sz="1300" spc="-5">
                <a:latin typeface="Times New Roman"/>
                <a:cs typeface="Times New Roman"/>
              </a:rPr>
              <a:t>là tiến </a:t>
            </a:r>
            <a:r>
              <a:rPr dirty="0" sz="1300">
                <a:latin typeface="Times New Roman"/>
                <a:cs typeface="Times New Roman"/>
              </a:rPr>
              <a:t>trình thực </a:t>
            </a:r>
            <a:r>
              <a:rPr dirty="0" sz="1300" spc="-5">
                <a:latin typeface="Times New Roman"/>
                <a:cs typeface="Times New Roman"/>
              </a:rPr>
              <a:t>hiện giai </a:t>
            </a:r>
            <a:r>
              <a:rPr dirty="0" sz="1300">
                <a:latin typeface="Times New Roman"/>
                <a:cs typeface="Times New Roman"/>
              </a:rPr>
              <a:t>đoạn  </a:t>
            </a:r>
            <a:r>
              <a:rPr dirty="0" sz="1300" spc="-5">
                <a:latin typeface="Times New Roman"/>
                <a:cs typeface="Times New Roman"/>
              </a:rPr>
              <a:t>biên dịch từ </a:t>
            </a:r>
            <a:r>
              <a:rPr dirty="0" sz="1300">
                <a:latin typeface="Times New Roman"/>
                <a:cs typeface="Times New Roman"/>
              </a:rPr>
              <a:t>IL </a:t>
            </a:r>
            <a:r>
              <a:rPr dirty="0" sz="1300" spc="-10">
                <a:latin typeface="Times New Roman"/>
                <a:cs typeface="Times New Roman"/>
              </a:rPr>
              <a:t>sang </a:t>
            </a:r>
            <a:r>
              <a:rPr dirty="0" sz="130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máy nguyên sinh.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biên </a:t>
            </a:r>
            <a:r>
              <a:rPr dirty="0" sz="1300">
                <a:latin typeface="Times New Roman"/>
                <a:cs typeface="Times New Roman"/>
              </a:rPr>
              <a:t>dịch </a:t>
            </a:r>
            <a:r>
              <a:rPr dirty="0" sz="1300" spc="-10">
                <a:latin typeface="Times New Roman"/>
                <a:cs typeface="Times New Roman"/>
              </a:rPr>
              <a:t>JIT </a:t>
            </a:r>
            <a:r>
              <a:rPr dirty="0" sz="1300">
                <a:latin typeface="Times New Roman"/>
                <a:cs typeface="Times New Roman"/>
              </a:rPr>
              <a:t>chuẩn </a:t>
            </a:r>
            <a:r>
              <a:rPr dirty="0" sz="1300" spc="-5">
                <a:latin typeface="Times New Roman"/>
                <a:cs typeface="Times New Roman"/>
              </a:rPr>
              <a:t>sẽ </a:t>
            </a:r>
            <a:r>
              <a:rPr dirty="0" sz="1300">
                <a:latin typeface="Times New Roman"/>
                <a:cs typeface="Times New Roman"/>
              </a:rPr>
              <a:t>chạy theo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>
                <a:latin typeface="Times New Roman"/>
                <a:cs typeface="Times New Roman"/>
              </a:rPr>
              <a:t>cầu.  </a:t>
            </a:r>
            <a:r>
              <a:rPr dirty="0" sz="1300" spc="-10">
                <a:latin typeface="Times New Roman"/>
                <a:cs typeface="Times New Roman"/>
              </a:rPr>
              <a:t>JIT </a:t>
            </a:r>
            <a:r>
              <a:rPr dirty="0" sz="1300" spc="-5">
                <a:latin typeface="Times New Roman"/>
                <a:cs typeface="Times New Roman"/>
              </a:rPr>
              <a:t>compiler khá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minh để có thể biết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đoạn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nào đã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biên dịch, nên </a:t>
            </a:r>
            <a:r>
              <a:rPr dirty="0" sz="1300" spc="-110">
                <a:latin typeface="Times New Roman"/>
                <a:cs typeface="Times New Roman"/>
              </a:rPr>
              <a:t>việc  </a:t>
            </a:r>
            <a:r>
              <a:rPr dirty="0" sz="1300" spc="-5">
                <a:latin typeface="Times New Roman"/>
                <a:cs typeface="Times New Roman"/>
              </a:rPr>
              <a:t>biên dịch chỉ </a:t>
            </a:r>
            <a:r>
              <a:rPr dirty="0" sz="1300">
                <a:latin typeface="Times New Roman"/>
                <a:cs typeface="Times New Roman"/>
              </a:rPr>
              <a:t>xảy ra </a:t>
            </a:r>
            <a:r>
              <a:rPr dirty="0" sz="1300" spc="-5">
                <a:latin typeface="Times New Roman"/>
                <a:cs typeface="Times New Roman"/>
              </a:rPr>
              <a:t>khi cần thiết. Do đó khi các ứng dụng .NET </a:t>
            </a:r>
            <a:r>
              <a:rPr dirty="0" sz="1300">
                <a:latin typeface="Times New Roman"/>
                <a:cs typeface="Times New Roman"/>
              </a:rPr>
              <a:t>chạy </a:t>
            </a:r>
            <a:r>
              <a:rPr dirty="0" sz="1300" spc="-5">
                <a:latin typeface="Times New Roman"/>
                <a:cs typeface="Times New Roman"/>
              </a:rPr>
              <a:t>thì </a:t>
            </a:r>
            <a:r>
              <a:rPr dirty="0" sz="1300">
                <a:latin typeface="Times New Roman"/>
                <a:cs typeface="Times New Roman"/>
              </a:rPr>
              <a:t>chúng chạy </a:t>
            </a:r>
            <a:r>
              <a:rPr dirty="0" sz="1300" spc="5">
                <a:latin typeface="Times New Roman"/>
                <a:cs typeface="Times New Roman"/>
              </a:rPr>
              <a:t>ngày  </a:t>
            </a:r>
            <a:r>
              <a:rPr dirty="0" sz="1300" spc="-5">
                <a:latin typeface="Times New Roman"/>
                <a:cs typeface="Times New Roman"/>
              </a:rPr>
              <a:t>càng nhanh.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200" spc="-5" b="1" i="1">
                <a:latin typeface="Arial"/>
                <a:cs typeface="Arial"/>
              </a:rPr>
              <a:t>1.2.4. Kiến trúc </a:t>
            </a:r>
            <a:r>
              <a:rPr dirty="0" sz="1200" b="1" i="1">
                <a:latin typeface="Arial"/>
                <a:cs typeface="Arial"/>
              </a:rPr>
              <a:t>của </a:t>
            </a:r>
            <a:r>
              <a:rPr dirty="0" sz="1200" spc="-5" b="1" i="1">
                <a:latin typeface="Arial"/>
                <a:cs typeface="Arial"/>
              </a:rPr>
              <a:t>.NET Application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10"/>
              </a:spcBef>
            </a:pPr>
            <a:r>
              <a:rPr dirty="0" sz="1300" spc="-10">
                <a:latin typeface="Times New Roman"/>
                <a:cs typeface="Times New Roman"/>
              </a:rPr>
              <a:t>Kiến </a:t>
            </a:r>
            <a:r>
              <a:rPr dirty="0" sz="1300" spc="-5">
                <a:latin typeface="Times New Roman"/>
                <a:cs typeface="Times New Roman"/>
              </a:rPr>
              <a:t>trúc chung của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ứng dụng </a:t>
            </a:r>
            <a:r>
              <a:rPr dirty="0" sz="1300" spc="-9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phát triển trong môi </a:t>
            </a:r>
            <a:r>
              <a:rPr dirty="0" sz="1300" spc="-60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.NET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14600" y="4369434"/>
            <a:ext cx="3663950" cy="2618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7099172"/>
            <a:ext cx="6174105" cy="2098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0213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Hình 1.3: Kiến </a:t>
            </a:r>
            <a:r>
              <a:rPr dirty="0" sz="1300" b="1">
                <a:latin typeface="Times New Roman"/>
                <a:cs typeface="Times New Roman"/>
              </a:rPr>
              <a:t>trúc </a:t>
            </a:r>
            <a:r>
              <a:rPr dirty="0" sz="1300" spc="-5" b="1">
                <a:latin typeface="Times New Roman"/>
                <a:cs typeface="Times New Roman"/>
              </a:rPr>
              <a:t>của .NET</a:t>
            </a:r>
            <a:r>
              <a:rPr dirty="0" sz="1300" spc="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Application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700"/>
              </a:lnSpc>
              <a:spcBef>
                <a:spcPts val="550"/>
              </a:spcBef>
            </a:pPr>
            <a:r>
              <a:rPr dirty="0" sz="1300" spc="-5">
                <a:latin typeface="Times New Roman"/>
                <a:cs typeface="Times New Roman"/>
              </a:rPr>
              <a:t>Các tầng </a:t>
            </a:r>
            <a:r>
              <a:rPr dirty="0" sz="1300" spc="-95">
                <a:latin typeface="Times New Roman"/>
                <a:cs typeface="Times New Roman"/>
              </a:rPr>
              <a:t>dƣới </a:t>
            </a:r>
            <a:r>
              <a:rPr dirty="0" sz="1300" spc="-5">
                <a:latin typeface="Times New Roman"/>
                <a:cs typeface="Times New Roman"/>
              </a:rPr>
              <a:t>cùng </a:t>
            </a:r>
            <a:r>
              <a:rPr dirty="0" sz="1300">
                <a:latin typeface="Times New Roman"/>
                <a:cs typeface="Times New Roman"/>
              </a:rPr>
              <a:t>là </a:t>
            </a:r>
            <a:r>
              <a:rPr dirty="0" sz="1300" spc="-5">
                <a:latin typeface="Times New Roman"/>
                <a:cs typeface="Times New Roman"/>
              </a:rPr>
              <a:t>phần cứng, hệ điều </a:t>
            </a:r>
            <a:r>
              <a:rPr dirty="0" sz="1300">
                <a:latin typeface="Times New Roman"/>
                <a:cs typeface="Times New Roman"/>
              </a:rPr>
              <a:t>hành </a:t>
            </a:r>
            <a:r>
              <a:rPr dirty="0" sz="1300" spc="-5">
                <a:latin typeface="Times New Roman"/>
                <a:cs typeface="Times New Roman"/>
              </a:rPr>
              <a:t>và Windows API </a:t>
            </a:r>
            <a:r>
              <a:rPr dirty="0" sz="1300">
                <a:latin typeface="Times New Roman"/>
                <a:cs typeface="Times New Roman"/>
              </a:rPr>
              <a:t>(đây </a:t>
            </a:r>
            <a:r>
              <a:rPr dirty="0" sz="1300" spc="-5">
                <a:latin typeface="Times New Roman"/>
                <a:cs typeface="Times New Roman"/>
              </a:rPr>
              <a:t>là phần </a:t>
            </a:r>
            <a:r>
              <a:rPr dirty="0" sz="1300">
                <a:latin typeface="Times New Roman"/>
                <a:cs typeface="Times New Roman"/>
              </a:rPr>
              <a:t>mềm </a:t>
            </a:r>
            <a:r>
              <a:rPr dirty="0" sz="1300" spc="-95">
                <a:latin typeface="Times New Roman"/>
                <a:cs typeface="Times New Roman"/>
              </a:rPr>
              <a:t>hệ  </a:t>
            </a:r>
            <a:r>
              <a:rPr dirty="0" sz="1300" spc="-5">
                <a:latin typeface="Times New Roman"/>
                <a:cs typeface="Times New Roman"/>
              </a:rPr>
              <a:t>thống </a:t>
            </a:r>
            <a:r>
              <a:rPr dirty="0" sz="1300">
                <a:latin typeface="Times New Roman"/>
                <a:cs typeface="Times New Roman"/>
              </a:rPr>
              <a:t>cung </a:t>
            </a:r>
            <a:r>
              <a:rPr dirty="0" sz="1300" spc="-5">
                <a:latin typeface="Times New Roman"/>
                <a:cs typeface="Times New Roman"/>
              </a:rPr>
              <a:t>cấp tất cả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chức </a:t>
            </a:r>
            <a:r>
              <a:rPr dirty="0" sz="1300">
                <a:latin typeface="Times New Roman"/>
                <a:cs typeface="Times New Roman"/>
              </a:rPr>
              <a:t>năng </a:t>
            </a:r>
            <a:r>
              <a:rPr dirty="0" sz="1300" spc="-5">
                <a:latin typeface="Times New Roman"/>
                <a:cs typeface="Times New Roman"/>
              </a:rPr>
              <a:t>và các </a:t>
            </a:r>
            <a:r>
              <a:rPr dirty="0" sz="1300">
                <a:latin typeface="Times New Roman"/>
                <a:cs typeface="Times New Roman"/>
              </a:rPr>
              <a:t>tài </a:t>
            </a:r>
            <a:r>
              <a:rPr dirty="0" sz="1300" spc="-5">
                <a:latin typeface="Times New Roman"/>
                <a:cs typeface="Times New Roman"/>
              </a:rPr>
              <a:t>nguyên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lập trình </a:t>
            </a:r>
            <a:r>
              <a:rPr dirty="0" sz="1300" spc="-5">
                <a:latin typeface="Times New Roman"/>
                <a:cs typeface="Times New Roman"/>
              </a:rPr>
              <a:t>viên 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rút ra từ  đó để tạo </a:t>
            </a:r>
            <a:r>
              <a:rPr dirty="0" sz="1300">
                <a:latin typeface="Times New Roman"/>
                <a:cs typeface="Times New Roman"/>
              </a:rPr>
              <a:t>nên </a:t>
            </a:r>
            <a:r>
              <a:rPr dirty="0" sz="1300" spc="-5">
                <a:latin typeface="Times New Roman"/>
                <a:cs typeface="Times New Roman"/>
              </a:rPr>
              <a:t>các tính năng giao </a:t>
            </a:r>
            <a:r>
              <a:rPr dirty="0" sz="1300">
                <a:latin typeface="Times New Roman"/>
                <a:cs typeface="Times New Roman"/>
              </a:rPr>
              <a:t>tiếp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– </a:t>
            </a:r>
            <a:r>
              <a:rPr dirty="0" sz="1300" spc="-10">
                <a:latin typeface="Times New Roman"/>
                <a:cs typeface="Times New Roman"/>
              </a:rPr>
              <a:t>máy,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trình đơn </a:t>
            </a:r>
            <a:r>
              <a:rPr dirty="0" sz="1300" spc="-5">
                <a:latin typeface="Times New Roman"/>
                <a:cs typeface="Times New Roman"/>
              </a:rPr>
              <a:t>kéo xuống,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tệp, </a:t>
            </a:r>
            <a:r>
              <a:rPr dirty="0" sz="1300" spc="-110">
                <a:latin typeface="Times New Roman"/>
                <a:cs typeface="Times New Roman"/>
              </a:rPr>
              <a:t>lệnh  </a:t>
            </a:r>
            <a:r>
              <a:rPr dirty="0" sz="1300" spc="-5">
                <a:latin typeface="Times New Roman"/>
                <a:cs typeface="Times New Roman"/>
              </a:rPr>
              <a:t>bàn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phím).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Tiếp theo là trình diễn dịch ngôn ngữ thực thi chung (CLR). </a:t>
            </a:r>
            <a:r>
              <a:rPr dirty="0" sz="1300" spc="-10">
                <a:latin typeface="Times New Roman"/>
                <a:cs typeface="Times New Roman"/>
              </a:rPr>
              <a:t>Nhờ </a:t>
            </a:r>
            <a:r>
              <a:rPr dirty="0" sz="1300">
                <a:latin typeface="Times New Roman"/>
                <a:cs typeface="Times New Roman"/>
              </a:rPr>
              <a:t>nó </a:t>
            </a:r>
            <a:r>
              <a:rPr dirty="0" sz="1300" spc="-5">
                <a:latin typeface="Times New Roman"/>
                <a:cs typeface="Times New Roman"/>
              </a:rPr>
              <a:t>mà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ứng dụng  </a:t>
            </a:r>
            <a:r>
              <a:rPr dirty="0" sz="1300" spc="-5">
                <a:latin typeface="Times New Roman"/>
                <a:cs typeface="Times New Roman"/>
              </a:rPr>
              <a:t>có thể thực thi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dù nó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5">
                <a:latin typeface="Times New Roman"/>
                <a:cs typeface="Times New Roman"/>
              </a:rPr>
              <a:t>nhiều ngôn </a:t>
            </a:r>
            <a:r>
              <a:rPr dirty="0" sz="1300">
                <a:latin typeface="Times New Roman"/>
                <a:cs typeface="Times New Roman"/>
              </a:rPr>
              <a:t>ngữ </a:t>
            </a:r>
            <a:r>
              <a:rPr dirty="0" sz="1300" spc="-5">
                <a:latin typeface="Times New Roman"/>
                <a:cs typeface="Times New Roman"/>
              </a:rPr>
              <a:t>khác </a:t>
            </a:r>
            <a:r>
              <a:rPr dirty="0" sz="1300">
                <a:latin typeface="Times New Roman"/>
                <a:cs typeface="Times New Roman"/>
              </a:rPr>
              <a:t>nhau </a:t>
            </a:r>
            <a:r>
              <a:rPr dirty="0" sz="1300" spc="-5">
                <a:latin typeface="Times New Roman"/>
                <a:cs typeface="Times New Roman"/>
              </a:rPr>
              <a:t>(phần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đã </a:t>
            </a:r>
            <a:r>
              <a:rPr dirty="0" sz="1300" spc="-95">
                <a:latin typeface="Times New Roman"/>
                <a:cs typeface="Times New Roman"/>
              </a:rPr>
              <a:t>trình  </a:t>
            </a:r>
            <a:r>
              <a:rPr dirty="0" sz="1300">
                <a:latin typeface="Times New Roman"/>
                <a:cs typeface="Times New Roman"/>
              </a:rPr>
              <a:t>bày </a:t>
            </a:r>
            <a:r>
              <a:rPr dirty="0" sz="1300" spc="-5">
                <a:latin typeface="Times New Roman"/>
                <a:cs typeface="Times New Roman"/>
              </a:rPr>
              <a:t>chi tiết ở phần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trên).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10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9820" cy="431038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889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Từ kiến trúc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thấy </a:t>
            </a:r>
            <a:r>
              <a:rPr dirty="0" sz="1300" spc="-5">
                <a:latin typeface="Times New Roman"/>
                <a:cs typeface="Times New Roman"/>
              </a:rPr>
              <a:t>rằng ADO.NET là một phần nội tại của </a:t>
            </a:r>
            <a:r>
              <a:rPr dirty="0" sz="1300">
                <a:latin typeface="Times New Roman"/>
                <a:cs typeface="Times New Roman"/>
              </a:rPr>
              <a:t>.NET </a:t>
            </a:r>
            <a:r>
              <a:rPr dirty="0" sz="1300" spc="-5">
                <a:latin typeface="Times New Roman"/>
                <a:cs typeface="Times New Roman"/>
              </a:rPr>
              <a:t>Framework, </a:t>
            </a:r>
            <a:r>
              <a:rPr dirty="0" sz="1300">
                <a:latin typeface="Times New Roman"/>
                <a:cs typeface="Times New Roman"/>
              </a:rPr>
              <a:t>do  vậy </a:t>
            </a:r>
            <a:r>
              <a:rPr dirty="0" sz="1300" spc="-5">
                <a:latin typeface="Times New Roman"/>
                <a:cs typeface="Times New Roman"/>
              </a:rPr>
              <a:t>nó có thể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sử dụng trong tất cả các ngôn ngữ hộ trợ .NET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C#, </a:t>
            </a:r>
            <a:r>
              <a:rPr dirty="0" sz="1300" spc="-10">
                <a:latin typeface="Times New Roman"/>
                <a:cs typeface="Times New Roman"/>
              </a:rPr>
              <a:t>VB.Net… </a:t>
            </a:r>
            <a:r>
              <a:rPr dirty="0" sz="1300" spc="-229">
                <a:latin typeface="Times New Roman"/>
                <a:cs typeface="Times New Roman"/>
              </a:rPr>
              <a:t>mà  </a:t>
            </a:r>
            <a:r>
              <a:rPr dirty="0" sz="1300" spc="-5">
                <a:latin typeface="Times New Roman"/>
                <a:cs typeface="Times New Roman"/>
              </a:rPr>
              <a:t>không có sự khác </a:t>
            </a:r>
            <a:r>
              <a:rPr dirty="0" sz="1300">
                <a:latin typeface="Times New Roman"/>
                <a:cs typeface="Times New Roman"/>
              </a:rPr>
              <a:t>biệt </a:t>
            </a:r>
            <a:r>
              <a:rPr dirty="0" sz="1300" spc="-5">
                <a:latin typeface="Times New Roman"/>
                <a:cs typeface="Times New Roman"/>
              </a:rPr>
              <a:t>nào (Tức là các chức năng cũng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cách </a:t>
            </a:r>
            <a:r>
              <a:rPr dirty="0" sz="1300">
                <a:latin typeface="Times New Roman"/>
                <a:cs typeface="Times New Roman"/>
              </a:rPr>
              <a:t>sử </a:t>
            </a:r>
            <a:r>
              <a:rPr dirty="0" sz="1300" spc="-5">
                <a:latin typeface="Times New Roman"/>
                <a:cs typeface="Times New Roman"/>
              </a:rPr>
              <a:t>dụng hoàn toàn </a:t>
            </a:r>
            <a:r>
              <a:rPr dirty="0" sz="1300" spc="-45">
                <a:latin typeface="Times New Roman"/>
                <a:cs typeface="Times New Roman"/>
              </a:rPr>
              <a:t>giống  </a:t>
            </a:r>
            <a:r>
              <a:rPr dirty="0" sz="1300" spc="-5">
                <a:latin typeface="Times New Roman"/>
                <a:cs typeface="Times New Roman"/>
              </a:rPr>
              <a:t>nhau).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10" b="1">
                <a:latin typeface="Times New Roman"/>
                <a:cs typeface="Times New Roman"/>
              </a:rPr>
              <a:t>Đặc </a:t>
            </a:r>
            <a:r>
              <a:rPr dirty="0" sz="1300" spc="-5" b="1">
                <a:latin typeface="Times New Roman"/>
                <a:cs typeface="Times New Roman"/>
              </a:rPr>
              <a:t>điểm </a:t>
            </a:r>
            <a:r>
              <a:rPr dirty="0" sz="1300" b="1">
                <a:latin typeface="Times New Roman"/>
                <a:cs typeface="Times New Roman"/>
              </a:rPr>
              <a:t>chính </a:t>
            </a:r>
            <a:r>
              <a:rPr dirty="0" sz="1300" spc="-5" b="1">
                <a:latin typeface="Times New Roman"/>
                <a:cs typeface="Times New Roman"/>
              </a:rPr>
              <a:t>của</a:t>
            </a:r>
            <a:r>
              <a:rPr dirty="0" sz="1300" spc="-15" b="1">
                <a:latin typeface="Times New Roman"/>
                <a:cs typeface="Times New Roman"/>
              </a:rPr>
              <a:t> </a:t>
            </a:r>
            <a:r>
              <a:rPr dirty="0" sz="1300" spc="-10" b="1">
                <a:latin typeface="Times New Roman"/>
                <a:cs typeface="Times New Roman"/>
              </a:rPr>
              <a:t>ADO.NET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700"/>
              </a:lnSpc>
              <a:spcBef>
                <a:spcPts val="560"/>
              </a:spcBef>
            </a:pPr>
            <a:r>
              <a:rPr dirty="0" sz="1300" spc="-10">
                <a:latin typeface="Times New Roman"/>
                <a:cs typeface="Times New Roman"/>
              </a:rPr>
              <a:t>Khả </a:t>
            </a:r>
            <a:r>
              <a:rPr dirty="0" sz="1300" spc="-5">
                <a:latin typeface="Times New Roman"/>
                <a:cs typeface="Times New Roman"/>
              </a:rPr>
              <a:t>năng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dữ liệu không kết nối. Dữ liệu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trữ trong bộ nhớ </a:t>
            </a:r>
            <a:r>
              <a:rPr dirty="0" sz="1300" spc="-335">
                <a:latin typeface="Times New Roman"/>
                <a:cs typeface="Times New Roman"/>
              </a:rPr>
              <a:t>nhƣ </a:t>
            </a:r>
            <a:r>
              <a:rPr dirty="0" sz="1300" spc="3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một CSDL </a:t>
            </a:r>
            <a:r>
              <a:rPr dirty="0" sz="1300">
                <a:latin typeface="Times New Roman"/>
                <a:cs typeface="Times New Roman"/>
              </a:rPr>
              <a:t>thu nhỏ </a:t>
            </a:r>
            <a:r>
              <a:rPr dirty="0" sz="1300" spc="-5">
                <a:latin typeface="Times New Roman"/>
                <a:cs typeface="Times New Roman"/>
              </a:rPr>
              <a:t>(DataSet). Nhằm tăng </a:t>
            </a:r>
            <a:r>
              <a:rPr dirty="0" sz="1300">
                <a:latin typeface="Times New Roman"/>
                <a:cs typeface="Times New Roman"/>
              </a:rPr>
              <a:t>tốc </a:t>
            </a:r>
            <a:r>
              <a:rPr dirty="0" sz="1300" spc="-5">
                <a:latin typeface="Times New Roman"/>
                <a:cs typeface="Times New Roman"/>
              </a:rPr>
              <a:t>độ sử lý </a:t>
            </a:r>
            <a:r>
              <a:rPr dirty="0" sz="1300">
                <a:latin typeface="Times New Roman"/>
                <a:cs typeface="Times New Roman"/>
              </a:rPr>
              <a:t>tính toán </a:t>
            </a:r>
            <a:r>
              <a:rPr dirty="0" sz="1300" spc="-5">
                <a:latin typeface="Times New Roman"/>
                <a:cs typeface="Times New Roman"/>
              </a:rPr>
              <a:t>và hạn chế sử dụng </a:t>
            </a:r>
            <a:r>
              <a:rPr dirty="0" sz="1300">
                <a:latin typeface="Times New Roman"/>
                <a:cs typeface="Times New Roman"/>
              </a:rPr>
              <a:t>tài  </a:t>
            </a:r>
            <a:r>
              <a:rPr dirty="0" sz="1300" spc="-5">
                <a:latin typeface="Times New Roman"/>
                <a:cs typeface="Times New Roman"/>
              </a:rPr>
              <a:t>nguyên.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15">
                <a:latin typeface="Times New Roman"/>
                <a:cs typeface="Times New Roman"/>
              </a:rPr>
              <a:t>mô </a:t>
            </a:r>
            <a:r>
              <a:rPr dirty="0" sz="1300">
                <a:latin typeface="Times New Roman"/>
                <a:cs typeface="Times New Roman"/>
              </a:rPr>
              <a:t>hình </a:t>
            </a:r>
            <a:r>
              <a:rPr dirty="0" sz="1300" spc="-10">
                <a:latin typeface="Times New Roman"/>
                <a:cs typeface="Times New Roman"/>
              </a:rPr>
              <a:t>ADO.NET, </a:t>
            </a:r>
            <a:r>
              <a:rPr dirty="0" sz="1300" spc="-5">
                <a:latin typeface="Times New Roman"/>
                <a:cs typeface="Times New Roman"/>
              </a:rPr>
              <a:t>các ứng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sẽ kết </a:t>
            </a:r>
            <a:r>
              <a:rPr dirty="0" sz="1300">
                <a:latin typeface="Times New Roman"/>
                <a:cs typeface="Times New Roman"/>
              </a:rPr>
              <a:t>nối </a:t>
            </a:r>
            <a:r>
              <a:rPr dirty="0" sz="1300" spc="-5">
                <a:latin typeface="Times New Roman"/>
                <a:cs typeface="Times New Roman"/>
              </a:rPr>
              <a:t>với </a:t>
            </a:r>
            <a:r>
              <a:rPr dirty="0" sz="1300">
                <a:latin typeface="Times New Roman"/>
                <a:cs typeface="Times New Roman"/>
              </a:rPr>
              <a:t>nguồn </a:t>
            </a:r>
            <a:r>
              <a:rPr dirty="0" sz="1300" spc="-5">
                <a:latin typeface="Times New Roman"/>
                <a:cs typeface="Times New Roman"/>
              </a:rPr>
              <a:t>dữ liệu khi đọc hoặc  cập nhật dữ liệu,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thì cho đóng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>
                <a:latin typeface="Times New Roman"/>
                <a:cs typeface="Times New Roman"/>
              </a:rPr>
              <a:t>dây </a:t>
            </a:r>
            <a:r>
              <a:rPr dirty="0" sz="1300" spc="-5">
                <a:latin typeface="Times New Roman"/>
                <a:cs typeface="Times New Roman"/>
              </a:rPr>
              <a:t>kết nối lại. Điểm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rất quan </a:t>
            </a:r>
            <a:r>
              <a:rPr dirty="0" sz="1300" spc="5">
                <a:latin typeface="Times New Roman"/>
                <a:cs typeface="Times New Roman"/>
              </a:rPr>
              <a:t>trọng </a:t>
            </a:r>
            <a:r>
              <a:rPr dirty="0" sz="1300" spc="-5">
                <a:latin typeface="Times New Roman"/>
                <a:cs typeface="Times New Roman"/>
              </a:rPr>
              <a:t>vì </a:t>
            </a:r>
            <a:r>
              <a:rPr dirty="0" sz="1300" spc="-35">
                <a:latin typeface="Times New Roman"/>
                <a:cs typeface="Times New Roman"/>
              </a:rPr>
              <a:t>trong  </a:t>
            </a:r>
            <a:r>
              <a:rPr dirty="0" sz="1300" spc="-5">
                <a:latin typeface="Times New Roman"/>
                <a:cs typeface="Times New Roman"/>
              </a:rPr>
              <a:t>các ứng dụng </a:t>
            </a:r>
            <a:r>
              <a:rPr dirty="0" sz="1300">
                <a:latin typeface="Times New Roman"/>
                <a:cs typeface="Times New Roman"/>
              </a:rPr>
              <a:t>Client </a:t>
            </a:r>
            <a:r>
              <a:rPr dirty="0" sz="1300" spc="-5">
                <a:latin typeface="Times New Roman"/>
                <a:cs typeface="Times New Roman"/>
              </a:rPr>
              <a:t>– </a:t>
            </a:r>
            <a:r>
              <a:rPr dirty="0" sz="1300" spc="-10">
                <a:latin typeface="Times New Roman"/>
                <a:cs typeface="Times New Roman"/>
              </a:rPr>
              <a:t>server </a:t>
            </a:r>
            <a:r>
              <a:rPr dirty="0" sz="1300" spc="-5">
                <a:latin typeface="Times New Roman"/>
                <a:cs typeface="Times New Roman"/>
              </a:rPr>
              <a:t>hoặc </a:t>
            </a:r>
            <a:r>
              <a:rPr dirty="0" sz="1300">
                <a:latin typeface="Times New Roman"/>
                <a:cs typeface="Times New Roman"/>
              </a:rPr>
              <a:t>phấn </a:t>
            </a:r>
            <a:r>
              <a:rPr dirty="0" sz="1300" spc="-5">
                <a:latin typeface="Times New Roman"/>
                <a:cs typeface="Times New Roman"/>
              </a:rPr>
              <a:t>tán, việc để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>
                <a:latin typeface="Times New Roman"/>
                <a:cs typeface="Times New Roman"/>
              </a:rPr>
              <a:t>liên </a:t>
            </a:r>
            <a:r>
              <a:rPr dirty="0" sz="1300" spc="-5">
                <a:latin typeface="Times New Roman"/>
                <a:cs typeface="Times New Roman"/>
              </a:rPr>
              <a:t>tục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>
                <a:latin typeface="Times New Roman"/>
                <a:cs typeface="Times New Roman"/>
              </a:rPr>
              <a:t>dây kết </a:t>
            </a:r>
            <a:r>
              <a:rPr dirty="0" sz="1300" spc="-5">
                <a:latin typeface="Times New Roman"/>
                <a:cs typeface="Times New Roman"/>
              </a:rPr>
              <a:t>nối </a:t>
            </a:r>
            <a:r>
              <a:rPr dirty="0" sz="1300" spc="-55">
                <a:latin typeface="Times New Roman"/>
                <a:cs typeface="Times New Roman"/>
              </a:rPr>
              <a:t>là  </a:t>
            </a:r>
            <a:r>
              <a:rPr dirty="0" sz="1300" spc="-5">
                <a:latin typeface="Times New Roman"/>
                <a:cs typeface="Times New Roman"/>
              </a:rPr>
              <a:t>một tiêu </a:t>
            </a:r>
            <a:r>
              <a:rPr dirty="0" sz="1300">
                <a:latin typeface="Times New Roman"/>
                <a:cs typeface="Times New Roman"/>
              </a:rPr>
              <a:t>hao nguồn </a:t>
            </a:r>
            <a:r>
              <a:rPr dirty="0" sz="1300" spc="-5">
                <a:latin typeface="Times New Roman"/>
                <a:cs typeface="Times New Roman"/>
              </a:rPr>
              <a:t>lực vô lối.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Khả </a:t>
            </a:r>
            <a:r>
              <a:rPr dirty="0" sz="1300" spc="-5">
                <a:latin typeface="Times New Roman"/>
                <a:cs typeface="Times New Roman"/>
              </a:rPr>
              <a:t>năng xử lý dữ liệu chuẩn XML (có thể </a:t>
            </a:r>
            <a:r>
              <a:rPr dirty="0" sz="1300">
                <a:latin typeface="Times New Roman"/>
                <a:cs typeface="Times New Roman"/>
              </a:rPr>
              <a:t>trao </a:t>
            </a:r>
            <a:r>
              <a:rPr dirty="0" sz="1300" spc="-5">
                <a:latin typeface="Times New Roman"/>
                <a:cs typeface="Times New Roman"/>
              </a:rPr>
              <a:t>đổi với bất </a:t>
            </a:r>
            <a:r>
              <a:rPr dirty="0" sz="1300" spc="5">
                <a:latin typeface="Times New Roman"/>
                <a:cs typeface="Times New Roman"/>
              </a:rPr>
              <a:t>kỳ </a:t>
            </a:r>
            <a:r>
              <a:rPr dirty="0" sz="1300">
                <a:latin typeface="Times New Roman"/>
                <a:cs typeface="Times New Roman"/>
              </a:rPr>
              <a:t>hệ thống nào). XML </a:t>
            </a:r>
            <a:r>
              <a:rPr dirty="0" sz="1300" spc="-5">
                <a:latin typeface="Times New Roman"/>
                <a:cs typeface="Times New Roman"/>
              </a:rPr>
              <a:t>là  một ngôn ngữ tổng </a:t>
            </a:r>
            <a:r>
              <a:rPr dirty="0" sz="1300">
                <a:latin typeface="Times New Roman"/>
                <a:cs typeface="Times New Roman"/>
              </a:rPr>
              <a:t>quát </a:t>
            </a:r>
            <a:r>
              <a:rPr dirty="0" sz="1300" spc="-5">
                <a:latin typeface="Times New Roman"/>
                <a:cs typeface="Times New Roman"/>
              </a:rPr>
              <a:t>định dạng dữ liệu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qua các thẻ tự </a:t>
            </a:r>
            <a:r>
              <a:rPr dirty="0" sz="1300">
                <a:latin typeface="Times New Roman"/>
                <a:cs typeface="Times New Roman"/>
              </a:rPr>
              <a:t>định </a:t>
            </a:r>
            <a:r>
              <a:rPr dirty="0" sz="1300" spc="-5">
                <a:latin typeface="Times New Roman"/>
                <a:cs typeface="Times New Roman"/>
              </a:rPr>
              <a:t>nghĩa, nó là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chuẩn  </a:t>
            </a:r>
            <a:r>
              <a:rPr dirty="0" sz="1300" spc="-5">
                <a:latin typeface="Times New Roman"/>
                <a:cs typeface="Times New Roman"/>
              </a:rPr>
              <a:t>mới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 spc="5">
                <a:latin typeface="Times New Roman"/>
                <a:cs typeface="Times New Roman"/>
              </a:rPr>
              <a:t>ngày </a:t>
            </a:r>
            <a:r>
              <a:rPr dirty="0" sz="1300" spc="-5">
                <a:latin typeface="Times New Roman"/>
                <a:cs typeface="Times New Roman"/>
              </a:rPr>
              <a:t>càng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định dạng rộng</a:t>
            </a:r>
            <a:r>
              <a:rPr dirty="0" sz="1300" spc="-1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rãi.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So </a:t>
            </a:r>
            <a:r>
              <a:rPr dirty="0" sz="1300" spc="-10" b="1">
                <a:latin typeface="Times New Roman"/>
                <a:cs typeface="Times New Roman"/>
              </a:rPr>
              <a:t>sánh </a:t>
            </a:r>
            <a:r>
              <a:rPr dirty="0" sz="1300" spc="-5" b="1">
                <a:latin typeface="Times New Roman"/>
                <a:cs typeface="Times New Roman"/>
              </a:rPr>
              <a:t>ADO.NET </a:t>
            </a:r>
            <a:r>
              <a:rPr dirty="0" sz="1300" b="1">
                <a:latin typeface="Times New Roman"/>
                <a:cs typeface="Times New Roman"/>
              </a:rPr>
              <a:t>với </a:t>
            </a:r>
            <a:r>
              <a:rPr dirty="0" sz="1300" spc="-10" b="1">
                <a:latin typeface="Times New Roman"/>
                <a:cs typeface="Times New Roman"/>
              </a:rPr>
              <a:t>các công nghệ</a:t>
            </a:r>
            <a:r>
              <a:rPr dirty="0" sz="1300" spc="50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ADO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20622" y="4807331"/>
          <a:ext cx="5231765" cy="351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430"/>
                <a:gridCol w="3046730"/>
              </a:tblGrid>
              <a:tr h="335280">
                <a:tc>
                  <a:txBody>
                    <a:bodyPr/>
                    <a:lstStyle/>
                    <a:p>
                      <a:pPr marL="118872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ADO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12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587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ADO.NET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12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9309">
                <a:tc>
                  <a:txBody>
                    <a:bodyPr/>
                    <a:lstStyle/>
                    <a:p>
                      <a:pPr marL="4445" marR="3175" indent="107950">
                        <a:lnSpc>
                          <a:spcPct val="124700"/>
                        </a:lnSpc>
                        <a:spcBef>
                          <a:spcPts val="135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Sử dụng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RecordSet giống </a:t>
                      </a:r>
                      <a:r>
                        <a:rPr dirty="0" sz="1300" spc="-215">
                          <a:latin typeface="Times New Roman"/>
                          <a:cs typeface="Times New Roman"/>
                        </a:rPr>
                        <a:t>nhƣ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một bảng dữ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liệu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5715" indent="222250">
                        <a:lnSpc>
                          <a:spcPct val="124700"/>
                        </a:lnSpc>
                        <a:spcBef>
                          <a:spcPts val="135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Sử dụng DataSet có 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thể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bao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hàm một hay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nhiều bảng thực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hiện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bởi đối </a:t>
                      </a:r>
                      <a:r>
                        <a:rPr dirty="0" sz="1300" spc="-125">
                          <a:latin typeface="Times New Roman"/>
                          <a:cs typeface="Times New Roman"/>
                        </a:rPr>
                        <a:t>tƣợng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DataTable.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75944">
                <a:tc>
                  <a:txBody>
                    <a:bodyPr/>
                    <a:lstStyle/>
                    <a:p>
                      <a:pPr marL="4445" marR="1270" indent="107950">
                        <a:lnSpc>
                          <a:spcPct val="124600"/>
                        </a:lnSpc>
                        <a:spcBef>
                          <a:spcPts val="14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Duyệt mẩu tin tuần tự trên  Recordset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8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5715" indent="222250">
                        <a:lnSpc>
                          <a:spcPct val="124600"/>
                        </a:lnSpc>
                        <a:spcBef>
                          <a:spcPts val="14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phép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duyệt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tuần tự nhiều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mẩu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tin trên bảng dữ liệu.Cho phép định </a:t>
                      </a:r>
                      <a:r>
                        <a:rPr dirty="0" sz="1300" spc="-120">
                          <a:latin typeface="Times New Roman"/>
                          <a:cs typeface="Times New Roman"/>
                        </a:rPr>
                        <a:t>hƣớng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một số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mẩu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tin trên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bảng này với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một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số mẩu  tin trên bảng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 khác.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8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32650">
                <a:tc>
                  <a:txBody>
                    <a:bodyPr/>
                    <a:lstStyle/>
                    <a:p>
                      <a:pPr marL="4445" indent="107950">
                        <a:lnSpc>
                          <a:spcPct val="123800"/>
                        </a:lnSpc>
                        <a:spcBef>
                          <a:spcPts val="165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Sử dụng OLEDB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Provide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để  kết nối cơ sở dữ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liệu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indent="222250">
                        <a:lnSpc>
                          <a:spcPct val="123800"/>
                        </a:lnSpc>
                        <a:spcBef>
                          <a:spcPts val="165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Sử dụng đối </a:t>
                      </a:r>
                      <a:r>
                        <a:rPr dirty="0" sz="1300" spc="-80">
                          <a:latin typeface="Times New Roman"/>
                          <a:cs typeface="Times New Roman"/>
                        </a:rPr>
                        <a:t>tƣợng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Connection, </a:t>
                      </a:r>
                      <a:r>
                        <a:rPr dirty="0" sz="1300" spc="-30">
                          <a:latin typeface="Times New Roman"/>
                          <a:cs typeface="Times New Roman"/>
                        </a:rPr>
                        <a:t>DataSet,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Command,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DataAdapter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32650">
                <a:tc>
                  <a:txBody>
                    <a:bodyPr/>
                    <a:lstStyle/>
                    <a:p>
                      <a:pPr marL="4445" indent="107950">
                        <a:lnSpc>
                          <a:spcPct val="124600"/>
                        </a:lnSpc>
                        <a:spcBef>
                          <a:spcPts val="14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Sử dụng kết nối dữ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liệu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trong  một thời gian dài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8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Ngắt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kết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nối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cơ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sở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dữ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liệu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0123"/>
            <a:ext cx="6176010" cy="110553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20"/>
              </a:spcBef>
            </a:pPr>
            <a:r>
              <a:rPr dirty="0" sz="1200" spc="-5" b="1" i="1">
                <a:latin typeface="Arial"/>
                <a:cs typeface="Arial"/>
              </a:rPr>
              <a:t>6.3.2. Kiến trúc </a:t>
            </a:r>
            <a:r>
              <a:rPr dirty="0" sz="1200" b="1" i="1">
                <a:latin typeface="Arial"/>
                <a:cs typeface="Arial"/>
              </a:rPr>
              <a:t>của </a:t>
            </a:r>
            <a:r>
              <a:rPr dirty="0" sz="1200" spc="-5" b="1" i="1">
                <a:latin typeface="Arial"/>
                <a:cs typeface="Arial"/>
              </a:rPr>
              <a:t>ADO.NET</a:t>
            </a:r>
            <a:endParaRPr sz="1200">
              <a:latin typeface="Arial"/>
              <a:cs typeface="Arial"/>
            </a:endParaRPr>
          </a:p>
          <a:p>
            <a:pPr marL="12700" marR="5080" indent="359410">
              <a:lnSpc>
                <a:spcPct val="124600"/>
              </a:lnSpc>
              <a:spcBef>
                <a:spcPts val="540"/>
              </a:spcBef>
            </a:pPr>
            <a:r>
              <a:rPr dirty="0" sz="1300" spc="-5">
                <a:latin typeface="Times New Roman"/>
                <a:cs typeface="Times New Roman"/>
              </a:rPr>
              <a:t>Ứng dụng thì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kết nối với CSDL (DataBase) thông qua các công nghệ kết nối </a:t>
            </a:r>
            <a:r>
              <a:rPr dirty="0" sz="1300" spc="-275">
                <a:latin typeface="Times New Roman"/>
                <a:cs typeface="Times New Roman"/>
              </a:rPr>
              <a:t>nhƣ  </a:t>
            </a:r>
            <a:r>
              <a:rPr dirty="0" sz="1300" spc="-10">
                <a:latin typeface="Times New Roman"/>
                <a:cs typeface="Times New Roman"/>
              </a:rPr>
              <a:t>ADO, </a:t>
            </a:r>
            <a:r>
              <a:rPr dirty="0" sz="1300" spc="-5">
                <a:latin typeface="Times New Roman"/>
                <a:cs typeface="Times New Roman"/>
              </a:rPr>
              <a:t>DAO, ADO.NET, … Ở </a:t>
            </a:r>
            <a:r>
              <a:rPr dirty="0" sz="1300">
                <a:latin typeface="Times New Roman"/>
                <a:cs typeface="Times New Roman"/>
              </a:rPr>
              <a:t>đây </a:t>
            </a:r>
            <a:r>
              <a:rPr dirty="0" sz="1300" spc="-5">
                <a:latin typeface="Times New Roman"/>
                <a:cs typeface="Times New Roman"/>
              </a:rPr>
              <a:t>ta quan </a:t>
            </a:r>
            <a:r>
              <a:rPr dirty="0" sz="1300">
                <a:latin typeface="Times New Roman"/>
                <a:cs typeface="Times New Roman"/>
              </a:rPr>
              <a:t>đến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ADO.NET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1695868"/>
            <a:ext cx="4568102" cy="561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2432050"/>
            <a:ext cx="38461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Kiến </a:t>
            </a:r>
            <a:r>
              <a:rPr dirty="0" sz="1300" spc="-5">
                <a:latin typeface="Times New Roman"/>
                <a:cs typeface="Times New Roman"/>
              </a:rPr>
              <a:t>trúc của </a:t>
            </a:r>
            <a:r>
              <a:rPr dirty="0" sz="1300">
                <a:latin typeface="Times New Roman"/>
                <a:cs typeface="Times New Roman"/>
              </a:rPr>
              <a:t>ADO.NET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thể hiện trong </a:t>
            </a:r>
            <a:r>
              <a:rPr dirty="0" sz="1300">
                <a:latin typeface="Times New Roman"/>
                <a:cs typeface="Times New Roman"/>
              </a:rPr>
              <a:t>hình </a:t>
            </a:r>
            <a:r>
              <a:rPr dirty="0" sz="1300" spc="-5">
                <a:latin typeface="Times New Roman"/>
                <a:cs typeface="Times New Roman"/>
              </a:rPr>
              <a:t>vẽ</a:t>
            </a:r>
            <a:r>
              <a:rPr dirty="0" sz="1300" spc="-75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7784" y="2860485"/>
            <a:ext cx="4830073" cy="2098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5143627"/>
            <a:ext cx="6176010" cy="37960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Kiến </a:t>
            </a:r>
            <a:r>
              <a:rPr dirty="0" sz="1300" spc="-5">
                <a:latin typeface="Times New Roman"/>
                <a:cs typeface="Times New Roman"/>
              </a:rPr>
              <a:t>trúc ADO.NET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thể chia ra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2 </a:t>
            </a:r>
            <a:r>
              <a:rPr dirty="0" sz="1300">
                <a:latin typeface="Times New Roman"/>
                <a:cs typeface="Times New Roman"/>
              </a:rPr>
              <a:t>phần </a:t>
            </a:r>
            <a:r>
              <a:rPr dirty="0" sz="1300" spc="-5">
                <a:latin typeface="Times New Roman"/>
                <a:cs typeface="Times New Roman"/>
              </a:rPr>
              <a:t>chính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536575" indent="-165100">
              <a:lnSpc>
                <a:spcPct val="100000"/>
              </a:lnSpc>
              <a:spcBef>
                <a:spcPts val="1019"/>
              </a:spcBef>
              <a:buAutoNum type="arabicPeriod"/>
              <a:tabLst>
                <a:tab pos="537210" algn="l"/>
              </a:tabLst>
            </a:pPr>
            <a:r>
              <a:rPr dirty="0" sz="1300" spc="-5" b="1">
                <a:latin typeface="Times New Roman"/>
                <a:cs typeface="Times New Roman"/>
              </a:rPr>
              <a:t>.NET </a:t>
            </a:r>
            <a:r>
              <a:rPr dirty="0" sz="1300" b="1">
                <a:latin typeface="Times New Roman"/>
                <a:cs typeface="Times New Roman"/>
              </a:rPr>
              <a:t>Framework </a:t>
            </a:r>
            <a:r>
              <a:rPr dirty="0" sz="1300" spc="-5" b="1">
                <a:latin typeface="Times New Roman"/>
                <a:cs typeface="Times New Roman"/>
              </a:rPr>
              <a:t>Data</a:t>
            </a:r>
            <a:r>
              <a:rPr dirty="0" sz="1300" spc="-1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provider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Thành phần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giữ </a:t>
            </a:r>
            <a:r>
              <a:rPr dirty="0" sz="1300">
                <a:latin typeface="Times New Roman"/>
                <a:cs typeface="Times New Roman"/>
              </a:rPr>
              <a:t>nhiệm </a:t>
            </a:r>
            <a:r>
              <a:rPr dirty="0" sz="1300" spc="-5">
                <a:latin typeface="Times New Roman"/>
                <a:cs typeface="Times New Roman"/>
              </a:rPr>
              <a:t>vụ </a:t>
            </a:r>
            <a:r>
              <a:rPr dirty="0" sz="1300">
                <a:latin typeface="Times New Roman"/>
                <a:cs typeface="Times New Roman"/>
              </a:rPr>
              <a:t>làm việc trực </a:t>
            </a:r>
            <a:r>
              <a:rPr dirty="0" sz="1300" spc="-5">
                <a:latin typeface="Times New Roman"/>
                <a:cs typeface="Times New Roman"/>
              </a:rPr>
              <a:t>tiếp với </a:t>
            </a:r>
            <a:r>
              <a:rPr dirty="0" sz="1300" spc="-10">
                <a:latin typeface="Times New Roman"/>
                <a:cs typeface="Times New Roman"/>
              </a:rPr>
              <a:t>DataBase. </a:t>
            </a:r>
            <a:r>
              <a:rPr dirty="0" sz="1300" spc="-5">
                <a:latin typeface="Times New Roman"/>
                <a:cs typeface="Times New Roman"/>
              </a:rPr>
              <a:t>Nó </a:t>
            </a:r>
            <a:r>
              <a:rPr dirty="0" sz="1300">
                <a:latin typeface="Times New Roman"/>
                <a:cs typeface="Times New Roman"/>
              </a:rPr>
              <a:t>bao gồm </a:t>
            </a:r>
            <a:r>
              <a:rPr dirty="0" sz="1300" spc="-5">
                <a:latin typeface="Times New Roman"/>
                <a:cs typeface="Times New Roman"/>
              </a:rPr>
              <a:t>các thành  phần</a:t>
            </a:r>
            <a:r>
              <a:rPr dirty="0" sz="1300" spc="-10">
                <a:latin typeface="Times New Roman"/>
                <a:cs typeface="Times New Roman"/>
              </a:rPr>
              <a:t> sau: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5" b="1" i="1">
                <a:latin typeface="Times New Roman"/>
                <a:cs typeface="Times New Roman"/>
              </a:rPr>
              <a:t>Connection: </a:t>
            </a:r>
            <a:r>
              <a:rPr dirty="0" sz="1300" spc="-10">
                <a:latin typeface="Times New Roman"/>
                <a:cs typeface="Times New Roman"/>
              </a:rPr>
              <a:t>Đối </a:t>
            </a:r>
            <a:r>
              <a:rPr dirty="0" sz="1300" spc="-75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cho phép bạn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nối tới CSDL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>
                <a:latin typeface="Times New Roman"/>
                <a:cs typeface="Times New Roman"/>
              </a:rPr>
              <a:t>SQL </a:t>
            </a:r>
            <a:r>
              <a:rPr dirty="0" sz="1300" spc="-5">
                <a:latin typeface="Times New Roman"/>
                <a:cs typeface="Times New Roman"/>
              </a:rPr>
              <a:t>server, </a:t>
            </a:r>
            <a:r>
              <a:rPr dirty="0" sz="1300" spc="-70">
                <a:latin typeface="Times New Roman"/>
                <a:cs typeface="Times New Roman"/>
              </a:rPr>
              <a:t>Oracle,  </a:t>
            </a:r>
            <a:r>
              <a:rPr dirty="0" sz="1300" spc="-5">
                <a:latin typeface="Times New Roman"/>
                <a:cs typeface="Times New Roman"/>
              </a:rPr>
              <a:t>ODBC, OLEDB,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MySQL.</a:t>
            </a:r>
            <a:endParaRPr sz="1300">
              <a:latin typeface="Times New Roman"/>
              <a:cs typeface="Times New Roman"/>
            </a:endParaRPr>
          </a:p>
          <a:p>
            <a:pPr marL="12700" marR="762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5" b="1">
                <a:latin typeface="Times New Roman"/>
                <a:cs typeface="Times New Roman"/>
              </a:rPr>
              <a:t>Command: </a:t>
            </a:r>
            <a:r>
              <a:rPr dirty="0" sz="1300" spc="-1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cho phép </a:t>
            </a:r>
            <a:r>
              <a:rPr dirty="0" sz="1300">
                <a:latin typeface="Times New Roman"/>
                <a:cs typeface="Times New Roman"/>
              </a:rPr>
              <a:t>bạn truy cập </a:t>
            </a:r>
            <a:r>
              <a:rPr dirty="0" sz="1300" spc="-5">
                <a:latin typeface="Times New Roman"/>
                <a:cs typeface="Times New Roman"/>
              </a:rPr>
              <a:t>cơ sở dữ liệu và thực thi câu lệnh </a:t>
            </a:r>
            <a:r>
              <a:rPr dirty="0" sz="1300" spc="-60">
                <a:latin typeface="Times New Roman"/>
                <a:cs typeface="Times New Roman"/>
              </a:rPr>
              <a:t>SQL  </a:t>
            </a:r>
            <a:r>
              <a:rPr dirty="0" sz="1300">
                <a:latin typeface="Times New Roman"/>
                <a:cs typeface="Times New Roman"/>
              </a:rPr>
              <a:t>hay </a:t>
            </a:r>
            <a:r>
              <a:rPr dirty="0" sz="1300" spc="-5">
                <a:latin typeface="Times New Roman"/>
                <a:cs typeface="Times New Roman"/>
              </a:rPr>
              <a:t>các store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procedure.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5" b="1">
                <a:latin typeface="Times New Roman"/>
                <a:cs typeface="Times New Roman"/>
              </a:rPr>
              <a:t>DataReader: </a:t>
            </a:r>
            <a:r>
              <a:rPr dirty="0" sz="1300" spc="-5">
                <a:latin typeface="Times New Roman"/>
                <a:cs typeface="Times New Roman"/>
              </a:rPr>
              <a:t>Bộ đọc dùng để </a:t>
            </a:r>
            <a:r>
              <a:rPr dirty="0" sz="1300">
                <a:latin typeface="Times New Roman"/>
                <a:cs typeface="Times New Roman"/>
              </a:rPr>
              <a:t>đọc </a:t>
            </a:r>
            <a:r>
              <a:rPr dirty="0" sz="1300" spc="-5">
                <a:latin typeface="Times New Roman"/>
                <a:cs typeface="Times New Roman"/>
              </a:rPr>
              <a:t>nhanh dữ liệu theo một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chiều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5" b="1">
                <a:latin typeface="Times New Roman"/>
                <a:cs typeface="Times New Roman"/>
              </a:rPr>
              <a:t>DataAdapter: </a:t>
            </a:r>
            <a:r>
              <a:rPr dirty="0" sz="1300">
                <a:latin typeface="Times New Roman"/>
                <a:cs typeface="Times New Roman"/>
              </a:rPr>
              <a:t>Cầu nối </a:t>
            </a:r>
            <a:r>
              <a:rPr dirty="0" sz="1300" spc="-5">
                <a:latin typeface="Times New Roman"/>
                <a:cs typeface="Times New Roman"/>
              </a:rPr>
              <a:t>giữa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DataSet, DataTable với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CSDL.</a:t>
            </a:r>
            <a:endParaRPr sz="1300">
              <a:latin typeface="Times New Roman"/>
              <a:cs typeface="Times New Roman"/>
            </a:endParaRPr>
          </a:p>
          <a:p>
            <a:pPr marL="536575" indent="-165100">
              <a:lnSpc>
                <a:spcPct val="100000"/>
              </a:lnSpc>
              <a:spcBef>
                <a:spcPts val="1019"/>
              </a:spcBef>
              <a:buAutoNum type="arabicPeriod" startAt="2"/>
              <a:tabLst>
                <a:tab pos="537210" algn="l"/>
              </a:tabLst>
            </a:pPr>
            <a:r>
              <a:rPr dirty="0" sz="1300" spc="-5" b="1">
                <a:latin typeface="Times New Roman"/>
                <a:cs typeface="Times New Roman"/>
              </a:rPr>
              <a:t>DataSet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Đây là một loại dữ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tách </a:t>
            </a:r>
            <a:r>
              <a:rPr dirty="0" sz="1300">
                <a:latin typeface="Times New Roman"/>
                <a:cs typeface="Times New Roman"/>
              </a:rPr>
              <a:t>rời </a:t>
            </a:r>
            <a:r>
              <a:rPr dirty="0" sz="1300" spc="-5">
                <a:latin typeface="Times New Roman"/>
                <a:cs typeface="Times New Roman"/>
              </a:rPr>
              <a:t>hẳn với DataBase. Nó là bản </a:t>
            </a:r>
            <a:r>
              <a:rPr dirty="0" sz="1300" spc="-10">
                <a:latin typeface="Times New Roman"/>
                <a:cs typeface="Times New Roman"/>
              </a:rPr>
              <a:t>sao </a:t>
            </a:r>
            <a:r>
              <a:rPr dirty="0" sz="1300">
                <a:latin typeface="Times New Roman"/>
                <a:cs typeface="Times New Roman"/>
              </a:rPr>
              <a:t>thu </a:t>
            </a:r>
            <a:r>
              <a:rPr dirty="0" sz="1300" spc="-5">
                <a:latin typeface="Times New Roman"/>
                <a:cs typeface="Times New Roman"/>
              </a:rPr>
              <a:t>nhỏ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CSDL  bao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các DataTable và các </a:t>
            </a:r>
            <a:r>
              <a:rPr dirty="0" sz="1300" spc="-10">
                <a:latin typeface="Times New Roman"/>
                <a:cs typeface="Times New Roman"/>
              </a:rPr>
              <a:t>mối </a:t>
            </a:r>
            <a:r>
              <a:rPr dirty="0" sz="1300" spc="-5">
                <a:latin typeface="Times New Roman"/>
                <a:cs typeface="Times New Roman"/>
              </a:rPr>
              <a:t>quan hệ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(DataRelation)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0123"/>
            <a:ext cx="6178550" cy="864171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520"/>
              </a:spcBef>
              <a:buFont typeface="Arial"/>
              <a:buAutoNum type="arabicPeriod" startAt="3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C</a:t>
            </a:r>
            <a:r>
              <a:rPr dirty="0" sz="1200" spc="-5" b="1" i="1">
                <a:latin typeface="Arial"/>
                <a:cs typeface="Arial"/>
              </a:rPr>
              <a:t>ác bước </a:t>
            </a:r>
            <a:r>
              <a:rPr dirty="0" sz="1200" b="1" i="1">
                <a:latin typeface="Arial"/>
                <a:cs typeface="Arial"/>
              </a:rPr>
              <a:t>làm việc với </a:t>
            </a:r>
            <a:r>
              <a:rPr dirty="0" sz="1200" spc="-5" b="1" i="1">
                <a:latin typeface="Arial"/>
                <a:cs typeface="Arial"/>
              </a:rPr>
              <a:t>CSDL </a:t>
            </a:r>
            <a:r>
              <a:rPr dirty="0" sz="1200" b="1" i="1">
                <a:latin typeface="Arial"/>
                <a:cs typeface="Arial"/>
              </a:rPr>
              <a:t>sử dụng</a:t>
            </a:r>
            <a:r>
              <a:rPr dirty="0" sz="1200" spc="-5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ADO.NET</a:t>
            </a:r>
            <a:endParaRPr sz="1200">
              <a:latin typeface="Arial"/>
              <a:cs typeface="Arial"/>
            </a:endParaRPr>
          </a:p>
          <a:p>
            <a:pPr marL="372110" marR="996315">
              <a:lnSpc>
                <a:spcPts val="2540"/>
              </a:lnSpc>
              <a:spcBef>
                <a:spcPts val="190"/>
              </a:spcBef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1: Tạo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nối </a:t>
            </a:r>
            <a:r>
              <a:rPr dirty="0" sz="1300">
                <a:latin typeface="Times New Roman"/>
                <a:cs typeface="Times New Roman"/>
              </a:rPr>
              <a:t>(thiết </a:t>
            </a: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kết </a:t>
            </a:r>
            <a:r>
              <a:rPr dirty="0" sz="1300">
                <a:latin typeface="Times New Roman"/>
                <a:cs typeface="Times New Roman"/>
              </a:rPr>
              <a:t>nối, khai </a:t>
            </a:r>
            <a:r>
              <a:rPr dirty="0" sz="1300" spc="-5">
                <a:latin typeface="Times New Roman"/>
                <a:cs typeface="Times New Roman"/>
              </a:rPr>
              <a:t>báo và tạo </a:t>
            </a:r>
            <a:r>
              <a:rPr dirty="0" sz="1300" spc="-20">
                <a:latin typeface="Times New Roman"/>
                <a:cs typeface="Times New Roman"/>
              </a:rPr>
              <a:t>Connection) 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2: </a:t>
            </a: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kết nối dữ</a:t>
            </a:r>
            <a:r>
              <a:rPr dirty="0" sz="1300" spc="-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</a:t>
            </a:r>
            <a:endParaRPr sz="1300">
              <a:latin typeface="Times New Roman"/>
              <a:cs typeface="Times New Roman"/>
            </a:endParaRPr>
          </a:p>
          <a:p>
            <a:pPr marL="372110" marR="3988435">
              <a:lnSpc>
                <a:spcPts val="2540"/>
              </a:lnSpc>
              <a:spcBef>
                <a:spcPts val="10"/>
              </a:spcBef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3: Tạo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SQL  </a:t>
            </a:r>
            <a:r>
              <a:rPr dirty="0" sz="1300" spc="-95">
                <a:latin typeface="Times New Roman"/>
                <a:cs typeface="Times New Roman"/>
              </a:rPr>
              <a:t>Bƣớc  </a:t>
            </a:r>
            <a:r>
              <a:rPr dirty="0" sz="1300" spc="-5">
                <a:latin typeface="Times New Roman"/>
                <a:cs typeface="Times New Roman"/>
              </a:rPr>
              <a:t>4: Thực thi lệnh</a:t>
            </a:r>
            <a:r>
              <a:rPr dirty="0" sz="1300" spc="-150">
                <a:latin typeface="Times New Roman"/>
                <a:cs typeface="Times New Roman"/>
              </a:rPr>
              <a:t> </a:t>
            </a:r>
            <a:r>
              <a:rPr dirty="0" sz="1300" spc="-90">
                <a:latin typeface="Times New Roman"/>
                <a:cs typeface="Times New Roman"/>
              </a:rPr>
              <a:t>SQL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740"/>
              </a:spcBef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5: Đóng kết </a:t>
            </a:r>
            <a:r>
              <a:rPr dirty="0" sz="1300">
                <a:latin typeface="Times New Roman"/>
                <a:cs typeface="Times New Roman"/>
              </a:rPr>
              <a:t>nối và hủy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(nếu</a:t>
            </a:r>
            <a:r>
              <a:rPr dirty="0" sz="1300" spc="-1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cần)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1025"/>
              </a:spcBef>
              <a:buFont typeface="Arial"/>
              <a:buAutoNum type="arabicPeriod" startAt="4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C</a:t>
            </a:r>
            <a:r>
              <a:rPr dirty="0" sz="1200" spc="-5" b="1" i="1">
                <a:latin typeface="Arial"/>
                <a:cs typeface="Arial"/>
              </a:rPr>
              <a:t>ác </a:t>
            </a:r>
            <a:r>
              <a:rPr dirty="0" sz="1200" b="1" i="1">
                <a:latin typeface="Arial"/>
                <a:cs typeface="Arial"/>
              </a:rPr>
              <a:t>đối </a:t>
            </a:r>
            <a:r>
              <a:rPr dirty="0" sz="1200" spc="-5" b="1" i="1">
                <a:latin typeface="Arial"/>
                <a:cs typeface="Arial"/>
              </a:rPr>
              <a:t>tượng </a:t>
            </a:r>
            <a:r>
              <a:rPr dirty="0" sz="1200" b="1" i="1">
                <a:latin typeface="Arial"/>
                <a:cs typeface="Arial"/>
              </a:rPr>
              <a:t>trong </a:t>
            </a:r>
            <a:r>
              <a:rPr dirty="0" sz="1200" spc="-5" b="1" i="1">
                <a:latin typeface="Arial"/>
                <a:cs typeface="Arial"/>
              </a:rPr>
              <a:t>ADO.NET </a:t>
            </a:r>
            <a:r>
              <a:rPr dirty="0" sz="1200" b="1" i="1">
                <a:latin typeface="Arial"/>
                <a:cs typeface="Arial"/>
              </a:rPr>
              <a:t>và </a:t>
            </a:r>
            <a:r>
              <a:rPr dirty="0" sz="1200" spc="-5" b="1" i="1">
                <a:latin typeface="Arial"/>
                <a:cs typeface="Arial"/>
              </a:rPr>
              <a:t>một số phương thức</a:t>
            </a:r>
            <a:endParaRPr sz="1200">
              <a:latin typeface="Arial"/>
              <a:cs typeface="Arial"/>
            </a:endParaRPr>
          </a:p>
          <a:p>
            <a:pPr algn="just" marL="12700" marR="11430" indent="359410">
              <a:lnSpc>
                <a:spcPct val="124700"/>
              </a:lnSpc>
              <a:spcBef>
                <a:spcPts val="520"/>
              </a:spcBef>
            </a:pPr>
            <a:r>
              <a:rPr dirty="0" sz="1300" spc="-5">
                <a:latin typeface="Times New Roman"/>
                <a:cs typeface="Times New Roman"/>
              </a:rPr>
              <a:t>Từ kiến </a:t>
            </a:r>
            <a:r>
              <a:rPr dirty="0" sz="1300">
                <a:latin typeface="Times New Roman"/>
                <a:cs typeface="Times New Roman"/>
              </a:rPr>
              <a:t>trúc </a:t>
            </a:r>
            <a:r>
              <a:rPr dirty="0" sz="1300" spc="-5">
                <a:latin typeface="Times New Roman"/>
                <a:cs typeface="Times New Roman"/>
              </a:rPr>
              <a:t>của ADO.NET, ta có </a:t>
            </a:r>
            <a:r>
              <a:rPr dirty="0" sz="1300">
                <a:latin typeface="Times New Roman"/>
                <a:cs typeface="Times New Roman"/>
              </a:rPr>
              <a:t>thể thấy rằng </a:t>
            </a:r>
            <a:r>
              <a:rPr dirty="0" sz="1300" spc="-5">
                <a:latin typeface="Times New Roman"/>
                <a:cs typeface="Times New Roman"/>
              </a:rPr>
              <a:t>ADO.NET có các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chính </a:t>
            </a:r>
            <a:r>
              <a:rPr dirty="0" sz="1300" spc="-60">
                <a:latin typeface="Times New Roman"/>
                <a:cs typeface="Times New Roman"/>
              </a:rPr>
              <a:t>là:  </a:t>
            </a:r>
            <a:r>
              <a:rPr dirty="0" sz="1300" spc="-5">
                <a:latin typeface="Times New Roman"/>
                <a:cs typeface="Times New Roman"/>
              </a:rPr>
              <a:t>Connection, </a:t>
            </a:r>
            <a:r>
              <a:rPr dirty="0" sz="1300">
                <a:latin typeface="Times New Roman"/>
                <a:cs typeface="Times New Roman"/>
              </a:rPr>
              <a:t>Command, </a:t>
            </a:r>
            <a:r>
              <a:rPr dirty="0" sz="1300" spc="-10">
                <a:latin typeface="Times New Roman"/>
                <a:cs typeface="Times New Roman"/>
              </a:rPr>
              <a:t>DataReader, </a:t>
            </a:r>
            <a:r>
              <a:rPr dirty="0" sz="1300" spc="-5">
                <a:latin typeface="Times New Roman"/>
                <a:cs typeface="Times New Roman"/>
              </a:rPr>
              <a:t>DataAdapter, DataSet.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đây </a:t>
            </a:r>
            <a:r>
              <a:rPr dirty="0" sz="1300" spc="-5">
                <a:latin typeface="Times New Roman"/>
                <a:cs typeface="Times New Roman"/>
              </a:rPr>
              <a:t>ta sẽ đi </a:t>
            </a:r>
            <a:r>
              <a:rPr dirty="0" sz="1300">
                <a:latin typeface="Times New Roman"/>
                <a:cs typeface="Times New Roman"/>
              </a:rPr>
              <a:t>tìm hiểu </a:t>
            </a:r>
            <a:r>
              <a:rPr dirty="0" sz="1300" spc="-5">
                <a:latin typeface="Times New Roman"/>
                <a:cs typeface="Times New Roman"/>
              </a:rPr>
              <a:t>từng  đối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một.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Các namespaces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10">
                <a:latin typeface="Times New Roman"/>
                <a:cs typeface="Times New Roman"/>
              </a:rPr>
              <a:t>ADO.NET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với cơ </a:t>
            </a:r>
            <a:r>
              <a:rPr dirty="0" sz="1300">
                <a:latin typeface="Times New Roman"/>
                <a:cs typeface="Times New Roman"/>
              </a:rPr>
              <a:t>sở </a:t>
            </a:r>
            <a:r>
              <a:rPr dirty="0" sz="1300" spc="-5">
                <a:latin typeface="Times New Roman"/>
                <a:cs typeface="Times New Roman"/>
              </a:rPr>
              <a:t>dữ liệu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System.Data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System.Data.Oledb: Sử dụng với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Access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System.Data.SqlCient: Sử dụng </a:t>
            </a:r>
            <a:r>
              <a:rPr dirty="0" sz="1300">
                <a:latin typeface="Times New Roman"/>
                <a:cs typeface="Times New Roman"/>
              </a:rPr>
              <a:t>với</a:t>
            </a:r>
            <a:r>
              <a:rPr dirty="0" sz="1300" spc="-5">
                <a:latin typeface="Times New Roman"/>
                <a:cs typeface="Times New Roman"/>
              </a:rPr>
              <a:t> SQLServer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System.data.OcracleClient (Sử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với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Ocracle)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90"/>
              </a:spcBef>
            </a:pPr>
            <a:r>
              <a:rPr dirty="0" sz="1300" spc="-5">
                <a:latin typeface="Times New Roman"/>
                <a:cs typeface="Times New Roman"/>
              </a:rPr>
              <a:t>+ MicroSoft.data.Odbc (Thông </a:t>
            </a:r>
            <a:r>
              <a:rPr dirty="0" sz="1300">
                <a:latin typeface="Times New Roman"/>
                <a:cs typeface="Times New Roman"/>
              </a:rPr>
              <a:t>qua </a:t>
            </a:r>
            <a:r>
              <a:rPr dirty="0" sz="1300" spc="-5">
                <a:latin typeface="Times New Roman"/>
                <a:cs typeface="Times New Roman"/>
              </a:rPr>
              <a:t>ODBC </a:t>
            </a:r>
            <a:r>
              <a:rPr dirty="0" sz="1300">
                <a:latin typeface="Times New Roman"/>
                <a:cs typeface="Times New Roman"/>
              </a:rPr>
              <a:t>của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HĐH)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0"/>
              </a:spcBef>
            </a:pPr>
            <a:r>
              <a:rPr dirty="0" sz="1300" spc="-5" b="1">
                <a:latin typeface="Times New Roman"/>
                <a:cs typeface="Times New Roman"/>
              </a:rPr>
              <a:t>1.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Connection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10">
                <a:latin typeface="Times New Roman"/>
                <a:cs typeface="Times New Roman"/>
              </a:rPr>
              <a:t>Vai </a:t>
            </a:r>
            <a:r>
              <a:rPr dirty="0" sz="1300" spc="-5">
                <a:latin typeface="Times New Roman"/>
                <a:cs typeface="Times New Roman"/>
              </a:rPr>
              <a:t>trò của Connection trong ADO.NET </a:t>
            </a:r>
            <a:r>
              <a:rPr dirty="0" sz="1300">
                <a:latin typeface="Times New Roman"/>
                <a:cs typeface="Times New Roman"/>
              </a:rPr>
              <a:t>là </a:t>
            </a:r>
            <a:r>
              <a:rPr dirty="0" sz="1300" spc="-5">
                <a:latin typeface="Times New Roman"/>
                <a:cs typeface="Times New Roman"/>
              </a:rPr>
              <a:t>tạo kết nối giữa ứng dụng với cơ </a:t>
            </a:r>
            <a:r>
              <a:rPr dirty="0" sz="1300">
                <a:latin typeface="Times New Roman"/>
                <a:cs typeface="Times New Roman"/>
              </a:rPr>
              <a:t>sở </a:t>
            </a:r>
            <a:r>
              <a:rPr dirty="0" sz="1300" spc="-5">
                <a:latin typeface="Times New Roman"/>
                <a:cs typeface="Times New Roman"/>
              </a:rPr>
              <a:t>dữ</a:t>
            </a:r>
            <a:r>
              <a:rPr dirty="0" sz="1300" spc="1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liệu.</a:t>
            </a:r>
            <a:endParaRPr sz="1300">
              <a:latin typeface="Times New Roman"/>
              <a:cs typeface="Times New Roman"/>
            </a:endParaRPr>
          </a:p>
          <a:p>
            <a:pPr algn="just" marL="12700" marR="12065" indent="359410">
              <a:lnSpc>
                <a:spcPct val="123800"/>
              </a:lnSpc>
              <a:spcBef>
                <a:spcPts val="615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thực hiện kết </a:t>
            </a:r>
            <a:r>
              <a:rPr dirty="0" sz="1300">
                <a:latin typeface="Times New Roman"/>
                <a:cs typeface="Times New Roman"/>
              </a:rPr>
              <a:t>nối cơ </a:t>
            </a:r>
            <a:r>
              <a:rPr dirty="0" sz="1300" spc="-5">
                <a:latin typeface="Times New Roman"/>
                <a:cs typeface="Times New Roman"/>
              </a:rPr>
              <a:t>sở dữ liệu ta phải </a:t>
            </a:r>
            <a:r>
              <a:rPr dirty="0" sz="130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các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tin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Connection </a:t>
            </a:r>
            <a:r>
              <a:rPr dirty="0" sz="1300">
                <a:latin typeface="Times New Roman"/>
                <a:cs typeface="Times New Roman"/>
              </a:rPr>
              <a:t>trong  </a:t>
            </a:r>
            <a:r>
              <a:rPr dirty="0" sz="1300" spc="-5">
                <a:latin typeface="Times New Roman"/>
                <a:cs typeface="Times New Roman"/>
              </a:rPr>
              <a:t>chuỗi kết nối. </a:t>
            </a:r>
            <a:r>
              <a:rPr dirty="0" sz="1300">
                <a:latin typeface="Times New Roman"/>
                <a:cs typeface="Times New Roman"/>
              </a:rPr>
              <a:t>Tùy thuộc </a:t>
            </a:r>
            <a:r>
              <a:rPr dirty="0" sz="1300" spc="-5">
                <a:latin typeface="Times New Roman"/>
                <a:cs typeface="Times New Roman"/>
              </a:rPr>
              <a:t>vào từng loại CSDL khác nhau mà chuỗi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nối cũng khác</a:t>
            </a:r>
            <a:r>
              <a:rPr dirty="0" sz="1300" spc="1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nhau.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>
                <a:latin typeface="Times New Roman"/>
                <a:cs typeface="Times New Roman"/>
              </a:rPr>
              <a:t>Tùy </a:t>
            </a:r>
            <a:r>
              <a:rPr dirty="0" sz="1300" spc="-5">
                <a:latin typeface="Times New Roman"/>
                <a:cs typeface="Times New Roman"/>
              </a:rPr>
              <a:t>từng loại CSDL khác nhau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các Connection khác nhau </a:t>
            </a:r>
            <a:r>
              <a:rPr dirty="0" sz="1300" spc="-150">
                <a:latin typeface="Times New Roman"/>
                <a:cs typeface="Times New Roman"/>
              </a:rPr>
              <a:t>nhƣ:  </a:t>
            </a:r>
            <a:r>
              <a:rPr dirty="0" sz="1300" spc="-5">
                <a:latin typeface="Times New Roman"/>
                <a:cs typeface="Times New Roman"/>
              </a:rPr>
              <a:t>SqlConnection, OledbConnection, OracleConnection,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OdbcConnection.</a:t>
            </a:r>
            <a:endParaRPr sz="1300">
              <a:latin typeface="Times New Roman"/>
              <a:cs typeface="Times New Roman"/>
            </a:endParaRPr>
          </a:p>
          <a:p>
            <a:pPr algn="just" marL="12700" marR="952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thực hiện kết </a:t>
            </a:r>
            <a:r>
              <a:rPr dirty="0" sz="1300">
                <a:latin typeface="Times New Roman"/>
                <a:cs typeface="Times New Roman"/>
              </a:rPr>
              <a:t>nối </a:t>
            </a:r>
            <a:r>
              <a:rPr dirty="0" sz="1300" spc="-5">
                <a:latin typeface="Times New Roman"/>
                <a:cs typeface="Times New Roman"/>
              </a:rPr>
              <a:t>cần khai </a:t>
            </a:r>
            <a:r>
              <a:rPr dirty="0" sz="1300">
                <a:latin typeface="Times New Roman"/>
                <a:cs typeface="Times New Roman"/>
              </a:rPr>
              <a:t>báo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tin cho Connection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qua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thuộc  tính trong chuỗi kết </a:t>
            </a:r>
            <a:r>
              <a:rPr dirty="0" sz="1300">
                <a:latin typeface="Times New Roman"/>
                <a:cs typeface="Times New Roman"/>
              </a:rPr>
              <a:t>nối. Tùy </a:t>
            </a:r>
            <a:r>
              <a:rPr dirty="0" sz="1300" spc="-5">
                <a:latin typeface="Times New Roman"/>
                <a:cs typeface="Times New Roman"/>
              </a:rPr>
              <a:t>từng loại CSDL khác nhau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kết nối cũng khác nhau  </a:t>
            </a:r>
            <a:r>
              <a:rPr dirty="0" sz="1300" spc="-90">
                <a:latin typeface="Times New Roman"/>
                <a:cs typeface="Times New Roman"/>
              </a:rPr>
              <a:t>nhƣ: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5">
                <a:latin typeface="Times New Roman"/>
                <a:cs typeface="Times New Roman"/>
              </a:rPr>
              <a:t>kết nối với CSDL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Access</a:t>
            </a:r>
            <a:endParaRPr sz="1300">
              <a:latin typeface="Times New Roman"/>
              <a:cs typeface="Times New Roman"/>
            </a:endParaRPr>
          </a:p>
          <a:p>
            <a:pPr marL="372110" marR="2849245">
              <a:lnSpc>
                <a:spcPct val="178900"/>
              </a:lnSpc>
              <a:spcBef>
                <a:spcPts val="125"/>
              </a:spcBef>
            </a:pPr>
            <a:r>
              <a:rPr dirty="0" sz="900" spc="-5">
                <a:latin typeface="Courier New"/>
                <a:cs typeface="Courier New"/>
              </a:rPr>
              <a:t>Provider: Khai báo Data Provider </a:t>
            </a:r>
            <a:r>
              <a:rPr dirty="0" sz="900">
                <a:latin typeface="Courier New"/>
                <a:cs typeface="Courier New"/>
              </a:rPr>
              <a:t>của </a:t>
            </a:r>
            <a:r>
              <a:rPr dirty="0" sz="900" spc="-5">
                <a:latin typeface="Courier New"/>
                <a:cs typeface="Courier New"/>
              </a:rPr>
              <a:t>Access  (Provider=Microsoft.Jet.OLEDB.4.0)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25090"/>
            <a:ext cx="5600065" cy="797687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70"/>
              </a:spcBef>
            </a:pPr>
            <a:r>
              <a:rPr dirty="0" sz="900" spc="-5">
                <a:latin typeface="Courier New"/>
                <a:cs typeface="Courier New"/>
              </a:rPr>
              <a:t>Data Source: Đường dẫn đến tên tệp tin CSDL</a:t>
            </a:r>
            <a:r>
              <a:rPr dirty="0" sz="900" spc="-1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(.mdb)</a:t>
            </a:r>
            <a:endParaRPr sz="900">
              <a:latin typeface="Courier New"/>
              <a:cs typeface="Courier New"/>
            </a:endParaRPr>
          </a:p>
          <a:p>
            <a:pPr marL="372110" marR="3641725">
              <a:lnSpc>
                <a:spcPct val="177800"/>
              </a:lnSpc>
              <a:spcBef>
                <a:spcPts val="15"/>
              </a:spcBef>
            </a:pPr>
            <a:r>
              <a:rPr dirty="0" sz="900" spc="-5">
                <a:latin typeface="Courier New"/>
                <a:cs typeface="Courier New"/>
              </a:rPr>
              <a:t>User ID: Tên người dùng  Password </a:t>
            </a:r>
            <a:r>
              <a:rPr dirty="0" sz="900">
                <a:latin typeface="Courier New"/>
                <a:cs typeface="Courier New"/>
              </a:rPr>
              <a:t>: </a:t>
            </a:r>
            <a:r>
              <a:rPr dirty="0" sz="900" spc="-5">
                <a:latin typeface="Courier New"/>
                <a:cs typeface="Courier New"/>
              </a:rPr>
              <a:t>Mật</a:t>
            </a:r>
            <a:r>
              <a:rPr dirty="0" sz="900" spc="-4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khẩu</a:t>
            </a:r>
            <a:endParaRPr sz="9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60"/>
              </a:spcBef>
            </a:pP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5">
                <a:latin typeface="Times New Roman"/>
                <a:cs typeface="Times New Roman"/>
              </a:rPr>
              <a:t>kết nối với CSDL </a:t>
            </a:r>
            <a:r>
              <a:rPr dirty="0" sz="1300" spc="-10">
                <a:latin typeface="Times New Roman"/>
                <a:cs typeface="Times New Roman"/>
              </a:rPr>
              <a:t>SQL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server</a:t>
            </a:r>
            <a:endParaRPr sz="1300">
              <a:latin typeface="Times New Roman"/>
              <a:cs typeface="Times New Roman"/>
            </a:endParaRPr>
          </a:p>
          <a:p>
            <a:pPr marL="372110" marR="2887980">
              <a:lnSpc>
                <a:spcPct val="178100"/>
              </a:lnSpc>
              <a:spcBef>
                <a:spcPts val="135"/>
              </a:spcBef>
            </a:pPr>
            <a:r>
              <a:rPr dirty="0" sz="900" spc="-5">
                <a:latin typeface="Courier New"/>
                <a:cs typeface="Courier New"/>
              </a:rPr>
              <a:t>Data Source/Server: Tên Server  Initial Catalog/DataBase: Tên CSDL  User ID/UID: Tên người dùng  Password/ PWD: Mật</a:t>
            </a:r>
            <a:r>
              <a:rPr dirty="0" sz="900" spc="-2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khẩu</a:t>
            </a:r>
            <a:endParaRPr sz="9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50"/>
              </a:spcBef>
            </a:pPr>
            <a:r>
              <a:rPr dirty="0" sz="900" spc="-5">
                <a:latin typeface="Courier New"/>
                <a:cs typeface="Courier New"/>
              </a:rPr>
              <a:t>Integrated Security: Cơ chế chứng thực đăng</a:t>
            </a:r>
            <a:r>
              <a:rPr dirty="0" sz="900" spc="-1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nhập</a:t>
            </a:r>
            <a:endParaRPr sz="90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  <a:spcBef>
                <a:spcPts val="840"/>
              </a:spcBef>
            </a:pP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true: tài khoản</a:t>
            </a:r>
            <a:r>
              <a:rPr dirty="0" sz="900" spc="-2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Windows;</a:t>
            </a:r>
            <a:endParaRPr sz="90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  <a:spcBef>
                <a:spcPts val="844"/>
              </a:spcBef>
            </a:pP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false: Tài khoản SqlServer (ví </a:t>
            </a:r>
            <a:r>
              <a:rPr dirty="0" sz="900">
                <a:latin typeface="Courier New"/>
                <a:cs typeface="Courier New"/>
              </a:rPr>
              <a:t>dụ:</a:t>
            </a:r>
            <a:r>
              <a:rPr dirty="0" sz="900" spc="-2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sa)</a:t>
            </a:r>
            <a:endParaRPr sz="9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94"/>
              </a:spcBef>
            </a:pPr>
            <a:r>
              <a:rPr dirty="0" sz="1300" spc="-5" b="1">
                <a:latin typeface="Times New Roman"/>
                <a:cs typeface="Times New Roman"/>
              </a:rPr>
              <a:t>Khai </a:t>
            </a:r>
            <a:r>
              <a:rPr dirty="0" sz="1300" spc="-10" b="1">
                <a:latin typeface="Times New Roman"/>
                <a:cs typeface="Times New Roman"/>
              </a:rPr>
              <a:t>báo </a:t>
            </a:r>
            <a:r>
              <a:rPr dirty="0" sz="1300" spc="-5" b="1">
                <a:latin typeface="Times New Roman"/>
                <a:cs typeface="Times New Roman"/>
              </a:rPr>
              <a:t>và khởi </a:t>
            </a:r>
            <a:r>
              <a:rPr dirty="0" sz="1300" spc="-10" b="1">
                <a:latin typeface="Times New Roman"/>
                <a:cs typeface="Times New Roman"/>
              </a:rPr>
              <a:t>tạo</a:t>
            </a:r>
            <a:r>
              <a:rPr dirty="0" sz="1300" spc="2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Connection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25"/>
              </a:spcBef>
            </a:pPr>
            <a:r>
              <a:rPr dirty="0" sz="950" spc="-5">
                <a:latin typeface="Courier New"/>
                <a:cs typeface="Courier New"/>
              </a:rPr>
              <a:t>&lt;Loại Connection&gt; &lt;Biến</a:t>
            </a:r>
            <a:r>
              <a:rPr dirty="0" sz="950" spc="1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Connection&gt;;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55"/>
              </a:spcBef>
            </a:pPr>
            <a:r>
              <a:rPr dirty="0" sz="950" spc="-5">
                <a:latin typeface="Courier New"/>
                <a:cs typeface="Courier New"/>
              </a:rPr>
              <a:t>&lt;Biến Connection&gt;=new &lt;Loại Connection&gt;(chuỗi kết</a:t>
            </a:r>
            <a:r>
              <a:rPr dirty="0" sz="950" spc="40">
                <a:latin typeface="Courier New"/>
                <a:cs typeface="Courier New"/>
              </a:rPr>
              <a:t> </a:t>
            </a:r>
            <a:r>
              <a:rPr dirty="0" sz="950">
                <a:latin typeface="Courier New"/>
                <a:cs typeface="Courier New"/>
              </a:rPr>
              <a:t>nối);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85"/>
              </a:spcBef>
            </a:pPr>
            <a:r>
              <a:rPr dirty="0" sz="1300" spc="-5">
                <a:latin typeface="Times New Roman"/>
                <a:cs typeface="Times New Roman"/>
              </a:rPr>
              <a:t>Vừa khai báo vừa </a:t>
            </a:r>
            <a:r>
              <a:rPr dirty="0" sz="1300">
                <a:latin typeface="Times New Roman"/>
                <a:cs typeface="Times New Roman"/>
              </a:rPr>
              <a:t>khởi </a:t>
            </a:r>
            <a:r>
              <a:rPr dirty="0" sz="1300" spc="-5">
                <a:latin typeface="Times New Roman"/>
                <a:cs typeface="Times New Roman"/>
              </a:rPr>
              <a:t>tạo: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0"/>
              </a:spcBef>
            </a:pPr>
            <a:r>
              <a:rPr dirty="0" sz="950" spc="-5">
                <a:latin typeface="Courier New"/>
                <a:cs typeface="Courier New"/>
              </a:rPr>
              <a:t>&lt;Loại Connection&gt; &lt;Biến Connection&gt;=new </a:t>
            </a:r>
            <a:r>
              <a:rPr dirty="0" sz="950">
                <a:latin typeface="Courier New"/>
                <a:cs typeface="Courier New"/>
              </a:rPr>
              <a:t>&lt;Loại Connection&gt;(chuỗi </a:t>
            </a:r>
            <a:r>
              <a:rPr dirty="0" sz="950" spc="-5">
                <a:latin typeface="Courier New"/>
                <a:cs typeface="Courier New"/>
              </a:rPr>
              <a:t>kết</a:t>
            </a:r>
            <a:r>
              <a:rPr dirty="0" sz="950" spc="65">
                <a:latin typeface="Courier New"/>
                <a:cs typeface="Courier New"/>
              </a:rPr>
              <a:t> </a:t>
            </a:r>
            <a:r>
              <a:rPr dirty="0" sz="950">
                <a:latin typeface="Courier New"/>
                <a:cs typeface="Courier New"/>
              </a:rPr>
              <a:t>nối)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85"/>
              </a:spcBef>
            </a:pP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spc="-5" b="1">
                <a:latin typeface="Times New Roman"/>
                <a:cs typeface="Times New Roman"/>
              </a:rPr>
              <a:t>phương </a:t>
            </a:r>
            <a:r>
              <a:rPr dirty="0" sz="1300" b="1">
                <a:latin typeface="Times New Roman"/>
                <a:cs typeface="Times New Roman"/>
              </a:rPr>
              <a:t>thức</a:t>
            </a:r>
            <a:r>
              <a:rPr dirty="0" sz="1300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75"/>
              </a:spcBef>
            </a:pPr>
            <a:r>
              <a:rPr dirty="0" sz="1300" spc="-5">
                <a:latin typeface="Times New Roman"/>
                <a:cs typeface="Times New Roman"/>
              </a:rPr>
              <a:t>+ Close: </a:t>
            </a:r>
            <a:r>
              <a:rPr dirty="0" sz="1300">
                <a:latin typeface="Times New Roman"/>
                <a:cs typeface="Times New Roman"/>
              </a:rPr>
              <a:t>Đóng </a:t>
            </a:r>
            <a:r>
              <a:rPr dirty="0" sz="1300" spc="-5">
                <a:latin typeface="Times New Roman"/>
                <a:cs typeface="Times New Roman"/>
              </a:rPr>
              <a:t>kết nối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Open: 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kết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nối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Dispose: </a:t>
            </a:r>
            <a:r>
              <a:rPr dirty="0" sz="1300">
                <a:latin typeface="Times New Roman"/>
                <a:cs typeface="Times New Roman"/>
              </a:rPr>
              <a:t>Hủy đối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endParaRPr sz="1300">
              <a:latin typeface="Times New Roman"/>
              <a:cs typeface="Times New Roman"/>
            </a:endParaRPr>
          </a:p>
          <a:p>
            <a:pPr marL="413384">
              <a:lnSpc>
                <a:spcPct val="100000"/>
              </a:lnSpc>
              <a:spcBef>
                <a:spcPts val="1019"/>
              </a:spcBef>
            </a:pP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spc="-5" b="1">
                <a:latin typeface="Times New Roman"/>
                <a:cs typeface="Times New Roman"/>
              </a:rPr>
              <a:t>thuộc tính của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Connection: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State: </a:t>
            </a:r>
            <a:r>
              <a:rPr dirty="0" sz="1300">
                <a:latin typeface="Times New Roman"/>
                <a:cs typeface="Times New Roman"/>
              </a:rPr>
              <a:t>Trạng </a:t>
            </a:r>
            <a:r>
              <a:rPr dirty="0" sz="1300" spc="-5">
                <a:latin typeface="Times New Roman"/>
                <a:cs typeface="Times New Roman"/>
              </a:rPr>
              <a:t>thái </a:t>
            </a:r>
            <a:r>
              <a:rPr dirty="0" sz="1300">
                <a:latin typeface="Times New Roman"/>
                <a:cs typeface="Times New Roman"/>
              </a:rPr>
              <a:t>của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Connection: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Open: </a:t>
            </a:r>
            <a:r>
              <a:rPr dirty="0" sz="1300" spc="-5">
                <a:latin typeface="Times New Roman"/>
                <a:cs typeface="Times New Roman"/>
              </a:rPr>
              <a:t>Đã kết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nối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Closed: Đã đóng kết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nối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Executing: </a:t>
            </a:r>
            <a:r>
              <a:rPr dirty="0" sz="1300" spc="-10">
                <a:latin typeface="Times New Roman"/>
                <a:cs typeface="Times New Roman"/>
              </a:rPr>
              <a:t>Kết </a:t>
            </a:r>
            <a:r>
              <a:rPr dirty="0" sz="1300">
                <a:latin typeface="Times New Roman"/>
                <a:cs typeface="Times New Roman"/>
              </a:rPr>
              <a:t>nối đang </a:t>
            </a:r>
            <a:r>
              <a:rPr dirty="0" sz="1300" spc="-5">
                <a:latin typeface="Times New Roman"/>
                <a:cs typeface="Times New Roman"/>
              </a:rPr>
              <a:t>thực hiện một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lệnh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Fetching: Kết </a:t>
            </a:r>
            <a:r>
              <a:rPr dirty="0" sz="1300" spc="-5">
                <a:latin typeface="Times New Roman"/>
                <a:cs typeface="Times New Roman"/>
              </a:rPr>
              <a:t>nối </a:t>
            </a:r>
            <a:r>
              <a:rPr dirty="0" sz="1300">
                <a:latin typeface="Times New Roman"/>
                <a:cs typeface="Times New Roman"/>
              </a:rPr>
              <a:t>đang truy xuất </a:t>
            </a:r>
            <a:r>
              <a:rPr dirty="0" sz="1300" spc="-5">
                <a:latin typeface="Times New Roman"/>
                <a:cs typeface="Times New Roman"/>
              </a:rPr>
              <a:t>dữ liệu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Connecting: Đang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kết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nối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6177280" cy="851535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5" b="1">
                <a:latin typeface="Times New Roman"/>
                <a:cs typeface="Times New Roman"/>
              </a:rPr>
              <a:t>2.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Command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570"/>
              </a:spcBef>
            </a:pP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khi tạo kết nối CSDL, mọi thao tác với </a:t>
            </a:r>
            <a:r>
              <a:rPr dirty="0" sz="1300">
                <a:latin typeface="Times New Roman"/>
                <a:cs typeface="Times New Roman"/>
              </a:rPr>
              <a:t>nguồn </a:t>
            </a:r>
            <a:r>
              <a:rPr dirty="0" sz="1300" spc="-5">
                <a:latin typeface="Times New Roman"/>
                <a:cs typeface="Times New Roman"/>
              </a:rPr>
              <a:t>dữ liệu </a:t>
            </a:r>
            <a:r>
              <a:rPr dirty="0" sz="1300" spc="-90">
                <a:latin typeface="Times New Roman"/>
                <a:cs typeface="Times New Roman"/>
              </a:rPr>
              <a:t>(nhƣ </a:t>
            </a:r>
            <a:r>
              <a:rPr dirty="0" sz="1300" spc="-5">
                <a:latin typeface="Times New Roman"/>
                <a:cs typeface="Times New Roman"/>
              </a:rPr>
              <a:t>thêm, sửa, xóa dữ </a:t>
            </a:r>
            <a:r>
              <a:rPr dirty="0" sz="1300" spc="-45">
                <a:latin typeface="Times New Roman"/>
                <a:cs typeface="Times New Roman"/>
              </a:rPr>
              <a:t>liệu) </a:t>
            </a:r>
            <a:r>
              <a:rPr dirty="0" sz="1300" spc="2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có thể </a:t>
            </a:r>
            <a:r>
              <a:rPr dirty="0" sz="1300" spc="-9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thông qua</a:t>
            </a:r>
            <a:r>
              <a:rPr dirty="0" sz="1300" spc="-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Command.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0"/>
              </a:spcBef>
            </a:pPr>
            <a:r>
              <a:rPr dirty="0" sz="1300" spc="-10" b="1">
                <a:latin typeface="Times New Roman"/>
                <a:cs typeface="Times New Roman"/>
              </a:rPr>
              <a:t>Cú </a:t>
            </a:r>
            <a:r>
              <a:rPr dirty="0" sz="1300" spc="-5" b="1">
                <a:latin typeface="Times New Roman"/>
                <a:cs typeface="Times New Roman"/>
              </a:rPr>
              <a:t>pháp tạo Command: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25"/>
              </a:spcBef>
            </a:pPr>
            <a:r>
              <a:rPr dirty="0" sz="950" spc="-5">
                <a:latin typeface="Courier New"/>
                <a:cs typeface="Courier New"/>
              </a:rPr>
              <a:t>&lt;Loại Command&gt; &lt;Biến</a:t>
            </a:r>
            <a:r>
              <a:rPr dirty="0" sz="950" spc="15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Command&gt;;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65"/>
              </a:spcBef>
            </a:pPr>
            <a:r>
              <a:rPr dirty="0" sz="950" spc="-5">
                <a:latin typeface="Courier New"/>
                <a:cs typeface="Courier New"/>
              </a:rPr>
              <a:t>&lt;Biến Command&gt;.Connection=&lt;Biến Connection</a:t>
            </a:r>
            <a:r>
              <a:rPr dirty="0" sz="950" spc="15">
                <a:latin typeface="Courier New"/>
                <a:cs typeface="Courier New"/>
              </a:rPr>
              <a:t> </a:t>
            </a:r>
            <a:r>
              <a:rPr dirty="0" sz="950">
                <a:latin typeface="Courier New"/>
                <a:cs typeface="Courier New"/>
              </a:rPr>
              <a:t>&gt;;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50"/>
              </a:spcBef>
            </a:pPr>
            <a:r>
              <a:rPr dirty="0" sz="950" spc="-5">
                <a:latin typeface="Courier New"/>
                <a:cs typeface="Courier New"/>
              </a:rPr>
              <a:t>&lt;Biến Command&gt;.CommandText=&lt;Lệnh</a:t>
            </a:r>
            <a:r>
              <a:rPr dirty="0" sz="950" spc="5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SQL&gt;;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85"/>
              </a:spcBef>
            </a:pPr>
            <a:r>
              <a:rPr dirty="0" sz="1300" spc="-5">
                <a:latin typeface="Times New Roman"/>
                <a:cs typeface="Times New Roman"/>
              </a:rPr>
              <a:t>Hoặc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5"/>
              </a:spcBef>
            </a:pPr>
            <a:r>
              <a:rPr dirty="0" sz="950" spc="-5">
                <a:latin typeface="Courier New"/>
                <a:cs typeface="Courier New"/>
              </a:rPr>
              <a:t>&lt;Loại Command&gt; &lt;Biến Command&gt; = New &lt;Loại Command&gt;(&lt;Lệnh</a:t>
            </a:r>
            <a:r>
              <a:rPr dirty="0" sz="950" spc="85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SQL&gt;)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65"/>
              </a:spcBef>
            </a:pPr>
            <a:r>
              <a:rPr dirty="0" sz="950" spc="-5">
                <a:latin typeface="Courier New"/>
                <a:cs typeface="Courier New"/>
              </a:rPr>
              <a:t>&lt;Biến Command&gt;.Connection=&lt;Biến Connection</a:t>
            </a:r>
            <a:r>
              <a:rPr dirty="0" sz="950" spc="15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&gt;</a:t>
            </a:r>
            <a:endParaRPr sz="950">
              <a:latin typeface="Courier New"/>
              <a:cs typeface="Courier New"/>
            </a:endParaRPr>
          </a:p>
          <a:p>
            <a:pPr marL="12700" marR="6350" indent="359410">
              <a:lnSpc>
                <a:spcPct val="124600"/>
              </a:lnSpc>
              <a:spcBef>
                <a:spcPts val="490"/>
              </a:spcBef>
            </a:pPr>
            <a:r>
              <a:rPr dirty="0" sz="1300" spc="-10">
                <a:latin typeface="Times New Roman"/>
                <a:cs typeface="Times New Roman"/>
              </a:rPr>
              <a:t>Mỗi </a:t>
            </a:r>
            <a:r>
              <a:rPr dirty="0" sz="1300" spc="-5">
                <a:latin typeface="Times New Roman"/>
                <a:cs typeface="Times New Roman"/>
              </a:rPr>
              <a:t>loại CSDL có </a:t>
            </a:r>
            <a:r>
              <a:rPr dirty="0" sz="1300">
                <a:latin typeface="Times New Roman"/>
                <a:cs typeface="Times New Roman"/>
              </a:rPr>
              <a:t>những </a:t>
            </a:r>
            <a:r>
              <a:rPr dirty="0" sz="1300" spc="-5">
                <a:latin typeface="Times New Roman"/>
                <a:cs typeface="Times New Roman"/>
              </a:rPr>
              <a:t>loại Command </a:t>
            </a:r>
            <a:r>
              <a:rPr dirty="0" sz="1300">
                <a:latin typeface="Times New Roman"/>
                <a:cs typeface="Times New Roman"/>
              </a:rPr>
              <a:t>khác </a:t>
            </a:r>
            <a:r>
              <a:rPr dirty="0" sz="1300" spc="-5">
                <a:latin typeface="Times New Roman"/>
                <a:cs typeface="Times New Roman"/>
              </a:rPr>
              <a:t>nhau,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loại Command </a:t>
            </a:r>
            <a:r>
              <a:rPr dirty="0" sz="1300" spc="-65">
                <a:latin typeface="Times New Roman"/>
                <a:cs typeface="Times New Roman"/>
              </a:rPr>
              <a:t>thƣờng </a:t>
            </a:r>
            <a:r>
              <a:rPr dirty="0" sz="1300" spc="-60">
                <a:latin typeface="Times New Roman"/>
                <a:cs typeface="Times New Roman"/>
              </a:rPr>
              <a:t>dùng 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 spc="-5">
                <a:latin typeface="Times New Roman"/>
                <a:cs typeface="Times New Roman"/>
              </a:rPr>
              <a:t>SqlCommand, OledbCommand, OracleCommand,</a:t>
            </a:r>
            <a:r>
              <a:rPr dirty="0" sz="1300" spc="-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OdbcCommand.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Thuộc tính </a:t>
            </a:r>
            <a:r>
              <a:rPr dirty="0" sz="1300" spc="-10" b="1">
                <a:latin typeface="Times New Roman"/>
                <a:cs typeface="Times New Roman"/>
              </a:rPr>
              <a:t>hay </a:t>
            </a:r>
            <a:r>
              <a:rPr dirty="0" sz="1300" spc="-5" b="1">
                <a:latin typeface="Times New Roman"/>
                <a:cs typeface="Times New Roman"/>
              </a:rPr>
              <a:t>dùng của</a:t>
            </a:r>
            <a:r>
              <a:rPr dirty="0" sz="1300" spc="1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Command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+ CommandText: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10">
                <a:latin typeface="Times New Roman"/>
                <a:cs typeface="Times New Roman"/>
              </a:rPr>
              <a:t>SQL </a:t>
            </a:r>
            <a:r>
              <a:rPr dirty="0" sz="1300">
                <a:latin typeface="Times New Roman"/>
                <a:cs typeface="Times New Roman"/>
              </a:rPr>
              <a:t>hay tên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Procedure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Connection: </a:t>
            </a:r>
            <a:r>
              <a:rPr dirty="0" sz="1300" spc="-1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Connection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spc="-5" b="1">
                <a:latin typeface="Times New Roman"/>
                <a:cs typeface="Times New Roman"/>
              </a:rPr>
              <a:t>phương thức: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600"/>
              </a:lnSpc>
              <a:spcBef>
                <a:spcPts val="570"/>
              </a:spcBef>
            </a:pPr>
            <a:r>
              <a:rPr dirty="0" sz="1300" spc="-5" i="1">
                <a:latin typeface="Times New Roman"/>
                <a:cs typeface="Times New Roman"/>
              </a:rPr>
              <a:t>+ ExecuteReader</a:t>
            </a:r>
            <a:r>
              <a:rPr dirty="0" sz="1300" spc="-5">
                <a:latin typeface="Times New Roman"/>
                <a:cs typeface="Times New Roman"/>
              </a:rPr>
              <a:t>: Trả về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DataReader để đọc dữ liệu </a:t>
            </a:r>
            <a:r>
              <a:rPr dirty="0" sz="1300" spc="-10">
                <a:latin typeface="Times New Roman"/>
                <a:cs typeface="Times New Roman"/>
              </a:rPr>
              <a:t>mỗi </a:t>
            </a:r>
            <a:r>
              <a:rPr dirty="0" sz="1300" spc="-5">
                <a:latin typeface="Times New Roman"/>
                <a:cs typeface="Times New Roman"/>
              </a:rPr>
              <a:t>lần một dòng </a:t>
            </a:r>
            <a:r>
              <a:rPr dirty="0" sz="1300" spc="-60">
                <a:latin typeface="Times New Roman"/>
                <a:cs typeface="Times New Roman"/>
              </a:rPr>
              <a:t>với  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Read. </a:t>
            </a:r>
            <a:r>
              <a:rPr dirty="0" sz="1300" spc="-5">
                <a:latin typeface="Times New Roman"/>
                <a:cs typeface="Times New Roman"/>
              </a:rPr>
              <a:t>Cú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pháp:</a:t>
            </a:r>
            <a:endParaRPr sz="1300">
              <a:latin typeface="Times New Roman"/>
              <a:cs typeface="Times New Roman"/>
            </a:endParaRPr>
          </a:p>
          <a:p>
            <a:pPr marL="731520">
              <a:lnSpc>
                <a:spcPct val="100000"/>
              </a:lnSpc>
              <a:spcBef>
                <a:spcPts val="960"/>
              </a:spcBef>
              <a:tabLst>
                <a:tab pos="2106930" algn="l"/>
              </a:tabLst>
            </a:pPr>
            <a:r>
              <a:rPr dirty="0" sz="950" spc="-5">
                <a:latin typeface="Courier New"/>
                <a:cs typeface="Courier New"/>
              </a:rPr>
              <a:t>&lt;Loại</a:t>
            </a:r>
            <a:r>
              <a:rPr dirty="0" sz="950" spc="3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DataReader&gt;	</a:t>
            </a:r>
            <a:r>
              <a:rPr dirty="0" sz="950">
                <a:latin typeface="Courier New"/>
                <a:cs typeface="Courier New"/>
              </a:rPr>
              <a:t>&lt;Tên </a:t>
            </a:r>
            <a:r>
              <a:rPr dirty="0" sz="950" spc="-5">
                <a:latin typeface="Courier New"/>
                <a:cs typeface="Courier New"/>
              </a:rPr>
              <a:t>DataReader&gt;;</a:t>
            </a:r>
            <a:endParaRPr sz="950">
              <a:latin typeface="Courier New"/>
              <a:cs typeface="Courier New"/>
            </a:endParaRPr>
          </a:p>
          <a:p>
            <a:pPr marL="731520">
              <a:lnSpc>
                <a:spcPct val="100000"/>
              </a:lnSpc>
              <a:spcBef>
                <a:spcPts val="850"/>
              </a:spcBef>
            </a:pPr>
            <a:r>
              <a:rPr dirty="0" sz="950" spc="-5">
                <a:latin typeface="Courier New"/>
                <a:cs typeface="Courier New"/>
              </a:rPr>
              <a:t>&lt;Tên DataReader&gt; = </a:t>
            </a:r>
            <a:r>
              <a:rPr dirty="0" sz="950">
                <a:latin typeface="Courier New"/>
                <a:cs typeface="Courier New"/>
              </a:rPr>
              <a:t>&lt;tên</a:t>
            </a:r>
            <a:r>
              <a:rPr dirty="0" sz="950" spc="2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Command&gt;.ExecuteReader;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90"/>
              </a:spcBef>
            </a:pPr>
            <a:r>
              <a:rPr dirty="0" sz="1300" spc="-5">
                <a:latin typeface="Times New Roman"/>
                <a:cs typeface="Times New Roman"/>
              </a:rPr>
              <a:t>VD:</a:t>
            </a:r>
            <a:endParaRPr sz="1300">
              <a:latin typeface="Times New Roman"/>
              <a:cs typeface="Times New Roman"/>
            </a:endParaRPr>
          </a:p>
          <a:p>
            <a:pPr marL="731520">
              <a:lnSpc>
                <a:spcPct val="100000"/>
              </a:lnSpc>
              <a:spcBef>
                <a:spcPts val="960"/>
              </a:spcBef>
              <a:tabLst>
                <a:tab pos="1817370" algn="l"/>
              </a:tabLst>
            </a:pPr>
            <a:r>
              <a:rPr dirty="0" sz="950" spc="-5">
                <a:latin typeface="Courier New"/>
                <a:cs typeface="Courier New"/>
              </a:rPr>
              <a:t>SqlDataReader	</a:t>
            </a:r>
            <a:r>
              <a:rPr dirty="0" sz="950">
                <a:latin typeface="Courier New"/>
                <a:cs typeface="Courier New"/>
              </a:rPr>
              <a:t>rd</a:t>
            </a:r>
            <a:r>
              <a:rPr dirty="0" sz="950" spc="-5">
                <a:latin typeface="Courier New"/>
                <a:cs typeface="Courier New"/>
              </a:rPr>
              <a:t> ;</a:t>
            </a:r>
            <a:endParaRPr sz="950">
              <a:latin typeface="Courier New"/>
              <a:cs typeface="Courier New"/>
            </a:endParaRPr>
          </a:p>
          <a:p>
            <a:pPr marL="731520">
              <a:lnSpc>
                <a:spcPct val="100000"/>
              </a:lnSpc>
              <a:spcBef>
                <a:spcPts val="850"/>
              </a:spcBef>
            </a:pPr>
            <a:r>
              <a:rPr dirty="0" sz="950" spc="-5">
                <a:latin typeface="Courier New"/>
                <a:cs typeface="Courier New"/>
              </a:rPr>
              <a:t>rd =</a:t>
            </a:r>
            <a:r>
              <a:rPr dirty="0" sz="95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cmd.ExecuteReader;</a:t>
            </a:r>
            <a:endParaRPr sz="950">
              <a:latin typeface="Courier New"/>
              <a:cs typeface="Courier New"/>
            </a:endParaRPr>
          </a:p>
          <a:p>
            <a:pPr algn="just" marL="12700" marR="5715" indent="359410">
              <a:lnSpc>
                <a:spcPct val="124700"/>
              </a:lnSpc>
              <a:spcBef>
                <a:spcPts val="505"/>
              </a:spcBef>
            </a:pPr>
            <a:r>
              <a:rPr dirty="0" sz="1300" spc="-75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tự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các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Connection </a:t>
            </a:r>
            <a:r>
              <a:rPr dirty="0" sz="1300">
                <a:latin typeface="Times New Roman"/>
                <a:cs typeface="Times New Roman"/>
              </a:rPr>
              <a:t>hay </a:t>
            </a:r>
            <a:r>
              <a:rPr dirty="0" sz="1300" spc="-5">
                <a:latin typeface="Times New Roman"/>
                <a:cs typeface="Times New Roman"/>
              </a:rPr>
              <a:t>Command thì mỗi </a:t>
            </a:r>
            <a:r>
              <a:rPr dirty="0" sz="1300">
                <a:latin typeface="Times New Roman"/>
                <a:cs typeface="Times New Roman"/>
              </a:rPr>
              <a:t>loại </a:t>
            </a:r>
            <a:r>
              <a:rPr dirty="0" sz="1300" spc="-5">
                <a:latin typeface="Times New Roman"/>
                <a:cs typeface="Times New Roman"/>
              </a:rPr>
              <a:t>CSDL sẽ </a:t>
            </a:r>
            <a:r>
              <a:rPr dirty="0" sz="1300" spc="-265">
                <a:latin typeface="Times New Roman"/>
                <a:cs typeface="Times New Roman"/>
              </a:rPr>
              <a:t>tƣơng  </a:t>
            </a:r>
            <a:r>
              <a:rPr dirty="0" sz="1300" spc="-5">
                <a:latin typeface="Times New Roman"/>
                <a:cs typeface="Times New Roman"/>
              </a:rPr>
              <a:t>ứng với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loại DataReader </a:t>
            </a:r>
            <a:r>
              <a:rPr dirty="0" sz="1300">
                <a:latin typeface="Times New Roman"/>
                <a:cs typeface="Times New Roman"/>
              </a:rPr>
              <a:t>khác nhau. </a:t>
            </a:r>
            <a:r>
              <a:rPr dirty="0" sz="1300" spc="-10">
                <a:latin typeface="Times New Roman"/>
                <a:cs typeface="Times New Roman"/>
              </a:rPr>
              <a:t>Nội </a:t>
            </a:r>
            <a:r>
              <a:rPr dirty="0" sz="1300">
                <a:latin typeface="Times New Roman"/>
                <a:cs typeface="Times New Roman"/>
              </a:rPr>
              <a:t>dung này </a:t>
            </a:r>
            <a:r>
              <a:rPr dirty="0" sz="1300" spc="-5">
                <a:latin typeface="Times New Roman"/>
                <a:cs typeface="Times New Roman"/>
              </a:rPr>
              <a:t>sẽ </a:t>
            </a:r>
            <a:r>
              <a:rPr dirty="0" sz="1300" spc="-9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nói đến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0">
                <a:latin typeface="Times New Roman"/>
                <a:cs typeface="Times New Roman"/>
              </a:rPr>
              <a:t>phần  </a:t>
            </a:r>
            <a:r>
              <a:rPr dirty="0" sz="1300" spc="-10">
                <a:latin typeface="Times New Roman"/>
                <a:cs typeface="Times New Roman"/>
              </a:rPr>
              <a:t>DataReader </a:t>
            </a:r>
            <a:r>
              <a:rPr dirty="0" sz="1300">
                <a:latin typeface="Times New Roman"/>
                <a:cs typeface="Times New Roman"/>
              </a:rPr>
              <a:t>ngay phía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75">
                <a:latin typeface="Times New Roman"/>
                <a:cs typeface="Times New Roman"/>
              </a:rPr>
              <a:t>dƣới.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 i="1">
                <a:latin typeface="Times New Roman"/>
                <a:cs typeface="Times New Roman"/>
              </a:rPr>
              <a:t>+ ExcuteNoneQuery</a:t>
            </a:r>
            <a:r>
              <a:rPr dirty="0" sz="1300" spc="-5">
                <a:latin typeface="Times New Roman"/>
                <a:cs typeface="Times New Roman"/>
              </a:rPr>
              <a:t>: </a:t>
            </a:r>
            <a:r>
              <a:rPr dirty="0" sz="1300" spc="-1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thực thi </a:t>
            </a:r>
            <a:r>
              <a:rPr dirty="0" sz="1300">
                <a:latin typeface="Times New Roman"/>
                <a:cs typeface="Times New Roman"/>
              </a:rPr>
              <a:t>các phát </a:t>
            </a:r>
            <a:r>
              <a:rPr dirty="0" sz="1300" spc="-5">
                <a:latin typeface="Times New Roman"/>
                <a:cs typeface="Times New Roman"/>
              </a:rPr>
              <a:t>biểu T-Sql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>
                <a:latin typeface="Times New Roman"/>
                <a:cs typeface="Times New Roman"/>
              </a:rPr>
              <a:t>Insert, </a:t>
            </a:r>
            <a:r>
              <a:rPr dirty="0" sz="1300" spc="-5">
                <a:latin typeface="Times New Roman"/>
                <a:cs typeface="Times New Roman"/>
              </a:rPr>
              <a:t>Update, </a:t>
            </a:r>
            <a:r>
              <a:rPr dirty="0" sz="1300" spc="-30">
                <a:latin typeface="Times New Roman"/>
                <a:cs typeface="Times New Roman"/>
              </a:rPr>
              <a:t>Delete,  </a:t>
            </a:r>
            <a:r>
              <a:rPr dirty="0" sz="1300" spc="-5">
                <a:latin typeface="Times New Roman"/>
                <a:cs typeface="Times New Roman"/>
              </a:rPr>
              <a:t>Create Table,…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 i="1">
                <a:latin typeface="Times New Roman"/>
                <a:cs typeface="Times New Roman"/>
              </a:rPr>
              <a:t>+ ExcuteScalar</a:t>
            </a:r>
            <a:r>
              <a:rPr dirty="0" sz="1300" spc="-5">
                <a:latin typeface="Times New Roman"/>
                <a:cs typeface="Times New Roman"/>
              </a:rPr>
              <a:t>: Trả về phát biểu </a:t>
            </a:r>
            <a:r>
              <a:rPr dirty="0" sz="1300" spc="-10">
                <a:latin typeface="Times New Roman"/>
                <a:cs typeface="Times New Roman"/>
              </a:rPr>
              <a:t>SQL </a:t>
            </a:r>
            <a:r>
              <a:rPr dirty="0" sz="1300" spc="-5">
                <a:latin typeface="Times New Roman"/>
                <a:cs typeface="Times New Roman"/>
              </a:rPr>
              <a:t>chỉ có một hàng, một cột (1 </a:t>
            </a:r>
            <a:r>
              <a:rPr dirty="0" sz="1300">
                <a:latin typeface="Times New Roman"/>
                <a:cs typeface="Times New Roman"/>
              </a:rPr>
              <a:t>giá </a:t>
            </a:r>
            <a:r>
              <a:rPr dirty="0" sz="1300" spc="-5">
                <a:latin typeface="Times New Roman"/>
                <a:cs typeface="Times New Roman"/>
              </a:rPr>
              <a:t>trị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đơn)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4459605" cy="8674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+ + Dispose: </a:t>
            </a:r>
            <a:r>
              <a:rPr dirty="0" sz="1300">
                <a:latin typeface="Times New Roman"/>
                <a:cs typeface="Times New Roman"/>
              </a:rPr>
              <a:t>Hủy đối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b="1">
                <a:latin typeface="Times New Roman"/>
                <a:cs typeface="Times New Roman"/>
              </a:rPr>
              <a:t>Ví dụ :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bảng CSDL </a:t>
            </a:r>
            <a:r>
              <a:rPr dirty="0" sz="1300" spc="-10">
                <a:latin typeface="Times New Roman"/>
                <a:cs typeface="Times New Roman"/>
              </a:rPr>
              <a:t>Access </a:t>
            </a:r>
            <a:r>
              <a:rPr dirty="0" sz="1300" spc="-5">
                <a:latin typeface="Times New Roman"/>
                <a:cs typeface="Times New Roman"/>
              </a:rPr>
              <a:t>tblMon </a:t>
            </a:r>
            <a:r>
              <a:rPr dirty="0" sz="1300">
                <a:latin typeface="Times New Roman"/>
                <a:cs typeface="Times New Roman"/>
              </a:rPr>
              <a:t>có cấu </a:t>
            </a:r>
            <a:r>
              <a:rPr dirty="0" sz="1300" spc="-5">
                <a:latin typeface="Times New Roman"/>
                <a:cs typeface="Times New Roman"/>
              </a:rPr>
              <a:t>trúc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114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1444625"/>
            <a:ext cx="2837815" cy="944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2496057"/>
            <a:ext cx="42811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Viết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thêm mới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môn học có </a:t>
            </a:r>
            <a:r>
              <a:rPr dirty="0" sz="1300">
                <a:latin typeface="Times New Roman"/>
                <a:cs typeface="Times New Roman"/>
              </a:rPr>
              <a:t>giao </a:t>
            </a:r>
            <a:r>
              <a:rPr dirty="0" sz="1300" spc="-5">
                <a:latin typeface="Times New Roman"/>
                <a:cs typeface="Times New Roman"/>
              </a:rPr>
              <a:t>diện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sau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 spc="-370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23845" y="2846704"/>
            <a:ext cx="3025139" cy="1861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4763541"/>
            <a:ext cx="6176010" cy="4404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ta điền </a:t>
            </a:r>
            <a:r>
              <a:rPr dirty="0" sz="1300">
                <a:latin typeface="Times New Roman"/>
                <a:cs typeface="Times New Roman"/>
              </a:rPr>
              <a:t>đầy </a:t>
            </a:r>
            <a:r>
              <a:rPr dirty="0" sz="1300" spc="-5">
                <a:latin typeface="Times New Roman"/>
                <a:cs typeface="Times New Roman"/>
              </a:rPr>
              <a:t>đủ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tin vào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rồi </a:t>
            </a:r>
            <a:r>
              <a:rPr dirty="0" sz="1300">
                <a:latin typeface="Times New Roman"/>
                <a:cs typeface="Times New Roman"/>
              </a:rPr>
              <a:t>nhấn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>
                <a:latin typeface="Times New Roman"/>
                <a:cs typeface="Times New Roman"/>
              </a:rPr>
              <a:t>thì dữ </a:t>
            </a:r>
            <a:r>
              <a:rPr dirty="0" sz="1300" spc="-5">
                <a:latin typeface="Times New Roman"/>
                <a:cs typeface="Times New Roman"/>
              </a:rPr>
              <a:t>liệu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5">
                <a:latin typeface="Times New Roman"/>
                <a:cs typeface="Times New Roman"/>
              </a:rPr>
              <a:t>thêm  </a:t>
            </a:r>
            <a:r>
              <a:rPr dirty="0" sz="1300" spc="-5">
                <a:latin typeface="Times New Roman"/>
                <a:cs typeface="Times New Roman"/>
              </a:rPr>
              <a:t>mới vào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CSDL.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Hướng</a:t>
            </a:r>
            <a:r>
              <a:rPr dirty="0" sz="1300" spc="-10" b="1">
                <a:latin typeface="Times New Roman"/>
                <a:cs typeface="Times New Roman"/>
              </a:rPr>
              <a:t> dẫn</a:t>
            </a:r>
            <a:endParaRPr sz="1300">
              <a:latin typeface="Times New Roman"/>
              <a:cs typeface="Times New Roman"/>
            </a:endParaRPr>
          </a:p>
          <a:p>
            <a:pPr marL="372110" marR="110489">
              <a:lnSpc>
                <a:spcPts val="2540"/>
              </a:lnSpc>
              <a:spcBef>
                <a:spcPts val="219"/>
              </a:spcBef>
            </a:pPr>
            <a:r>
              <a:rPr dirty="0" sz="1300" spc="-5">
                <a:latin typeface="Times New Roman"/>
                <a:cs typeface="Times New Roman"/>
              </a:rPr>
              <a:t>Trong ví </a:t>
            </a:r>
            <a:r>
              <a:rPr dirty="0" sz="1300">
                <a:latin typeface="Times New Roman"/>
                <a:cs typeface="Times New Roman"/>
              </a:rPr>
              <a:t>dụ này file </a:t>
            </a:r>
            <a:r>
              <a:rPr dirty="0" sz="1300" spc="-5">
                <a:latin typeface="Times New Roman"/>
                <a:cs typeface="Times New Roman"/>
              </a:rPr>
              <a:t>DuLieu.mdb </a:t>
            </a:r>
            <a:r>
              <a:rPr dirty="0" sz="1300">
                <a:latin typeface="Times New Roman"/>
                <a:cs typeface="Times New Roman"/>
              </a:rPr>
              <a:t>nằm trong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mực </a:t>
            </a:r>
            <a:r>
              <a:rPr dirty="0" sz="1300" spc="-5">
                <a:latin typeface="Times New Roman"/>
                <a:cs typeface="Times New Roman"/>
              </a:rPr>
              <a:t>/bin.Debug/DataBase của dự </a:t>
            </a:r>
            <a:r>
              <a:rPr dirty="0" sz="1300" spc="-65">
                <a:latin typeface="Times New Roman"/>
                <a:cs typeface="Times New Roman"/>
              </a:rPr>
              <a:t>án.  </a:t>
            </a:r>
            <a:r>
              <a:rPr dirty="0" sz="1300" spc="-5">
                <a:latin typeface="Times New Roman"/>
                <a:cs typeface="Times New Roman"/>
              </a:rPr>
              <a:t>Khai báo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2 </a:t>
            </a:r>
            <a:r>
              <a:rPr dirty="0" sz="1300">
                <a:latin typeface="Times New Roman"/>
                <a:cs typeface="Times New Roman"/>
              </a:rPr>
              <a:t>namespace </a:t>
            </a:r>
            <a:r>
              <a:rPr dirty="0" sz="1300" spc="-5">
                <a:latin typeface="Times New Roman"/>
                <a:cs typeface="Times New Roman"/>
              </a:rPr>
              <a:t>sau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ts val="1280"/>
              </a:lnSpc>
              <a:spcBef>
                <a:spcPts val="10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using</a:t>
            </a:r>
            <a:r>
              <a:rPr dirty="0" sz="1100" spc="-1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System.Data;</a:t>
            </a:r>
            <a:endParaRPr sz="1100">
              <a:latin typeface="Courier New"/>
              <a:cs typeface="Courier New"/>
            </a:endParaRPr>
          </a:p>
          <a:p>
            <a:pPr marL="354965">
              <a:lnSpc>
                <a:spcPts val="1280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dirty="0" sz="1100" spc="-5">
                <a:latin typeface="Courier New"/>
                <a:cs typeface="Courier New"/>
              </a:rPr>
              <a:t>System.Data.OleDb; //Làm việc với CSDL</a:t>
            </a:r>
            <a:r>
              <a:rPr dirty="0" sz="1100" spc="5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Access</a:t>
            </a:r>
            <a:endParaRPr sz="1100">
              <a:latin typeface="Courier New"/>
              <a:cs typeface="Courier New"/>
            </a:endParaRPr>
          </a:p>
          <a:p>
            <a:pPr marL="12700" marR="5080" indent="359410">
              <a:lnSpc>
                <a:spcPct val="124600"/>
              </a:lnSpc>
              <a:spcBef>
                <a:spcPts val="180"/>
              </a:spcBef>
            </a:pPr>
            <a:r>
              <a:rPr dirty="0" sz="1300" spc="-10">
                <a:latin typeface="Times New Roman"/>
                <a:cs typeface="Times New Roman"/>
              </a:rPr>
              <a:t>Viết 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cho sự </a:t>
            </a:r>
            <a:r>
              <a:rPr dirty="0" sz="1300">
                <a:latin typeface="Times New Roman"/>
                <a:cs typeface="Times New Roman"/>
              </a:rPr>
              <a:t>kiện </a:t>
            </a:r>
            <a:r>
              <a:rPr dirty="0" sz="1300" spc="-5">
                <a:latin typeface="Times New Roman"/>
                <a:cs typeface="Times New Roman"/>
              </a:rPr>
              <a:t>click của nút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mới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75">
                <a:latin typeface="Times New Roman"/>
                <a:cs typeface="Times New Roman"/>
              </a:rPr>
              <a:t>của  </a:t>
            </a:r>
            <a:r>
              <a:rPr dirty="0" sz="1300" spc="-10">
                <a:latin typeface="Times New Roman"/>
                <a:cs typeface="Times New Roman"/>
              </a:rPr>
              <a:t>ADO.NET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btnThemMoi_Click(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16865">
              <a:lnSpc>
                <a:spcPts val="1170"/>
              </a:lnSpc>
              <a:spcBef>
                <a:spcPts val="280"/>
              </a:spcBef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015"/>
              </a:lnSpc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//Bước 1: Tạo kết nối: Thiết lập chuỗi kết nối, khai báo và tạo</a:t>
            </a:r>
            <a:r>
              <a:rPr dirty="0" sz="900" spc="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connection</a:t>
            </a:r>
            <a:endParaRPr sz="900">
              <a:latin typeface="Courier New"/>
              <a:cs typeface="Courier New"/>
            </a:endParaRPr>
          </a:p>
          <a:p>
            <a:pPr marL="1231265" marR="1354455" indent="-533400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000" spc="-5">
                <a:latin typeface="Courier New"/>
                <a:cs typeface="Courier New"/>
              </a:rPr>
              <a:t>strConnect=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"Provider=Microsoft.Jet.OLEDB.4.0;"</a:t>
            </a:r>
            <a:r>
              <a:rPr dirty="0" sz="1000" spc="-5">
                <a:latin typeface="Courier New"/>
                <a:cs typeface="Courier New"/>
              </a:rPr>
              <a:t>+ 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"Data Source=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DataBase\\DuLieu.mdb;"</a:t>
            </a:r>
            <a:r>
              <a:rPr dirty="0" sz="1000" spc="-5">
                <a:latin typeface="Courier New"/>
                <a:cs typeface="Courier New"/>
              </a:rPr>
              <a:t>+</a:t>
            </a:r>
            <a:endParaRPr sz="1000">
              <a:latin typeface="Courier New"/>
              <a:cs typeface="Courier New"/>
            </a:endParaRPr>
          </a:p>
          <a:p>
            <a:pPr marL="1231265">
              <a:lnSpc>
                <a:spcPts val="1065"/>
              </a:lnSpc>
            </a:pP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"Persist Security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Info=True"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135"/>
              </a:lnSpc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OleDbConnection </a:t>
            </a:r>
            <a:r>
              <a:rPr dirty="0" sz="1000" spc="-5">
                <a:latin typeface="Courier New"/>
                <a:cs typeface="Courier New"/>
              </a:rPr>
              <a:t>conection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dirty="0" sz="1000" spc="3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OleDbConnection</a:t>
            </a:r>
            <a:r>
              <a:rPr dirty="0" sz="1000" spc="-5">
                <a:latin typeface="Courier New"/>
                <a:cs typeface="Courier New"/>
              </a:rPr>
              <a:t>(strConnect);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135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//Bước 2: Mở kết</a:t>
            </a:r>
            <a:r>
              <a:rPr dirty="0" sz="1000" spc="1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nối</a:t>
            </a:r>
            <a:endParaRPr sz="1000">
              <a:latin typeface="Courier New"/>
              <a:cs typeface="Courier New"/>
            </a:endParaRPr>
          </a:p>
          <a:p>
            <a:pPr marL="1002665" marR="2115820" indent="-304800">
              <a:lnSpc>
                <a:spcPts val="1140"/>
              </a:lnSpc>
              <a:spcBef>
                <a:spcPts val="5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(conection.State !=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ConnectionState</a:t>
            </a:r>
            <a:r>
              <a:rPr dirty="0" sz="1000" spc="-5">
                <a:latin typeface="Courier New"/>
                <a:cs typeface="Courier New"/>
              </a:rPr>
              <a:t>.Open)  conection.Open();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065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//Bước 3: Tạo lệnh</a:t>
            </a:r>
            <a:r>
              <a:rPr dirty="0" sz="1000" spc="1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SQL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000" spc="-5">
                <a:latin typeface="Courier New"/>
                <a:cs typeface="Courier New"/>
              </a:rPr>
              <a:t>sql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"insert into</a:t>
            </a:r>
            <a:r>
              <a:rPr dirty="0" sz="1000" spc="3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tblMon(MaMon,TenMon,SoTC)"</a:t>
            </a:r>
            <a:r>
              <a:rPr dirty="0" sz="1000" spc="-5">
                <a:latin typeface="Courier New"/>
                <a:cs typeface="Courier New"/>
              </a:rPr>
              <a:t>+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70"/>
              </a:lnSpc>
            </a:pP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1000" spc="2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values('"</a:t>
            </a:r>
            <a:r>
              <a:rPr dirty="0" sz="1000" spc="-5">
                <a:latin typeface="Courier New"/>
                <a:cs typeface="Courier New"/>
              </a:rPr>
              <a:t>+txtMaMon.Text+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"','"</a:t>
            </a:r>
            <a:r>
              <a:rPr dirty="0" sz="1000" spc="-5">
                <a:latin typeface="Courier New"/>
                <a:cs typeface="Courier New"/>
              </a:rPr>
              <a:t>+txtTenMon.Text+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"','"</a:t>
            </a:r>
            <a:r>
              <a:rPr dirty="0" sz="1000" spc="-5">
                <a:latin typeface="Courier New"/>
                <a:cs typeface="Courier New"/>
              </a:rPr>
              <a:t>+txtSoTC.Text+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"')"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35406"/>
            <a:ext cx="6172835" cy="376237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697865" marR="893444">
              <a:lnSpc>
                <a:spcPct val="94600"/>
              </a:lnSpc>
              <a:spcBef>
                <a:spcPts val="520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//Bước 4: Thực thi lệnh SQL sử dụng đối tượng OLEDBCommand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OleDbCommand </a:t>
            </a:r>
            <a:r>
              <a:rPr dirty="0" sz="1000" spc="-5">
                <a:latin typeface="Courier New"/>
                <a:cs typeface="Courier New"/>
              </a:rPr>
              <a:t>command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OleDbCommand</a:t>
            </a:r>
            <a:r>
              <a:rPr dirty="0" sz="1000" spc="-5">
                <a:latin typeface="Courier New"/>
                <a:cs typeface="Courier New"/>
              </a:rPr>
              <a:t>();  command.Connection = conection;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//Chỉ định đối tượng kết</a:t>
            </a:r>
            <a:r>
              <a:rPr dirty="0" sz="1000" spc="7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nối</a:t>
            </a:r>
            <a:endParaRPr sz="1000">
              <a:latin typeface="Courier New"/>
              <a:cs typeface="Courier New"/>
            </a:endParaRPr>
          </a:p>
          <a:p>
            <a:pPr marL="697865" marR="132080">
              <a:lnSpc>
                <a:spcPts val="1130"/>
              </a:lnSpc>
              <a:spcBef>
                <a:spcPts val="35"/>
              </a:spcBef>
            </a:pPr>
            <a:r>
              <a:rPr dirty="0" sz="1000" spc="-5">
                <a:latin typeface="Courier New"/>
                <a:cs typeface="Courier New"/>
              </a:rPr>
              <a:t>command.CommandText = sql;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//Truyền lệnh sqlcho thuộc tính CommandText  </a:t>
            </a:r>
            <a:r>
              <a:rPr dirty="0" sz="1000" spc="-5">
                <a:latin typeface="Courier New"/>
                <a:cs typeface="Courier New"/>
              </a:rPr>
              <a:t>command.ExecuteNonQuery();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//Thực thi lệnh</a:t>
            </a:r>
            <a:r>
              <a:rPr dirty="0" sz="1000" spc="2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sql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070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//Bước 5: Đóng kết</a:t>
            </a:r>
            <a:r>
              <a:rPr dirty="0" sz="1000" spc="1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nối</a:t>
            </a:r>
            <a:endParaRPr sz="1000">
              <a:latin typeface="Courier New"/>
              <a:cs typeface="Courier New"/>
            </a:endParaRPr>
          </a:p>
          <a:p>
            <a:pPr marL="926465" marR="1960880" indent="-228600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(conection.State !=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ConnectionState</a:t>
            </a:r>
            <a:r>
              <a:rPr dirty="0" sz="1000" spc="-5">
                <a:latin typeface="Courier New"/>
                <a:cs typeface="Courier New"/>
              </a:rPr>
              <a:t>.Closed)  conection.Close();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070"/>
              </a:lnSpc>
            </a:pPr>
            <a:r>
              <a:rPr dirty="0" sz="1000" spc="-5">
                <a:latin typeface="Courier New"/>
                <a:cs typeface="Courier New"/>
              </a:rPr>
              <a:t>conection.Dispose();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//Hủy đối</a:t>
            </a:r>
            <a:r>
              <a:rPr dirty="0" sz="100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tượng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275"/>
              </a:lnSpc>
            </a:pPr>
            <a:r>
              <a:rPr dirty="0" sz="1100" spc="-5">
                <a:latin typeface="Courier New"/>
                <a:cs typeface="Courier New"/>
              </a:rPr>
              <a:t>command.Dispose();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//Hủy đối tượng Command</a:t>
            </a:r>
            <a:endParaRPr sz="1100">
              <a:latin typeface="Courier New"/>
              <a:cs typeface="Courier New"/>
            </a:endParaRPr>
          </a:p>
          <a:p>
            <a:pPr marL="354965">
              <a:lnSpc>
                <a:spcPct val="100000"/>
              </a:lnSpc>
              <a:spcBef>
                <a:spcPts val="1075"/>
              </a:spcBef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algn="just" marL="372110">
              <a:lnSpc>
                <a:spcPct val="100000"/>
              </a:lnSpc>
              <a:spcBef>
                <a:spcPts val="600"/>
              </a:spcBef>
            </a:pPr>
            <a:r>
              <a:rPr dirty="0" sz="1300" spc="-5" b="1">
                <a:latin typeface="Times New Roman"/>
                <a:cs typeface="Times New Roman"/>
              </a:rPr>
              <a:t>3.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DataReader</a:t>
            </a:r>
            <a:endParaRPr sz="1300">
              <a:latin typeface="Times New Roman"/>
              <a:cs typeface="Times New Roman"/>
            </a:endParaRPr>
          </a:p>
          <a:p>
            <a:pPr algn="just" marL="12700" marR="5715" indent="359410">
              <a:lnSpc>
                <a:spcPct val="124800"/>
              </a:lnSpc>
              <a:spcBef>
                <a:spcPts val="560"/>
              </a:spcBef>
            </a:pPr>
            <a:r>
              <a:rPr dirty="0" sz="1300" spc="-5">
                <a:latin typeface="Times New Roman"/>
                <a:cs typeface="Times New Roman"/>
              </a:rPr>
              <a:t>Là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truy </a:t>
            </a:r>
            <a:r>
              <a:rPr dirty="0" sz="1300" spc="-5">
                <a:latin typeface="Times New Roman"/>
                <a:cs typeface="Times New Roman"/>
              </a:rPr>
              <a:t>cập dữ liệu trực tiếp, 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con trỏ phía </a:t>
            </a:r>
            <a:r>
              <a:rPr dirty="0" sz="1300" spc="-10">
                <a:latin typeface="Times New Roman"/>
                <a:cs typeface="Times New Roman"/>
              </a:rPr>
              <a:t>Server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duy </a:t>
            </a:r>
            <a:r>
              <a:rPr dirty="0" sz="1300" spc="-5">
                <a:latin typeface="Times New Roman"/>
                <a:cs typeface="Times New Roman"/>
              </a:rPr>
              <a:t>trì kết </a:t>
            </a:r>
            <a:r>
              <a:rPr dirty="0" sz="1300" spc="-60">
                <a:latin typeface="Times New Roman"/>
                <a:cs typeface="Times New Roman"/>
              </a:rPr>
              <a:t>nối  </a:t>
            </a:r>
            <a:r>
              <a:rPr dirty="0" sz="1300" spc="-5">
                <a:latin typeface="Times New Roman"/>
                <a:cs typeface="Times New Roman"/>
              </a:rPr>
              <a:t>với </a:t>
            </a:r>
            <a:r>
              <a:rPr dirty="0" sz="1300" spc="-10">
                <a:latin typeface="Times New Roman"/>
                <a:cs typeface="Times New Roman"/>
              </a:rPr>
              <a:t>Server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>
                <a:latin typeface="Times New Roman"/>
                <a:cs typeface="Times New Roman"/>
              </a:rPr>
              <a:t>suốt quá </a:t>
            </a:r>
            <a:r>
              <a:rPr dirty="0" sz="1300" spc="-5">
                <a:latin typeface="Times New Roman"/>
                <a:cs typeface="Times New Roman"/>
              </a:rPr>
              <a:t>trình đọc dữ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200"/>
              </a:lnSpc>
              <a:spcBef>
                <a:spcPts val="605"/>
              </a:spcBef>
            </a:pPr>
            <a:r>
              <a:rPr dirty="0" sz="1300" spc="-1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để đón </a:t>
            </a:r>
            <a:r>
              <a:rPr dirty="0" sz="1300">
                <a:latin typeface="Times New Roman"/>
                <a:cs typeface="Times New Roman"/>
              </a:rPr>
              <a:t>nhận kết </a:t>
            </a:r>
            <a:r>
              <a:rPr dirty="0" sz="1300" spc="-5">
                <a:latin typeface="Times New Roman"/>
                <a:cs typeface="Times New Roman"/>
              </a:rPr>
              <a:t>quả trả về từ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ExecuteReader của đối </a:t>
            </a:r>
            <a:r>
              <a:rPr dirty="0" sz="1300" spc="-170">
                <a:latin typeface="Times New Roman"/>
                <a:cs typeface="Times New Roman"/>
              </a:rPr>
              <a:t>tƣợng  </a:t>
            </a:r>
            <a:r>
              <a:rPr dirty="0" sz="1300" spc="-5">
                <a:latin typeface="Times New Roman"/>
                <a:cs typeface="Times New Roman"/>
              </a:rPr>
              <a:t>Command. Nó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>
                <a:latin typeface="Times New Roman"/>
                <a:cs typeface="Times New Roman"/>
              </a:rPr>
              <a:t>tự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Recordset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ADO, </a:t>
            </a:r>
            <a:r>
              <a:rPr dirty="0" sz="1300" spc="5">
                <a:latin typeface="Times New Roman"/>
                <a:cs typeface="Times New Roman"/>
              </a:rPr>
              <a:t>tuy </a:t>
            </a:r>
            <a:r>
              <a:rPr dirty="0" sz="1300">
                <a:latin typeface="Times New Roman"/>
                <a:cs typeface="Times New Roman"/>
              </a:rPr>
              <a:t>nhiên </a:t>
            </a:r>
            <a:r>
              <a:rPr dirty="0" sz="1300" spc="-5">
                <a:latin typeface="Times New Roman"/>
                <a:cs typeface="Times New Roman"/>
              </a:rPr>
              <a:t>dữ liệu là </a:t>
            </a:r>
            <a:r>
              <a:rPr dirty="0" sz="1300">
                <a:latin typeface="Times New Roman"/>
                <a:cs typeface="Times New Roman"/>
              </a:rPr>
              <a:t>Readonly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145">
                <a:latin typeface="Times New Roman"/>
                <a:cs typeface="Times New Roman"/>
              </a:rPr>
              <a:t>chỉ  </a:t>
            </a:r>
            <a:r>
              <a:rPr dirty="0" sz="1300" spc="-5">
                <a:latin typeface="Times New Roman"/>
                <a:cs typeface="Times New Roman"/>
              </a:rPr>
              <a:t>đọc theo </a:t>
            </a:r>
            <a:r>
              <a:rPr dirty="0" sz="1300">
                <a:latin typeface="Times New Roman"/>
                <a:cs typeface="Times New Roman"/>
              </a:rPr>
              <a:t>chiều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tiến.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68120" y="4248429"/>
            <a:ext cx="4930140" cy="786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>
                <a:latin typeface="Times New Roman"/>
                <a:cs typeface="Times New Roman"/>
              </a:rPr>
              <a:t>Tùy </a:t>
            </a:r>
            <a:r>
              <a:rPr dirty="0" sz="1300" spc="-5">
                <a:latin typeface="Times New Roman"/>
                <a:cs typeface="Times New Roman"/>
              </a:rPr>
              <a:t>từng loại CSDL khác nhau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10">
                <a:latin typeface="Times New Roman"/>
                <a:cs typeface="Times New Roman"/>
              </a:rPr>
              <a:t>DataReader  </a:t>
            </a:r>
            <a:r>
              <a:rPr dirty="0" sz="1300" spc="-5">
                <a:latin typeface="Times New Roman"/>
                <a:cs typeface="Times New Roman"/>
              </a:rPr>
              <a:t>SqlDataReader, OledbDataReader, OracleDataReader,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OdbcDataReader.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0"/>
              </a:spcBef>
            </a:pPr>
            <a:r>
              <a:rPr dirty="0" sz="950" spc="-5">
                <a:latin typeface="Courier New"/>
                <a:cs typeface="Courier New"/>
              </a:rPr>
              <a:t>//Khai báo một DataReader, không có</a:t>
            </a:r>
            <a:r>
              <a:rPr dirty="0" sz="950" spc="3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new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6077830" y="4297807"/>
            <a:ext cx="116332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khác nhau</a:t>
            </a:r>
            <a:r>
              <a:rPr dirty="0" sz="1300" spc="280">
                <a:latin typeface="Times New Roman"/>
                <a:cs typeface="Times New Roman"/>
              </a:rPr>
              <a:t> </a:t>
            </a:r>
            <a:r>
              <a:rPr dirty="0" sz="1300" spc="-140">
                <a:latin typeface="Times New Roman"/>
                <a:cs typeface="Times New Roman"/>
              </a:rPr>
              <a:t>nhƣ: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8120" y="5119242"/>
            <a:ext cx="6172200" cy="41421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  <a:tabLst>
                <a:tab pos="1746250" algn="l"/>
              </a:tabLst>
            </a:pPr>
            <a:r>
              <a:rPr dirty="0" sz="950" spc="-5">
                <a:latin typeface="Courier New"/>
                <a:cs typeface="Courier New"/>
              </a:rPr>
              <a:t>&lt;Loại</a:t>
            </a:r>
            <a:r>
              <a:rPr dirty="0" sz="950" spc="3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DataReader&gt;	</a:t>
            </a:r>
            <a:r>
              <a:rPr dirty="0" sz="950">
                <a:latin typeface="Courier New"/>
                <a:cs typeface="Courier New"/>
              </a:rPr>
              <a:t>&lt;Tên </a:t>
            </a:r>
            <a:r>
              <a:rPr dirty="0" sz="950" spc="-5">
                <a:latin typeface="Courier New"/>
                <a:cs typeface="Courier New"/>
              </a:rPr>
              <a:t>DataReader&gt;;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55"/>
              </a:spcBef>
            </a:pPr>
            <a:r>
              <a:rPr dirty="0" sz="950" spc="-5">
                <a:latin typeface="Courier New"/>
                <a:cs typeface="Courier New"/>
              </a:rPr>
              <a:t>//Lấy kết quả từ</a:t>
            </a:r>
            <a:r>
              <a:rPr dirty="0" sz="950" spc="1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Commmand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65"/>
              </a:spcBef>
            </a:pPr>
            <a:r>
              <a:rPr dirty="0" sz="950" spc="-5">
                <a:latin typeface="Courier New"/>
                <a:cs typeface="Courier New"/>
              </a:rPr>
              <a:t>&lt;Tên DataReader&gt; = </a:t>
            </a:r>
            <a:r>
              <a:rPr dirty="0" sz="950">
                <a:latin typeface="Courier New"/>
                <a:cs typeface="Courier New"/>
              </a:rPr>
              <a:t>&lt;tên</a:t>
            </a:r>
            <a:r>
              <a:rPr dirty="0" sz="950" spc="2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Command&gt;.ExecuteReader();</a:t>
            </a:r>
            <a:endParaRPr sz="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</a:pP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spc="-5" b="1">
                <a:latin typeface="Times New Roman"/>
                <a:cs typeface="Times New Roman"/>
              </a:rPr>
              <a:t>thuộc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tính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+ FieldCount: Số cột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5">
                <a:latin typeface="Times New Roman"/>
                <a:cs typeface="Times New Roman"/>
              </a:rPr>
              <a:t>dòng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hành của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DataReader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</a:rPr>
              <a:t>+ IsClosed : Cho biết dataReader đã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đóng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spc="-5" b="1">
                <a:latin typeface="Times New Roman"/>
                <a:cs typeface="Times New Roman"/>
              </a:rPr>
              <a:t>phương thức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+ GetFieldType: Trả </a:t>
            </a:r>
            <a:r>
              <a:rPr dirty="0" sz="1300">
                <a:latin typeface="Times New Roman"/>
                <a:cs typeface="Times New Roman"/>
              </a:rPr>
              <a:t>về </a:t>
            </a:r>
            <a:r>
              <a:rPr dirty="0" sz="1300" spc="-5">
                <a:latin typeface="Times New Roman"/>
                <a:cs typeface="Times New Roman"/>
              </a:rPr>
              <a:t>kiểu dữ liệu </a:t>
            </a:r>
            <a:r>
              <a:rPr dirty="0" sz="1300">
                <a:latin typeface="Times New Roman"/>
                <a:cs typeface="Times New Roman"/>
              </a:rPr>
              <a:t>của tham </a:t>
            </a:r>
            <a:r>
              <a:rPr dirty="0" sz="1300" spc="-5">
                <a:latin typeface="Times New Roman"/>
                <a:cs typeface="Times New Roman"/>
              </a:rPr>
              <a:t>số truyền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vào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GetName: </a:t>
            </a:r>
            <a:r>
              <a:rPr dirty="0" sz="1300" spc="-5">
                <a:latin typeface="Times New Roman"/>
                <a:cs typeface="Times New Roman"/>
              </a:rPr>
              <a:t>Trả về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của cột truyền vào </a:t>
            </a:r>
            <a:r>
              <a:rPr dirty="0" sz="1300">
                <a:latin typeface="Times New Roman"/>
                <a:cs typeface="Times New Roman"/>
              </a:rPr>
              <a:t>(cột </a:t>
            </a:r>
            <a:r>
              <a:rPr dirty="0" sz="1300" spc="-5">
                <a:latin typeface="Times New Roman"/>
                <a:cs typeface="Times New Roman"/>
              </a:rPr>
              <a:t>là số TT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cột)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9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GetValue: </a:t>
            </a:r>
            <a:r>
              <a:rPr dirty="0" sz="1300" spc="-5">
                <a:latin typeface="Times New Roman"/>
                <a:cs typeface="Times New Roman"/>
              </a:rPr>
              <a:t>Trả về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5">
                <a:latin typeface="Times New Roman"/>
                <a:cs typeface="Times New Roman"/>
              </a:rPr>
              <a:t>của cột truyền vào </a:t>
            </a:r>
            <a:r>
              <a:rPr dirty="0" sz="1300">
                <a:latin typeface="Times New Roman"/>
                <a:cs typeface="Times New Roman"/>
              </a:rPr>
              <a:t>(cột </a:t>
            </a:r>
            <a:r>
              <a:rPr dirty="0" sz="1300" spc="-5">
                <a:latin typeface="Times New Roman"/>
                <a:cs typeface="Times New Roman"/>
              </a:rPr>
              <a:t>là số TT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cột)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Read: Di chuyển </a:t>
            </a:r>
            <a:r>
              <a:rPr dirty="0" sz="1300">
                <a:latin typeface="Times New Roman"/>
                <a:cs typeface="Times New Roman"/>
              </a:rPr>
              <a:t>đến </a:t>
            </a:r>
            <a:r>
              <a:rPr dirty="0" sz="1300" spc="-5">
                <a:latin typeface="Times New Roman"/>
                <a:cs typeface="Times New Roman"/>
              </a:rPr>
              <a:t>dòng kế </a:t>
            </a:r>
            <a:r>
              <a:rPr dirty="0" sz="1300">
                <a:latin typeface="Times New Roman"/>
                <a:cs typeface="Times New Roman"/>
              </a:rPr>
              <a:t>tiếp </a:t>
            </a:r>
            <a:r>
              <a:rPr dirty="0" sz="1300" spc="-5">
                <a:latin typeface="Times New Roman"/>
                <a:cs typeface="Times New Roman"/>
              </a:rPr>
              <a:t>và trả </a:t>
            </a:r>
            <a:r>
              <a:rPr dirty="0" sz="1300">
                <a:latin typeface="Times New Roman"/>
                <a:cs typeface="Times New Roman"/>
              </a:rPr>
              <a:t>về </a:t>
            </a:r>
            <a:r>
              <a:rPr dirty="0" sz="1300" spc="-5">
                <a:latin typeface="Times New Roman"/>
                <a:cs typeface="Times New Roman"/>
              </a:rPr>
              <a:t>true nếu còn dòng để di chuyển, </a:t>
            </a:r>
            <a:r>
              <a:rPr dirty="0" sz="1300" spc="-120">
                <a:latin typeface="Times New Roman"/>
                <a:cs typeface="Times New Roman"/>
              </a:rPr>
              <a:t>ngƣợc  </a:t>
            </a:r>
            <a:r>
              <a:rPr dirty="0" sz="1300" spc="-5">
                <a:latin typeface="Times New Roman"/>
                <a:cs typeface="Times New Roman"/>
              </a:rPr>
              <a:t>lại trả về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false.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Close: </a:t>
            </a:r>
            <a:r>
              <a:rPr dirty="0" sz="1300">
                <a:latin typeface="Times New Roman"/>
                <a:cs typeface="Times New Roman"/>
              </a:rPr>
              <a:t>đóng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DataReader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Dispose: </a:t>
            </a:r>
            <a:r>
              <a:rPr dirty="0" sz="1300">
                <a:latin typeface="Times New Roman"/>
                <a:cs typeface="Times New Roman"/>
              </a:rPr>
              <a:t>Hủy đối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6645" cy="193103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 marR="889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dataReader đang mở các thao tác dữ liệu </a:t>
            </a:r>
            <a:r>
              <a:rPr dirty="0" sz="1300">
                <a:latin typeface="Times New Roman"/>
                <a:cs typeface="Times New Roman"/>
              </a:rPr>
              <a:t>trên nguồn </a:t>
            </a:r>
            <a:r>
              <a:rPr dirty="0" sz="1300" spc="-5">
                <a:latin typeface="Times New Roman"/>
                <a:cs typeface="Times New Roman"/>
              </a:rPr>
              <a:t>dữ liệu đều </a:t>
            </a:r>
            <a:r>
              <a:rPr dirty="0" sz="1300">
                <a:latin typeface="Times New Roman"/>
                <a:cs typeface="Times New Roman"/>
              </a:rPr>
              <a:t>không </a:t>
            </a:r>
            <a:r>
              <a:rPr dirty="0" sz="1300" spc="-5">
                <a:latin typeface="Times New Roman"/>
                <a:cs typeface="Times New Roman"/>
              </a:rPr>
              <a:t>thể  cho đến khi dataReader đóng lại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5">
                <a:latin typeface="Times New Roman"/>
                <a:cs typeface="Times New Roman"/>
              </a:rPr>
              <a:t>lệnh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Close.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 b="1">
                <a:latin typeface="Times New Roman"/>
                <a:cs typeface="Times New Roman"/>
              </a:rPr>
              <a:t>Ví </a:t>
            </a:r>
            <a:r>
              <a:rPr dirty="0" sz="1300" spc="-10" b="1">
                <a:latin typeface="Times New Roman"/>
                <a:cs typeface="Times New Roman"/>
              </a:rPr>
              <a:t>dụ: </a:t>
            </a:r>
            <a:r>
              <a:rPr dirty="0" sz="1300" spc="-10">
                <a:latin typeface="Times New Roman"/>
                <a:cs typeface="Times New Roman"/>
              </a:rPr>
              <a:t>Vẫn </a:t>
            </a:r>
            <a:r>
              <a:rPr dirty="0" sz="1300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CSDL </a:t>
            </a:r>
            <a:r>
              <a:rPr dirty="0" sz="1300" spc="-10">
                <a:latin typeface="Times New Roman"/>
                <a:cs typeface="Times New Roman"/>
              </a:rPr>
              <a:t>Access </a:t>
            </a:r>
            <a:r>
              <a:rPr dirty="0" sz="1300" spc="-5">
                <a:latin typeface="Times New Roman"/>
                <a:cs typeface="Times New Roman"/>
              </a:rPr>
              <a:t>ở </a:t>
            </a:r>
            <a:r>
              <a:rPr dirty="0" sz="1300">
                <a:latin typeface="Times New Roman"/>
                <a:cs typeface="Times New Roman"/>
              </a:rPr>
              <a:t>trên. </a:t>
            </a:r>
            <a:r>
              <a:rPr dirty="0" sz="1300" spc="-10">
                <a:latin typeface="Times New Roman"/>
                <a:cs typeface="Times New Roman"/>
              </a:rPr>
              <a:t>Viết </a:t>
            </a:r>
            <a:r>
              <a:rPr dirty="0" sz="1300">
                <a:latin typeface="Times New Roman"/>
                <a:cs typeface="Times New Roman"/>
              </a:rPr>
              <a:t>đoạn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sử dụng </a:t>
            </a:r>
            <a:r>
              <a:rPr dirty="0" sz="1300" spc="-10">
                <a:latin typeface="Times New Roman"/>
                <a:cs typeface="Times New Roman"/>
              </a:rPr>
              <a:t>DataReader </a:t>
            </a:r>
            <a:r>
              <a:rPr dirty="0" sz="1300" spc="-50">
                <a:latin typeface="Times New Roman"/>
                <a:cs typeface="Times New Roman"/>
              </a:rPr>
              <a:t>đọc  </a:t>
            </a:r>
            <a:r>
              <a:rPr dirty="0" sz="1300" spc="-5">
                <a:latin typeface="Times New Roman"/>
                <a:cs typeface="Times New Roman"/>
              </a:rPr>
              <a:t>dữ liệu trong </a:t>
            </a:r>
            <a:r>
              <a:rPr dirty="0" sz="1300">
                <a:latin typeface="Times New Roman"/>
                <a:cs typeface="Times New Roman"/>
              </a:rPr>
              <a:t>bảng </a:t>
            </a:r>
            <a:r>
              <a:rPr dirty="0" sz="1300" spc="-5">
                <a:latin typeface="Times New Roman"/>
                <a:cs typeface="Times New Roman"/>
              </a:rPr>
              <a:t>tblMon đổ ra ListBox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hình </a:t>
            </a:r>
            <a:r>
              <a:rPr dirty="0" sz="1300" spc="-10">
                <a:latin typeface="Times New Roman"/>
                <a:cs typeface="Times New Roman"/>
              </a:rPr>
              <a:t>minh </a:t>
            </a:r>
            <a:r>
              <a:rPr dirty="0" sz="1300">
                <a:latin typeface="Times New Roman"/>
                <a:cs typeface="Times New Roman"/>
              </a:rPr>
              <a:t>họa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Tạo giao diện </a:t>
            </a:r>
            <a:r>
              <a:rPr dirty="0" sz="1300">
                <a:latin typeface="Times New Roman"/>
                <a:cs typeface="Times New Roman"/>
              </a:rPr>
              <a:t>form gồm </a:t>
            </a:r>
            <a:r>
              <a:rPr dirty="0" sz="1300" spc="-5">
                <a:latin typeface="Times New Roman"/>
                <a:cs typeface="Times New Roman"/>
              </a:rPr>
              <a:t>các điều khiển: </a:t>
            </a:r>
            <a:r>
              <a:rPr dirty="0" sz="1300" spc="5">
                <a:latin typeface="Times New Roman"/>
                <a:cs typeface="Times New Roman"/>
              </a:rPr>
              <a:t>Label </a:t>
            </a:r>
            <a:r>
              <a:rPr dirty="0" sz="1300" spc="-5">
                <a:latin typeface="Times New Roman"/>
                <a:cs typeface="Times New Roman"/>
              </a:rPr>
              <a:t>có Text </a:t>
            </a:r>
            <a:r>
              <a:rPr dirty="0" sz="1300">
                <a:latin typeface="Times New Roman"/>
                <a:cs typeface="Times New Roman"/>
              </a:rPr>
              <a:t>là: "Các môn </a:t>
            </a:r>
            <a:r>
              <a:rPr dirty="0" sz="1300" spc="-5">
                <a:latin typeface="Times New Roman"/>
                <a:cs typeface="Times New Roman"/>
              </a:rPr>
              <a:t>học"; điều </a:t>
            </a:r>
            <a:r>
              <a:rPr dirty="0" sz="1300">
                <a:latin typeface="Times New Roman"/>
                <a:cs typeface="Times New Roman"/>
              </a:rPr>
              <a:t>khiển  </a:t>
            </a:r>
            <a:r>
              <a:rPr dirty="0" sz="1300" spc="-5">
                <a:latin typeface="Times New Roman"/>
                <a:cs typeface="Times New Roman"/>
              </a:rPr>
              <a:t>ListBox có Name </a:t>
            </a:r>
            <a:r>
              <a:rPr dirty="0" sz="1300">
                <a:latin typeface="Times New Roman"/>
                <a:cs typeface="Times New Roman"/>
              </a:rPr>
              <a:t>là: </a:t>
            </a:r>
            <a:r>
              <a:rPr dirty="0" sz="1300" spc="-5">
                <a:latin typeface="Times New Roman"/>
                <a:cs typeface="Times New Roman"/>
              </a:rPr>
              <a:t>lstMonHoc.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5929" y="2506979"/>
            <a:ext cx="2679699" cy="2302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4921123"/>
            <a:ext cx="6172200" cy="4301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Hướng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dẫn: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Khai báo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2 </a:t>
            </a:r>
            <a:r>
              <a:rPr dirty="0" sz="1300">
                <a:latin typeface="Times New Roman"/>
                <a:cs typeface="Times New Roman"/>
              </a:rPr>
              <a:t>namespace </a:t>
            </a:r>
            <a:r>
              <a:rPr dirty="0" sz="1300" spc="-5">
                <a:latin typeface="Times New Roman"/>
                <a:cs typeface="Times New Roman"/>
              </a:rPr>
              <a:t>sau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ts val="1285"/>
              </a:lnSpc>
              <a:spcBef>
                <a:spcPts val="35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using</a:t>
            </a:r>
            <a:r>
              <a:rPr dirty="0" sz="1100" spc="-1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System.Data;</a:t>
            </a:r>
            <a:endParaRPr sz="1100">
              <a:latin typeface="Courier New"/>
              <a:cs typeface="Courier New"/>
            </a:endParaRPr>
          </a:p>
          <a:p>
            <a:pPr marL="354965">
              <a:lnSpc>
                <a:spcPts val="1285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dirty="0" sz="1100" spc="-5">
                <a:latin typeface="Courier New"/>
                <a:cs typeface="Courier New"/>
              </a:rPr>
              <a:t>System.Data.OleDb; //Làm việc với CSDL</a:t>
            </a:r>
            <a:r>
              <a:rPr dirty="0" sz="1100" spc="5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Access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565"/>
              </a:spcBef>
            </a:pPr>
            <a:r>
              <a:rPr dirty="0" sz="1300" spc="-10">
                <a:latin typeface="Times New Roman"/>
                <a:cs typeface="Times New Roman"/>
              </a:rPr>
              <a:t>Viết 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cho sự </a:t>
            </a:r>
            <a:r>
              <a:rPr dirty="0" sz="1300">
                <a:latin typeface="Times New Roman"/>
                <a:cs typeface="Times New Roman"/>
              </a:rPr>
              <a:t>kiện </a:t>
            </a:r>
            <a:r>
              <a:rPr dirty="0" sz="1300" spc="-5">
                <a:latin typeface="Times New Roman"/>
                <a:cs typeface="Times New Roman"/>
              </a:rPr>
              <a:t>Load của Form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theo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>
                <a:latin typeface="Times New Roman"/>
                <a:cs typeface="Times New Roman"/>
              </a:rPr>
              <a:t>của</a:t>
            </a:r>
            <a:r>
              <a:rPr dirty="0" sz="1300" spc="1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ADO.NET </a:t>
            </a:r>
            <a:r>
              <a:rPr dirty="0" sz="1300" spc="-229">
                <a:latin typeface="Times New Roman"/>
                <a:cs typeface="Times New Roman"/>
              </a:rPr>
              <a:t>nhƣ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285"/>
              </a:lnSpc>
              <a:spcBef>
                <a:spcPts val="33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100" spc="-5">
                <a:latin typeface="Courier New"/>
                <a:cs typeface="Courier New"/>
              </a:rPr>
              <a:t>frmDataReader_Load(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100" spc="-5">
                <a:latin typeface="Courier New"/>
                <a:cs typeface="Courier New"/>
              </a:rPr>
              <a:t>sender,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100" spc="1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e)</a:t>
            </a:r>
            <a:endParaRPr sz="1100">
              <a:latin typeface="Courier New"/>
              <a:cs typeface="Courier New"/>
            </a:endParaRPr>
          </a:p>
          <a:p>
            <a:pPr marL="347345">
              <a:lnSpc>
                <a:spcPts val="1260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682625">
              <a:lnSpc>
                <a:spcPts val="1015"/>
              </a:lnSpc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//Bước 1: Tạo kết nối: Thiết lập chuỗi kết nối, khai báo và tạo</a:t>
            </a:r>
            <a:r>
              <a:rPr dirty="0" sz="900" spc="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connection</a:t>
            </a:r>
            <a:endParaRPr sz="900">
              <a:latin typeface="Courier New"/>
              <a:cs typeface="Courier New"/>
            </a:endParaRPr>
          </a:p>
          <a:p>
            <a:pPr marL="1353185" marR="701675" indent="-670560">
              <a:lnSpc>
                <a:spcPts val="1250"/>
              </a:lnSpc>
              <a:spcBef>
                <a:spcPts val="6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100" spc="-5">
                <a:latin typeface="Courier New"/>
                <a:cs typeface="Courier New"/>
              </a:rPr>
              <a:t>strConnect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"Provider=Microsoft.Jet.OLEDB.4.0;" </a:t>
            </a:r>
            <a:r>
              <a:rPr dirty="0" sz="1100">
                <a:latin typeface="Courier New"/>
                <a:cs typeface="Courier New"/>
              </a:rPr>
              <a:t>+ 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"Data Source=DataBase\\DuLieu.mdb;"</a:t>
            </a:r>
            <a:r>
              <a:rPr dirty="0" sz="1100" spc="-1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latin typeface="Courier New"/>
                <a:cs typeface="Courier New"/>
              </a:rPr>
              <a:t>+</a:t>
            </a:r>
            <a:endParaRPr sz="1100">
              <a:latin typeface="Courier New"/>
              <a:cs typeface="Courier New"/>
            </a:endParaRPr>
          </a:p>
          <a:p>
            <a:pPr marL="1353185">
              <a:lnSpc>
                <a:spcPts val="1180"/>
              </a:lnSpc>
            </a:pP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"Persist Security</a:t>
            </a:r>
            <a:r>
              <a:rPr dirty="0" sz="1100" spc="-1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Info=True"</a:t>
            </a:r>
            <a:r>
              <a:rPr dirty="0" sz="1100" spc="-5">
                <a:latin typeface="Courier New"/>
                <a:cs typeface="Courier New"/>
              </a:rPr>
              <a:t>;</a:t>
            </a:r>
            <a:endParaRPr sz="1100">
              <a:latin typeface="Courier New"/>
              <a:cs typeface="Courier New"/>
            </a:endParaRPr>
          </a:p>
          <a:p>
            <a:pPr marL="682625">
              <a:lnSpc>
                <a:spcPts val="1240"/>
              </a:lnSpc>
            </a:pP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OleDbConnection </a:t>
            </a:r>
            <a:r>
              <a:rPr dirty="0" sz="1100" spc="-5">
                <a:latin typeface="Courier New"/>
                <a:cs typeface="Courier New"/>
              </a:rPr>
              <a:t>conection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dirty="0" sz="1100" spc="1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OleDbConnection</a:t>
            </a:r>
            <a:r>
              <a:rPr dirty="0" sz="1100" spc="-5">
                <a:latin typeface="Courier New"/>
                <a:cs typeface="Courier New"/>
              </a:rPr>
              <a:t>(strConnect);</a:t>
            </a:r>
            <a:endParaRPr sz="1100">
              <a:latin typeface="Courier New"/>
              <a:cs typeface="Courier New"/>
            </a:endParaRPr>
          </a:p>
          <a:p>
            <a:pPr marL="682625">
              <a:lnSpc>
                <a:spcPts val="1245"/>
              </a:lnSpc>
            </a:pP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//Bước 2: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Mở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kết</a:t>
            </a:r>
            <a:r>
              <a:rPr dirty="0" sz="1100" spc="-1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nối</a:t>
            </a:r>
            <a:endParaRPr sz="1100">
              <a:latin typeface="Courier New"/>
              <a:cs typeface="Courier New"/>
            </a:endParaRPr>
          </a:p>
          <a:p>
            <a:pPr marL="1017905" marR="1791970" indent="-335280">
              <a:lnSpc>
                <a:spcPts val="1250"/>
              </a:lnSpc>
              <a:spcBef>
                <a:spcPts val="7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100" spc="-5">
                <a:latin typeface="Courier New"/>
                <a:cs typeface="Courier New"/>
              </a:rPr>
              <a:t>(conection.State !=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ConnectionState</a:t>
            </a:r>
            <a:r>
              <a:rPr dirty="0" sz="1100" spc="-5">
                <a:latin typeface="Courier New"/>
                <a:cs typeface="Courier New"/>
              </a:rPr>
              <a:t>.Open)  conection.Open();</a:t>
            </a:r>
            <a:endParaRPr sz="1100">
              <a:latin typeface="Courier New"/>
              <a:cs typeface="Courier New"/>
            </a:endParaRPr>
          </a:p>
          <a:p>
            <a:pPr marL="682625">
              <a:lnSpc>
                <a:spcPts val="1180"/>
              </a:lnSpc>
            </a:pP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//Bước 3: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Tạo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lệnh</a:t>
            </a:r>
            <a:r>
              <a:rPr dirty="0" sz="1100" spc="-1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SQL</a:t>
            </a:r>
            <a:endParaRPr sz="1100">
              <a:latin typeface="Courier New"/>
              <a:cs typeface="Courier New"/>
            </a:endParaRPr>
          </a:p>
          <a:p>
            <a:pPr marL="682625">
              <a:lnSpc>
                <a:spcPts val="1250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100" spc="-5">
                <a:latin typeface="Courier New"/>
                <a:cs typeface="Courier New"/>
              </a:rPr>
              <a:t>sql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"Select </a:t>
            </a:r>
            <a:r>
              <a:rPr dirty="0" sz="1100">
                <a:solidFill>
                  <a:srgbClr val="A21515"/>
                </a:solidFill>
                <a:latin typeface="Courier New"/>
                <a:cs typeface="Courier New"/>
              </a:rPr>
              <a:t>*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from</a:t>
            </a:r>
            <a:r>
              <a:rPr dirty="0" sz="1100" spc="-1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tblMon"</a:t>
            </a:r>
            <a:r>
              <a:rPr dirty="0" sz="1100" spc="-5">
                <a:latin typeface="Courier New"/>
                <a:cs typeface="Courier New"/>
              </a:rPr>
              <a:t>;</a:t>
            </a:r>
            <a:endParaRPr sz="1100">
              <a:latin typeface="Courier New"/>
              <a:cs typeface="Courier New"/>
            </a:endParaRPr>
          </a:p>
          <a:p>
            <a:pPr marL="682625" marR="450215">
              <a:lnSpc>
                <a:spcPct val="94100"/>
              </a:lnSpc>
              <a:spcBef>
                <a:spcPts val="40"/>
              </a:spcBef>
            </a:pP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//Bước 4: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đọc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kết quả với DataReader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từ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đối tượng Command 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OleDbCommand </a:t>
            </a:r>
            <a:r>
              <a:rPr dirty="0" sz="1100" spc="-5">
                <a:latin typeface="Courier New"/>
                <a:cs typeface="Courier New"/>
              </a:rPr>
              <a:t>command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OleDbCommand</a:t>
            </a:r>
            <a:r>
              <a:rPr dirty="0" sz="1100" spc="-5">
                <a:latin typeface="Courier New"/>
                <a:cs typeface="Courier New"/>
              </a:rPr>
              <a:t>();  command.Connection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latin typeface="Courier New"/>
                <a:cs typeface="Courier New"/>
              </a:rPr>
              <a:t>conection;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//Chỉ định đối tượng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kết</a:t>
            </a:r>
            <a:r>
              <a:rPr dirty="0" sz="1100" spc="5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nối</a:t>
            </a:r>
            <a:endParaRPr sz="1100">
              <a:latin typeface="Courier New"/>
              <a:cs typeface="Courier New"/>
            </a:endParaRPr>
          </a:p>
          <a:p>
            <a:pPr marL="682625">
              <a:lnSpc>
                <a:spcPts val="1210"/>
              </a:lnSpc>
            </a:pPr>
            <a:r>
              <a:rPr dirty="0" sz="1100" spc="-5">
                <a:latin typeface="Courier New"/>
                <a:cs typeface="Courier New"/>
              </a:rPr>
              <a:t>command.CommandText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latin typeface="Courier New"/>
                <a:cs typeface="Courier New"/>
              </a:rPr>
              <a:t>sql;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//Truyền lệnh sql cho thuộc tính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CommandText</a:t>
            </a:r>
            <a:endParaRPr sz="900">
              <a:latin typeface="Courier New"/>
              <a:cs typeface="Courier New"/>
            </a:endParaRPr>
          </a:p>
          <a:p>
            <a:pPr marL="682625" marR="2379345">
              <a:lnSpc>
                <a:spcPts val="1250"/>
              </a:lnSpc>
              <a:spcBef>
                <a:spcPts val="65"/>
              </a:spcBef>
            </a:pP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OleDbDataReader </a:t>
            </a:r>
            <a:r>
              <a:rPr dirty="0" sz="1100" spc="-5">
                <a:latin typeface="Courier New"/>
                <a:cs typeface="Courier New"/>
              </a:rPr>
              <a:t>dataReader;  dataReader </a:t>
            </a:r>
            <a:r>
              <a:rPr dirty="0" sz="1100">
                <a:latin typeface="Courier New"/>
                <a:cs typeface="Courier New"/>
              </a:rPr>
              <a:t>=</a:t>
            </a:r>
            <a:r>
              <a:rPr dirty="0" sz="1100" spc="-2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command.ExecuteReader();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6434"/>
            <a:ext cx="6176010" cy="876300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682625" marR="958215" indent="83820">
              <a:lnSpc>
                <a:spcPts val="1250"/>
              </a:lnSpc>
              <a:spcBef>
                <a:spcPts val="540"/>
              </a:spcBef>
            </a:pP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//Duyệt các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bản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ghi trong DataReader điền vào listBox 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while </a:t>
            </a:r>
            <a:r>
              <a:rPr dirty="0" sz="1100" spc="-5">
                <a:latin typeface="Courier New"/>
                <a:cs typeface="Courier New"/>
              </a:rPr>
              <a:t>(dataReader.Read() ==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100" spc="-5">
                <a:latin typeface="Courier New"/>
                <a:cs typeface="Courier New"/>
              </a:rPr>
              <a:t>)</a:t>
            </a:r>
            <a:endParaRPr sz="1100">
              <a:latin typeface="Courier New"/>
              <a:cs typeface="Courier New"/>
            </a:endParaRPr>
          </a:p>
          <a:p>
            <a:pPr marL="1353185">
              <a:lnSpc>
                <a:spcPts val="1180"/>
              </a:lnSpc>
            </a:pPr>
            <a:r>
              <a:rPr dirty="0" sz="1100" spc="-5">
                <a:latin typeface="Courier New"/>
                <a:cs typeface="Courier New"/>
              </a:rPr>
              <a:t>lstMonHoc.Items.Add(dataReader.GetValue(1));</a:t>
            </a:r>
            <a:endParaRPr sz="1100">
              <a:latin typeface="Courier New"/>
              <a:cs typeface="Courier New"/>
            </a:endParaRPr>
          </a:p>
          <a:p>
            <a:pPr marL="682625">
              <a:lnSpc>
                <a:spcPts val="1250"/>
              </a:lnSpc>
            </a:pP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//Bước 5: Đóng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kết</a:t>
            </a:r>
            <a:r>
              <a:rPr dirty="0" sz="1100" spc="-1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nối</a:t>
            </a:r>
            <a:endParaRPr sz="1100">
              <a:latin typeface="Courier New"/>
              <a:cs typeface="Courier New"/>
            </a:endParaRPr>
          </a:p>
          <a:p>
            <a:pPr marL="1353185" marR="1628139" indent="-670560">
              <a:lnSpc>
                <a:spcPts val="1250"/>
              </a:lnSpc>
              <a:spcBef>
                <a:spcPts val="65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100" spc="-5">
                <a:latin typeface="Courier New"/>
                <a:cs typeface="Courier New"/>
              </a:rPr>
              <a:t>(conection.State !=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ConnectionState</a:t>
            </a:r>
            <a:r>
              <a:rPr dirty="0" sz="1100" spc="-5">
                <a:latin typeface="Courier New"/>
                <a:cs typeface="Courier New"/>
              </a:rPr>
              <a:t>.Closed)  conection.Close();</a:t>
            </a:r>
            <a:endParaRPr sz="1100">
              <a:latin typeface="Courier New"/>
              <a:cs typeface="Courier New"/>
            </a:endParaRPr>
          </a:p>
          <a:p>
            <a:pPr marL="682625">
              <a:lnSpc>
                <a:spcPts val="1170"/>
              </a:lnSpc>
            </a:pPr>
            <a:r>
              <a:rPr dirty="0" sz="1100" spc="-5">
                <a:latin typeface="Courier New"/>
                <a:cs typeface="Courier New"/>
              </a:rPr>
              <a:t>conection.Dispose();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//Hủy đối tượng</a:t>
            </a:r>
            <a:r>
              <a:rPr dirty="0" sz="1100" spc="1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connection</a:t>
            </a:r>
            <a:endParaRPr sz="1100">
              <a:latin typeface="Courier New"/>
              <a:cs typeface="Courier New"/>
            </a:endParaRPr>
          </a:p>
          <a:p>
            <a:pPr marL="682625" marR="1628139">
              <a:lnSpc>
                <a:spcPts val="1250"/>
              </a:lnSpc>
              <a:spcBef>
                <a:spcPts val="65"/>
              </a:spcBef>
            </a:pPr>
            <a:r>
              <a:rPr dirty="0" sz="1100" spc="-5">
                <a:latin typeface="Courier New"/>
                <a:cs typeface="Courier New"/>
              </a:rPr>
              <a:t>dataReader.Close();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//đóng dataReader  </a:t>
            </a:r>
            <a:r>
              <a:rPr dirty="0" sz="1100" spc="-5">
                <a:latin typeface="Courier New"/>
                <a:cs typeface="Courier New"/>
              </a:rPr>
              <a:t>dataReader.Dispose()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//Hủy đối tượng</a:t>
            </a:r>
            <a:r>
              <a:rPr dirty="0" sz="1100" spc="1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dataReader</a:t>
            </a:r>
            <a:endParaRPr sz="1100">
              <a:latin typeface="Courier New"/>
              <a:cs typeface="Courier New"/>
            </a:endParaRPr>
          </a:p>
          <a:p>
            <a:pPr marL="431165">
              <a:lnSpc>
                <a:spcPts val="1215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605"/>
              </a:spcBef>
            </a:pPr>
            <a:r>
              <a:rPr dirty="0" sz="1300" spc="-5" b="1">
                <a:latin typeface="Times New Roman"/>
                <a:cs typeface="Times New Roman"/>
              </a:rPr>
              <a:t>4.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DataSet</a:t>
            </a:r>
            <a:endParaRPr sz="1300">
              <a:latin typeface="Times New Roman"/>
              <a:cs typeface="Times New Roman"/>
            </a:endParaRPr>
          </a:p>
          <a:p>
            <a:pPr marL="12700" marR="8255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DataSet là mô hình CSDL </a:t>
            </a:r>
            <a:r>
              <a:rPr dirty="0" sz="1300">
                <a:latin typeface="Times New Roman"/>
                <a:cs typeface="Times New Roman"/>
              </a:rPr>
              <a:t>quan </a:t>
            </a:r>
            <a:r>
              <a:rPr dirty="0" sz="1300" spc="-5">
                <a:latin typeface="Times New Roman"/>
                <a:cs typeface="Times New Roman"/>
              </a:rPr>
              <a:t>hệ thu nhỏ tách rời hẳn với phía </a:t>
            </a:r>
            <a:r>
              <a:rPr dirty="0" sz="1300">
                <a:latin typeface="Times New Roman"/>
                <a:cs typeface="Times New Roman"/>
              </a:rPr>
              <a:t>server </a:t>
            </a:r>
            <a:r>
              <a:rPr dirty="0" sz="1300" spc="-5">
                <a:latin typeface="Times New Roman"/>
                <a:cs typeface="Times New Roman"/>
              </a:rPr>
              <a:t>đáp ứng </a:t>
            </a:r>
            <a:r>
              <a:rPr dirty="0" sz="1300">
                <a:latin typeface="Times New Roman"/>
                <a:cs typeface="Times New Roman"/>
              </a:rPr>
              <a:t>các  </a:t>
            </a:r>
            <a:r>
              <a:rPr dirty="0" sz="1300" spc="-5">
                <a:latin typeface="Times New Roman"/>
                <a:cs typeface="Times New Roman"/>
              </a:rPr>
              <a:t>nhu cầu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ứng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dụng.</a:t>
            </a:r>
            <a:endParaRPr sz="1300">
              <a:latin typeface="Times New Roman"/>
              <a:cs typeface="Times New Roman"/>
            </a:endParaRPr>
          </a:p>
          <a:p>
            <a:pPr marL="12700" marR="952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DataSet </a:t>
            </a:r>
            <a:r>
              <a:rPr dirty="0" sz="1300">
                <a:latin typeface="Times New Roman"/>
                <a:cs typeface="Times New Roman"/>
              </a:rPr>
              <a:t>chứa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bảng </a:t>
            </a:r>
            <a:r>
              <a:rPr dirty="0" sz="1300" spc="-5">
                <a:latin typeface="Times New Roman"/>
                <a:cs typeface="Times New Roman"/>
              </a:rPr>
              <a:t>(DataTable), </a:t>
            </a:r>
            <a:r>
              <a:rPr dirty="0" sz="1300">
                <a:latin typeface="Times New Roman"/>
                <a:cs typeface="Times New Roman"/>
              </a:rPr>
              <a:t>các quan </a:t>
            </a:r>
            <a:r>
              <a:rPr dirty="0" sz="1300" spc="-5">
                <a:latin typeface="Times New Roman"/>
                <a:cs typeface="Times New Roman"/>
              </a:rPr>
              <a:t>hệ (DataRelation) và các </a:t>
            </a:r>
            <a:r>
              <a:rPr dirty="0" sz="1300">
                <a:latin typeface="Times New Roman"/>
                <a:cs typeface="Times New Roman"/>
              </a:rPr>
              <a:t>ràng buộc  </a:t>
            </a:r>
            <a:r>
              <a:rPr dirty="0" sz="1300" spc="-5">
                <a:latin typeface="Times New Roman"/>
                <a:cs typeface="Times New Roman"/>
              </a:rPr>
              <a:t>(Constraint)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Phương thức </a:t>
            </a:r>
            <a:r>
              <a:rPr dirty="0" sz="1300" spc="-10" b="1">
                <a:latin typeface="Times New Roman"/>
                <a:cs typeface="Times New Roman"/>
              </a:rPr>
              <a:t>hay</a:t>
            </a:r>
            <a:r>
              <a:rPr dirty="0" sz="1300" spc="1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dùng: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3800"/>
              </a:lnSpc>
              <a:spcBef>
                <a:spcPts val="5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bảng </a:t>
            </a:r>
            <a:r>
              <a:rPr dirty="0" sz="1300" spc="-5">
                <a:latin typeface="Times New Roman"/>
                <a:cs typeface="Times New Roman"/>
              </a:rPr>
              <a:t>vào Dataset.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bảng </a:t>
            </a:r>
            <a:r>
              <a:rPr dirty="0" sz="1300" spc="-5">
                <a:latin typeface="Times New Roman"/>
                <a:cs typeface="Times New Roman"/>
              </a:rPr>
              <a:t>mới tự động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tạo ra với tên mặc </a:t>
            </a:r>
            <a:r>
              <a:rPr dirty="0" sz="1300" spc="-55">
                <a:latin typeface="Times New Roman"/>
                <a:cs typeface="Times New Roman"/>
              </a:rPr>
              <a:t>định  </a:t>
            </a:r>
            <a:r>
              <a:rPr dirty="0" sz="1300" spc="-5">
                <a:latin typeface="Times New Roman"/>
                <a:cs typeface="Times New Roman"/>
              </a:rPr>
              <a:t>Table1, Table2 . .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100" spc="-5">
                <a:latin typeface="Courier New"/>
                <a:cs typeface="Courier New"/>
              </a:rPr>
              <a:t>Tables.Add()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Một bảng mới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5">
                <a:latin typeface="Times New Roman"/>
                <a:cs typeface="Times New Roman"/>
              </a:rPr>
              <a:t>ra theo </a:t>
            </a:r>
            <a:r>
              <a:rPr dirty="0" sz="1300" spc="-10">
                <a:latin typeface="Times New Roman"/>
                <a:cs typeface="Times New Roman"/>
              </a:rPr>
              <a:t>đúng </a:t>
            </a:r>
            <a:r>
              <a:rPr dirty="0" sz="1300">
                <a:latin typeface="Times New Roman"/>
                <a:cs typeface="Times New Roman"/>
              </a:rPr>
              <a:t>&lt;tên </a:t>
            </a:r>
            <a:r>
              <a:rPr dirty="0" sz="1300" spc="-5">
                <a:latin typeface="Times New Roman"/>
                <a:cs typeface="Times New Roman"/>
              </a:rPr>
              <a:t>bảng&gt;. Tên </a:t>
            </a:r>
            <a:r>
              <a:rPr dirty="0" sz="1300" spc="-10">
                <a:latin typeface="Times New Roman"/>
                <a:cs typeface="Times New Roman"/>
              </a:rPr>
              <a:t>bảng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10">
                <a:latin typeface="Times New Roman"/>
                <a:cs typeface="Times New Roman"/>
              </a:rPr>
              <a:t>phân </a:t>
            </a:r>
            <a:r>
              <a:rPr dirty="0" sz="1300">
                <a:latin typeface="Times New Roman"/>
                <a:cs typeface="Times New Roman"/>
              </a:rPr>
              <a:t>biệt </a:t>
            </a:r>
            <a:r>
              <a:rPr dirty="0" sz="1300" spc="-5">
                <a:latin typeface="Times New Roman"/>
                <a:cs typeface="Times New Roman"/>
              </a:rPr>
              <a:t>chữ in,</a:t>
            </a:r>
            <a:r>
              <a:rPr dirty="0" sz="1300" spc="15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thƣờng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100" spc="-5">
                <a:latin typeface="Courier New"/>
                <a:cs typeface="Courier New"/>
              </a:rPr>
              <a:t>Tables.Add(&lt;Tên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bảng&gt;)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Xóa </a:t>
            </a:r>
            <a:r>
              <a:rPr dirty="0" sz="1300" spc="-5">
                <a:latin typeface="Times New Roman"/>
                <a:cs typeface="Times New Roman"/>
              </a:rPr>
              <a:t>bảng ra khỏi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Dataset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100" spc="-5">
                <a:latin typeface="Courier New"/>
                <a:cs typeface="Courier New"/>
              </a:rPr>
              <a:t>Tables.Remove(&lt;Tên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bảng&gt;)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300" spc="-5">
                <a:latin typeface="Times New Roman"/>
                <a:cs typeface="Times New Roman"/>
              </a:rPr>
              <a:t>+ Kiểm tra </a:t>
            </a:r>
            <a:r>
              <a:rPr dirty="0" sz="1300">
                <a:latin typeface="Times New Roman"/>
                <a:cs typeface="Times New Roman"/>
              </a:rPr>
              <a:t>bảng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Dataset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không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100" spc="-5">
                <a:latin typeface="Courier New"/>
                <a:cs typeface="Courier New"/>
              </a:rPr>
              <a:t>Tables.Contains(&lt;Tên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bảng&gt;)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chỉ </a:t>
            </a:r>
            <a:r>
              <a:rPr dirty="0" sz="1300">
                <a:latin typeface="Times New Roman"/>
                <a:cs typeface="Times New Roman"/>
              </a:rPr>
              <a:t>số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bảng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100" spc="-5">
                <a:latin typeface="Courier New"/>
                <a:cs typeface="Courier New"/>
              </a:rPr>
              <a:t>Tables.IndexOf[&lt;tên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bảng&gt;]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5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số </a:t>
            </a:r>
            <a:r>
              <a:rPr dirty="0" sz="1300">
                <a:latin typeface="Times New Roman"/>
                <a:cs typeface="Times New Roman"/>
              </a:rPr>
              <a:t>bảng trong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Dataset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100" spc="-5">
                <a:latin typeface="Courier New"/>
                <a:cs typeface="Courier New"/>
              </a:rPr>
              <a:t>Tables.Count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ra một bảng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Dataset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100" spc="-5">
                <a:latin typeface="Courier New"/>
                <a:cs typeface="Courier New"/>
              </a:rPr>
              <a:t>Tables[&lt;Chỉ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số&gt;]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300" spc="-5">
                <a:latin typeface="Times New Roman"/>
                <a:cs typeface="Times New Roman"/>
              </a:rPr>
              <a:t>+ Để xóa bỏ </a:t>
            </a:r>
            <a:r>
              <a:rPr dirty="0" sz="1300" spc="-10">
                <a:latin typeface="Times New Roman"/>
                <a:cs typeface="Times New Roman"/>
              </a:rPr>
              <a:t>mọi </a:t>
            </a:r>
            <a:r>
              <a:rPr dirty="0" sz="1300" spc="-5">
                <a:latin typeface="Times New Roman"/>
                <a:cs typeface="Times New Roman"/>
              </a:rPr>
              <a:t>dữ liệu trên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dataSet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100" spc="-5">
                <a:latin typeface="Courier New"/>
                <a:cs typeface="Courier New"/>
              </a:rPr>
              <a:t>Clear()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7280" cy="855218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+ Để tạo một bản </a:t>
            </a:r>
            <a:r>
              <a:rPr dirty="0" sz="1300">
                <a:latin typeface="Times New Roman"/>
                <a:cs typeface="Times New Roman"/>
              </a:rPr>
              <a:t>sao của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Dataset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100" spc="-5">
                <a:latin typeface="Courier New"/>
                <a:cs typeface="Courier New"/>
              </a:rPr>
              <a:t>Clone()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300" spc="-5">
                <a:latin typeface="Times New Roman"/>
                <a:cs typeface="Times New Roman"/>
              </a:rPr>
              <a:t>+ Xóa bỏ Dataset. </a:t>
            </a:r>
            <a:r>
              <a:rPr dirty="0" sz="1300">
                <a:latin typeface="Times New Roman"/>
                <a:cs typeface="Times New Roman"/>
              </a:rPr>
              <a:t>Giải </a:t>
            </a:r>
            <a:r>
              <a:rPr dirty="0" sz="1300" spc="-5">
                <a:latin typeface="Times New Roman"/>
                <a:cs typeface="Times New Roman"/>
              </a:rPr>
              <a:t>phóng mọi tài nguyên trên vùng </a:t>
            </a:r>
            <a:r>
              <a:rPr dirty="0" sz="1300">
                <a:latin typeface="Times New Roman"/>
                <a:cs typeface="Times New Roman"/>
              </a:rPr>
              <a:t>nhớ </a:t>
            </a:r>
            <a:r>
              <a:rPr dirty="0" sz="1300" spc="-5">
                <a:latin typeface="Times New Roman"/>
                <a:cs typeface="Times New Roman"/>
              </a:rPr>
              <a:t>Dataset đang sủ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dụng.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100" spc="-5">
                <a:latin typeface="Courier New"/>
                <a:cs typeface="Courier New"/>
              </a:rPr>
              <a:t>Dispone()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75"/>
              </a:spcBef>
            </a:pPr>
            <a:r>
              <a:rPr dirty="0" sz="1300" spc="-5" b="1">
                <a:latin typeface="Times New Roman"/>
                <a:cs typeface="Times New Roman"/>
              </a:rPr>
              <a:t>5.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DataAdapter</a:t>
            </a:r>
            <a:endParaRPr sz="1300">
              <a:latin typeface="Times New Roman"/>
              <a:cs typeface="Times New Roman"/>
            </a:endParaRPr>
          </a:p>
          <a:p>
            <a:pPr marL="12700" marR="1016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5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dữ liệu từ </a:t>
            </a:r>
            <a:r>
              <a:rPr dirty="0" sz="1300">
                <a:latin typeface="Times New Roman"/>
                <a:cs typeface="Times New Roman"/>
              </a:rPr>
              <a:t>nguồn </a:t>
            </a:r>
            <a:r>
              <a:rPr dirty="0" sz="1300" spc="-5">
                <a:latin typeface="Times New Roman"/>
                <a:cs typeface="Times New Roman"/>
              </a:rPr>
              <a:t>dữ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về cho </a:t>
            </a:r>
            <a:r>
              <a:rPr dirty="0" sz="1300">
                <a:latin typeface="Times New Roman"/>
                <a:cs typeface="Times New Roman"/>
              </a:rPr>
              <a:t>ứng dụng, chúng </a:t>
            </a:r>
            <a:r>
              <a:rPr dirty="0" sz="1300" spc="-5">
                <a:latin typeface="Times New Roman"/>
                <a:cs typeface="Times New Roman"/>
              </a:rPr>
              <a:t>ta sử dụng đối </a:t>
            </a:r>
            <a:r>
              <a:rPr dirty="0" sz="1300" spc="-125">
                <a:latin typeface="Times New Roman"/>
                <a:cs typeface="Times New Roman"/>
              </a:rPr>
              <a:t>tƣợng  </a:t>
            </a:r>
            <a:r>
              <a:rPr dirty="0" sz="1300" spc="-5">
                <a:latin typeface="Times New Roman"/>
                <a:cs typeface="Times New Roman"/>
              </a:rPr>
              <a:t>DataAdapter. </a:t>
            </a:r>
            <a:r>
              <a:rPr dirty="0" sz="1300" spc="-10">
                <a:latin typeface="Times New Roman"/>
                <a:cs typeface="Times New Roman"/>
              </a:rPr>
              <a:t>Đối </a:t>
            </a:r>
            <a:r>
              <a:rPr dirty="0" sz="1300" spc="-7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cho phép ta </a:t>
            </a:r>
            <a:r>
              <a:rPr dirty="0" sz="1300" spc="5">
                <a:latin typeface="Times New Roman"/>
                <a:cs typeface="Times New Roman"/>
              </a:rPr>
              <a:t>lấy </a:t>
            </a:r>
            <a:r>
              <a:rPr dirty="0" sz="1300">
                <a:latin typeface="Times New Roman"/>
                <a:cs typeface="Times New Roman"/>
              </a:rPr>
              <a:t>cấu </a:t>
            </a:r>
            <a:r>
              <a:rPr dirty="0" sz="1300" spc="-5">
                <a:latin typeface="Times New Roman"/>
                <a:cs typeface="Times New Roman"/>
              </a:rPr>
              <a:t>trúc và dữ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>
                <a:latin typeface="Times New Roman"/>
                <a:cs typeface="Times New Roman"/>
              </a:rPr>
              <a:t>các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bảng.</a:t>
            </a:r>
            <a:endParaRPr sz="1300">
              <a:latin typeface="Times New Roman"/>
              <a:cs typeface="Times New Roman"/>
            </a:endParaRPr>
          </a:p>
          <a:p>
            <a:pPr marL="12700" marR="9525" indent="359410">
              <a:lnSpc>
                <a:spcPct val="124800"/>
              </a:lnSpc>
              <a:spcBef>
                <a:spcPts val="595"/>
              </a:spcBef>
            </a:pPr>
            <a:r>
              <a:rPr dirty="0" sz="1300" spc="-10">
                <a:latin typeface="Times New Roman"/>
                <a:cs typeface="Times New Roman"/>
              </a:rPr>
              <a:t>Mỗi </a:t>
            </a:r>
            <a:r>
              <a:rPr dirty="0" sz="1300" spc="-5">
                <a:latin typeface="Times New Roman"/>
                <a:cs typeface="Times New Roman"/>
              </a:rPr>
              <a:t>loại CSDL ta sẽ phải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>
                <a:latin typeface="Times New Roman"/>
                <a:cs typeface="Times New Roman"/>
              </a:rPr>
              <a:t>ứng </a:t>
            </a:r>
            <a:r>
              <a:rPr dirty="0" sz="1300" spc="-5">
                <a:latin typeface="Times New Roman"/>
                <a:cs typeface="Times New Roman"/>
              </a:rPr>
              <a:t>với một loại DataAdapter khác </a:t>
            </a:r>
            <a:r>
              <a:rPr dirty="0" sz="1300" spc="-40">
                <a:latin typeface="Times New Roman"/>
                <a:cs typeface="Times New Roman"/>
              </a:rPr>
              <a:t>nhau:  </a:t>
            </a:r>
            <a:r>
              <a:rPr dirty="0" sz="1300" spc="-5">
                <a:latin typeface="Times New Roman"/>
                <a:cs typeface="Times New Roman"/>
              </a:rPr>
              <a:t>SqlDataAdapter, </a:t>
            </a:r>
            <a:r>
              <a:rPr dirty="0" sz="1300">
                <a:latin typeface="Times New Roman"/>
                <a:cs typeface="Times New Roman"/>
              </a:rPr>
              <a:t>OdbcDataAdapter, </a:t>
            </a:r>
            <a:r>
              <a:rPr dirty="0" sz="1300" spc="-5">
                <a:latin typeface="Times New Roman"/>
                <a:cs typeface="Times New Roman"/>
              </a:rPr>
              <a:t>OledbDataAdapter,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OracleDataAdapter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10" b="1">
                <a:latin typeface="Times New Roman"/>
                <a:cs typeface="Times New Roman"/>
              </a:rPr>
              <a:t>Cú </a:t>
            </a:r>
            <a:r>
              <a:rPr dirty="0" sz="1300" spc="-5" b="1">
                <a:latin typeface="Times New Roman"/>
                <a:cs typeface="Times New Roman"/>
              </a:rPr>
              <a:t>pháp tạo DataAdapter: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9"/>
              </a:spcBef>
            </a:pPr>
            <a:r>
              <a:rPr dirty="0" sz="750">
                <a:latin typeface="Courier New"/>
                <a:cs typeface="Courier New"/>
              </a:rPr>
              <a:t>&lt;Loại </a:t>
            </a:r>
            <a:r>
              <a:rPr dirty="0" sz="750" spc="-5">
                <a:latin typeface="Courier New"/>
                <a:cs typeface="Courier New"/>
              </a:rPr>
              <a:t>DataAdapter&gt; &lt;Biến DataAdapter&gt; </a:t>
            </a:r>
            <a:r>
              <a:rPr dirty="0" sz="750">
                <a:latin typeface="Courier New"/>
                <a:cs typeface="Courier New"/>
              </a:rPr>
              <a:t>= New </a:t>
            </a:r>
            <a:r>
              <a:rPr dirty="0" sz="750" spc="-5">
                <a:latin typeface="Courier New"/>
                <a:cs typeface="Courier New"/>
              </a:rPr>
              <a:t>&lt;Loại DataAdapter&gt;(&lt;Lệnh sql&gt;,&lt;Biến</a:t>
            </a:r>
            <a:r>
              <a:rPr dirty="0" sz="750" spc="100">
                <a:latin typeface="Courier New"/>
                <a:cs typeface="Courier New"/>
              </a:rPr>
              <a:t> </a:t>
            </a:r>
            <a:r>
              <a:rPr dirty="0" sz="750">
                <a:latin typeface="Courier New"/>
                <a:cs typeface="Courier New"/>
              </a:rPr>
              <a:t>Connection&gt;)</a:t>
            </a:r>
            <a:endParaRPr sz="7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</a:pPr>
            <a:r>
              <a:rPr dirty="0" sz="1300" spc="-5" b="1">
                <a:latin typeface="Times New Roman"/>
                <a:cs typeface="Times New Roman"/>
              </a:rPr>
              <a:t>Chú ý: </a:t>
            </a:r>
            <a:r>
              <a:rPr dirty="0" sz="1300" spc="-5">
                <a:latin typeface="Times New Roman"/>
                <a:cs typeface="Times New Roman"/>
              </a:rPr>
              <a:t>DataAdapter </a:t>
            </a:r>
            <a:r>
              <a:rPr dirty="0" sz="1300">
                <a:latin typeface="Times New Roman"/>
                <a:cs typeface="Times New Roman"/>
              </a:rPr>
              <a:t>chỉ </a:t>
            </a:r>
            <a:r>
              <a:rPr dirty="0" sz="1300" spc="-5">
                <a:latin typeface="Times New Roman"/>
                <a:cs typeface="Times New Roman"/>
              </a:rPr>
              <a:t>thao tác với nguồn </a:t>
            </a:r>
            <a:r>
              <a:rPr dirty="0" sz="1300">
                <a:latin typeface="Times New Roman"/>
                <a:cs typeface="Times New Roman"/>
              </a:rPr>
              <a:t>dữ </a:t>
            </a:r>
            <a:r>
              <a:rPr dirty="0" sz="1300" spc="-5">
                <a:latin typeface="Times New Roman"/>
                <a:cs typeface="Times New Roman"/>
              </a:rPr>
              <a:t>qua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Connection đang kết nối.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spc="-5" b="1">
                <a:latin typeface="Times New Roman"/>
                <a:cs typeface="Times New Roman"/>
              </a:rPr>
              <a:t>thuộc tính của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DataAdapter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 i="1">
                <a:latin typeface="Times New Roman"/>
                <a:cs typeface="Times New Roman"/>
              </a:rPr>
              <a:t>+ DeleteCommand: </a:t>
            </a:r>
            <a:r>
              <a:rPr dirty="0" sz="1300">
                <a:latin typeface="Times New Roman"/>
                <a:cs typeface="Times New Roman"/>
              </a:rPr>
              <a:t>Xóa </a:t>
            </a:r>
            <a:r>
              <a:rPr dirty="0" sz="1300" spc="-5">
                <a:latin typeface="Times New Roman"/>
                <a:cs typeface="Times New Roman"/>
              </a:rPr>
              <a:t>dữ liệu,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>
                <a:latin typeface="Times New Roman"/>
                <a:cs typeface="Times New Roman"/>
              </a:rPr>
              <a:t>ứng với </a:t>
            </a:r>
            <a:r>
              <a:rPr dirty="0" sz="1300" spc="-5">
                <a:latin typeface="Times New Roman"/>
                <a:cs typeface="Times New Roman"/>
              </a:rPr>
              <a:t>lệnh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DELETE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+ InsertCommand: </a:t>
            </a:r>
            <a:r>
              <a:rPr dirty="0" sz="1300">
                <a:latin typeface="Times New Roman"/>
                <a:cs typeface="Times New Roman"/>
              </a:rPr>
              <a:t>Chèn </a:t>
            </a:r>
            <a:r>
              <a:rPr dirty="0" sz="1300" spc="-5">
                <a:latin typeface="Times New Roman"/>
                <a:cs typeface="Times New Roman"/>
              </a:rPr>
              <a:t>dữ liệu mới,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ứng với lệnh</a:t>
            </a:r>
            <a:r>
              <a:rPr dirty="0" sz="1300" spc="-1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INSERT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+ UpdateCommand: </a:t>
            </a:r>
            <a:r>
              <a:rPr dirty="0" sz="1300">
                <a:latin typeface="Times New Roman"/>
                <a:cs typeface="Times New Roman"/>
              </a:rPr>
              <a:t>Cập </a:t>
            </a:r>
            <a:r>
              <a:rPr dirty="0" sz="1300" spc="-5">
                <a:latin typeface="Times New Roman"/>
                <a:cs typeface="Times New Roman"/>
              </a:rPr>
              <a:t>nhật dữ liệu,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ứng với lệnh</a:t>
            </a:r>
            <a:r>
              <a:rPr dirty="0" sz="1300" spc="-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UPDATE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+ SelectCommand: </a:t>
            </a:r>
            <a:r>
              <a:rPr dirty="0" sz="1300">
                <a:latin typeface="Times New Roman"/>
                <a:cs typeface="Times New Roman"/>
              </a:rPr>
              <a:t>Truy </a:t>
            </a:r>
            <a:r>
              <a:rPr dirty="0" sz="1300" spc="-5">
                <a:latin typeface="Times New Roman"/>
                <a:cs typeface="Times New Roman"/>
              </a:rPr>
              <a:t>vấn dữ liệu,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>
                <a:latin typeface="Times New Roman"/>
                <a:cs typeface="Times New Roman"/>
              </a:rPr>
              <a:t>ứng </a:t>
            </a:r>
            <a:r>
              <a:rPr dirty="0" sz="1300" spc="-5">
                <a:latin typeface="Times New Roman"/>
                <a:cs typeface="Times New Roman"/>
              </a:rPr>
              <a:t>với lệnh SELECT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SQL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Phương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thức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1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DataAdapter </a:t>
            </a:r>
            <a:r>
              <a:rPr dirty="0" sz="1300" spc="-5">
                <a:latin typeface="Times New Roman"/>
                <a:cs typeface="Times New Roman"/>
              </a:rPr>
              <a:t>có 2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cơ</a:t>
            </a:r>
            <a:r>
              <a:rPr dirty="0" sz="1300" spc="1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bản: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5" i="1">
                <a:latin typeface="Times New Roman"/>
                <a:cs typeface="Times New Roman"/>
              </a:rPr>
              <a:t>Fill: </a:t>
            </a:r>
            <a:r>
              <a:rPr dirty="0" sz="1300" spc="-5">
                <a:latin typeface="Times New Roman"/>
                <a:cs typeface="Times New Roman"/>
              </a:rPr>
              <a:t>Thực </a:t>
            </a:r>
            <a:r>
              <a:rPr dirty="0" sz="1300">
                <a:latin typeface="Times New Roman"/>
                <a:cs typeface="Times New Roman"/>
              </a:rPr>
              <a:t>thi </a:t>
            </a:r>
            <a:r>
              <a:rPr dirty="0" sz="1300" spc="-5">
                <a:latin typeface="Times New Roman"/>
                <a:cs typeface="Times New Roman"/>
              </a:rPr>
              <a:t>câu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SelectCommand và đổ dữ liệu vào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DataTable. </a:t>
            </a:r>
            <a:r>
              <a:rPr dirty="0" sz="1300" spc="-80">
                <a:latin typeface="Times New Roman"/>
                <a:cs typeface="Times New Roman"/>
              </a:rPr>
              <a:t>Cú  </a:t>
            </a:r>
            <a:r>
              <a:rPr dirty="0" sz="1300" spc="-5">
                <a:latin typeface="Times New Roman"/>
                <a:cs typeface="Times New Roman"/>
              </a:rPr>
              <a:t>pháp:</a:t>
            </a: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950"/>
              </a:spcBef>
            </a:pPr>
            <a:r>
              <a:rPr dirty="0" sz="950" spc="-5">
                <a:latin typeface="Courier New"/>
                <a:cs typeface="Courier New"/>
              </a:rPr>
              <a:t>Fill(&lt;DataSet&gt;,&lt;Tên</a:t>
            </a:r>
            <a:r>
              <a:rPr dirty="0" sz="95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dataTable&gt;)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85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Update:</a:t>
            </a:r>
            <a:r>
              <a:rPr dirty="0" sz="1300" spc="60" i="1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Thực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thi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các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câu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lệnh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InsertCommand,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UpdateCommand,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DeleteCommand,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>
                <a:latin typeface="Times New Roman"/>
                <a:cs typeface="Times New Roman"/>
              </a:rPr>
              <a:t>… </a:t>
            </a:r>
            <a:r>
              <a:rPr dirty="0" sz="1300" spc="-10">
                <a:latin typeface="Times New Roman"/>
                <a:cs typeface="Times New Roman"/>
              </a:rPr>
              <a:t>Nói </a:t>
            </a:r>
            <a:r>
              <a:rPr dirty="0" sz="1300">
                <a:latin typeface="Times New Roman"/>
                <a:cs typeface="Times New Roman"/>
              </a:rPr>
              <a:t>chung </a:t>
            </a:r>
            <a:r>
              <a:rPr dirty="0" sz="1300" spc="-5">
                <a:latin typeface="Times New Roman"/>
                <a:cs typeface="Times New Roman"/>
              </a:rPr>
              <a:t>là các </a:t>
            </a:r>
            <a:r>
              <a:rPr dirty="0" sz="1300">
                <a:latin typeface="Times New Roman"/>
                <a:cs typeface="Times New Roman"/>
              </a:rPr>
              <a:t>câu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>
                <a:latin typeface="Times New Roman"/>
                <a:cs typeface="Times New Roman"/>
              </a:rPr>
              <a:t>làm thay </a:t>
            </a:r>
            <a:r>
              <a:rPr dirty="0" sz="1300" spc="-5">
                <a:latin typeface="Times New Roman"/>
                <a:cs typeface="Times New Roman"/>
              </a:rPr>
              <a:t>đổi dữ liệu. Cú </a:t>
            </a:r>
            <a:r>
              <a:rPr dirty="0" sz="1300">
                <a:latin typeface="Times New Roman"/>
                <a:cs typeface="Times New Roman"/>
              </a:rPr>
              <a:t>pháp:</a:t>
            </a: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994"/>
              </a:spcBef>
            </a:pPr>
            <a:r>
              <a:rPr dirty="0" sz="950" spc="-5">
                <a:latin typeface="Courier New"/>
                <a:cs typeface="Courier New"/>
              </a:rPr>
              <a:t>Update(&lt;mảng</a:t>
            </a:r>
            <a:r>
              <a:rPr dirty="0" sz="950" spc="17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dòng&gt;):</a:t>
            </a:r>
            <a:r>
              <a:rPr dirty="0" sz="950" spc="185">
                <a:latin typeface="Courier New"/>
                <a:cs typeface="Courier New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Cập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nhật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các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dòng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(Các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đối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DataRow)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vào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nguồn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dữ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300" spc="-10">
                <a:latin typeface="Times New Roman"/>
                <a:cs typeface="Times New Roman"/>
              </a:rPr>
              <a:t>liệu.</a:t>
            </a:r>
            <a:endParaRPr sz="1300">
              <a:latin typeface="Times New Roman"/>
              <a:cs typeface="Times New Roman"/>
            </a:endParaRPr>
          </a:p>
          <a:p>
            <a:pPr marL="12700" marR="7620" indent="456565">
              <a:lnSpc>
                <a:spcPct val="123800"/>
              </a:lnSpc>
              <a:spcBef>
                <a:spcPts val="625"/>
              </a:spcBef>
            </a:pPr>
            <a:r>
              <a:rPr dirty="0" sz="950" spc="-5">
                <a:latin typeface="Courier New"/>
                <a:cs typeface="Courier New"/>
              </a:rPr>
              <a:t>Update(&lt;Dataset&gt;): </a:t>
            </a:r>
            <a:r>
              <a:rPr dirty="0" sz="1300">
                <a:latin typeface="Times New Roman"/>
                <a:cs typeface="Times New Roman"/>
              </a:rPr>
              <a:t>Cập </a:t>
            </a:r>
            <a:r>
              <a:rPr dirty="0" sz="1300" spc="-5">
                <a:latin typeface="Times New Roman"/>
                <a:cs typeface="Times New Roman"/>
              </a:rPr>
              <a:t>nhật các </a:t>
            </a:r>
            <a:r>
              <a:rPr dirty="0" sz="1300">
                <a:latin typeface="Times New Roman"/>
                <a:cs typeface="Times New Roman"/>
              </a:rPr>
              <a:t>thay đổi </a:t>
            </a:r>
            <a:r>
              <a:rPr dirty="0" sz="1300" spc="-5">
                <a:latin typeface="Times New Roman"/>
                <a:cs typeface="Times New Roman"/>
              </a:rPr>
              <a:t>trên tất cả các bảng của </a:t>
            </a:r>
            <a:r>
              <a:rPr dirty="0" sz="1300" spc="-10">
                <a:latin typeface="Times New Roman"/>
                <a:cs typeface="Times New Roman"/>
              </a:rPr>
              <a:t>Dataset </a:t>
            </a:r>
            <a:r>
              <a:rPr dirty="0" sz="1300" spc="-5">
                <a:latin typeface="Times New Roman"/>
                <a:cs typeface="Times New Roman"/>
              </a:rPr>
              <a:t>vào nguồn  dữ liệu.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9185" cy="86741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Các lớp cơ sở </a:t>
            </a:r>
            <a:r>
              <a:rPr dirty="0" sz="1300">
                <a:latin typeface="Times New Roman"/>
                <a:cs typeface="Times New Roman"/>
              </a:rPr>
              <a:t>trong .NET </a:t>
            </a:r>
            <a:r>
              <a:rPr dirty="0" sz="1300" spc="-5">
                <a:latin typeface="Times New Roman"/>
                <a:cs typeface="Times New Roman"/>
              </a:rPr>
              <a:t>Framework cung </a:t>
            </a:r>
            <a:r>
              <a:rPr dirty="0" sz="1300">
                <a:latin typeface="Times New Roman"/>
                <a:cs typeface="Times New Roman"/>
              </a:rPr>
              <a:t>cấp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hàm </a:t>
            </a:r>
            <a:r>
              <a:rPr dirty="0" sz="1300" spc="-5">
                <a:latin typeface="Times New Roman"/>
                <a:cs typeface="Times New Roman"/>
              </a:rPr>
              <a:t>chức năng có </a:t>
            </a:r>
            <a:r>
              <a:rPr dirty="0" sz="1300" spc="-10">
                <a:latin typeface="Times New Roman"/>
                <a:cs typeface="Times New Roman"/>
              </a:rPr>
              <a:t>sẵn, </a:t>
            </a:r>
            <a:r>
              <a:rPr dirty="0" sz="1300" spc="-5">
                <a:latin typeface="Times New Roman"/>
                <a:cs typeface="Times New Roman"/>
              </a:rPr>
              <a:t>đi từ hiển  thị những cửa sổ và </a:t>
            </a:r>
            <a:r>
              <a:rPr dirty="0" sz="1300">
                <a:latin typeface="Times New Roman"/>
                <a:cs typeface="Times New Roman"/>
              </a:rPr>
              <a:t>biểu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">
                <a:latin typeface="Times New Roman"/>
                <a:cs typeface="Times New Roman"/>
              </a:rPr>
              <a:t>(form), triệu gọi các </a:t>
            </a:r>
            <a:r>
              <a:rPr dirty="0" sz="1300">
                <a:latin typeface="Times New Roman"/>
                <a:cs typeface="Times New Roman"/>
              </a:rPr>
              <a:t>dịch </a:t>
            </a:r>
            <a:r>
              <a:rPr dirty="0" sz="1300" spc="-5">
                <a:latin typeface="Times New Roman"/>
                <a:cs typeface="Times New Roman"/>
              </a:rPr>
              <a:t>vụ cơ bản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windows, đọc/viết các  tập tin, </a:t>
            </a:r>
            <a:r>
              <a:rPr dirty="0" sz="1300">
                <a:latin typeface="Times New Roman"/>
                <a:cs typeface="Times New Roman"/>
              </a:rPr>
              <a:t>thâm </a:t>
            </a:r>
            <a:r>
              <a:rPr dirty="0" sz="1300" spc="-5">
                <a:latin typeface="Times New Roman"/>
                <a:cs typeface="Times New Roman"/>
              </a:rPr>
              <a:t>nhập vào mạng, Internet </a:t>
            </a:r>
            <a:r>
              <a:rPr dirty="0" sz="1300">
                <a:latin typeface="Times New Roman"/>
                <a:cs typeface="Times New Roman"/>
              </a:rPr>
              <a:t>cũng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truy </a:t>
            </a:r>
            <a:r>
              <a:rPr dirty="0" sz="1300" spc="-5">
                <a:latin typeface="Times New Roman"/>
                <a:cs typeface="Times New Roman"/>
              </a:rPr>
              <a:t>xuất các </a:t>
            </a:r>
            <a:r>
              <a:rPr dirty="0" sz="1300">
                <a:latin typeface="Times New Roman"/>
                <a:cs typeface="Times New Roman"/>
              </a:rPr>
              <a:t>nguồn </a:t>
            </a:r>
            <a:r>
              <a:rPr dirty="0" sz="1300" spc="-5">
                <a:latin typeface="Times New Roman"/>
                <a:cs typeface="Times New Roman"/>
              </a:rPr>
              <a:t>dữ liệu (trên căn cứ </a:t>
            </a:r>
            <a:r>
              <a:rPr dirty="0" sz="1300" spc="-100">
                <a:latin typeface="Times New Roman"/>
                <a:cs typeface="Times New Roman"/>
              </a:rPr>
              <a:t>dữ  </a:t>
            </a:r>
            <a:r>
              <a:rPr dirty="0" sz="1300" spc="-5">
                <a:latin typeface="Times New Roman"/>
                <a:cs typeface="Times New Roman"/>
              </a:rPr>
              <a:t>liệu </a:t>
            </a:r>
            <a:r>
              <a:rPr dirty="0" sz="1300" spc="-10">
                <a:latin typeface="Times New Roman"/>
                <a:cs typeface="Times New Roman"/>
              </a:rPr>
              <a:t>chẳng</a:t>
            </a:r>
            <a:r>
              <a:rPr dirty="0" sz="1300" spc="-5">
                <a:latin typeface="Times New Roman"/>
                <a:cs typeface="Times New Roman"/>
              </a:rPr>
              <a:t> hạn).</a:t>
            </a:r>
            <a:endParaRPr sz="1300">
              <a:latin typeface="Times New Roman"/>
              <a:cs typeface="Times New Roman"/>
            </a:endParaRPr>
          </a:p>
          <a:p>
            <a:pPr algn="just" marL="12700" marR="1143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Trên cùng là giao </a:t>
            </a:r>
            <a:r>
              <a:rPr dirty="0" sz="1300">
                <a:latin typeface="Times New Roman"/>
                <a:cs typeface="Times New Roman"/>
              </a:rPr>
              <a:t>diện </a:t>
            </a:r>
            <a:r>
              <a:rPr dirty="0" sz="1300" spc="-5">
                <a:latin typeface="Times New Roman"/>
                <a:cs typeface="Times New Roman"/>
              </a:rPr>
              <a:t>ứng dụng,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thể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2 loại </a:t>
            </a:r>
            <a:r>
              <a:rPr dirty="0" sz="1300">
                <a:latin typeface="Times New Roman"/>
                <a:cs typeface="Times New Roman"/>
              </a:rPr>
              <a:t>đó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 spc="-10">
                <a:latin typeface="Times New Roman"/>
                <a:cs typeface="Times New Roman"/>
              </a:rPr>
              <a:t>web </a:t>
            </a:r>
            <a:r>
              <a:rPr dirty="0" sz="1300" spc="-5">
                <a:latin typeface="Times New Roman"/>
                <a:cs typeface="Times New Roman"/>
              </a:rPr>
              <a:t>forms và windows  forms.</a:t>
            </a:r>
            <a:endParaRPr sz="1300">
              <a:latin typeface="Times New Roman"/>
              <a:cs typeface="Times New Roman"/>
            </a:endParaRPr>
          </a:p>
          <a:p>
            <a:pPr algn="just" marL="697865" marR="12065" indent="-304800">
              <a:lnSpc>
                <a:spcPct val="124600"/>
              </a:lnSpc>
              <a:spcBef>
                <a:spcPts val="600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1300" spc="-5">
                <a:latin typeface="Times New Roman"/>
                <a:cs typeface="Times New Roman"/>
              </a:rPr>
              <a:t>Windows forms giống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forms </a:t>
            </a:r>
            <a:r>
              <a:rPr dirty="0" sz="1300">
                <a:latin typeface="Times New Roman"/>
                <a:cs typeface="Times New Roman"/>
              </a:rPr>
              <a:t>của VB6. Nó </a:t>
            </a:r>
            <a:r>
              <a:rPr dirty="0" sz="1300" spc="-5">
                <a:latin typeface="Times New Roman"/>
                <a:cs typeface="Times New Roman"/>
              </a:rPr>
              <a:t>hỗ </a:t>
            </a:r>
            <a:r>
              <a:rPr dirty="0" sz="1300">
                <a:latin typeface="Times New Roman"/>
                <a:cs typeface="Times New Roman"/>
              </a:rPr>
              <a:t>trợ </a:t>
            </a:r>
            <a:r>
              <a:rPr dirty="0" sz="1300" spc="-5">
                <a:latin typeface="Times New Roman"/>
                <a:cs typeface="Times New Roman"/>
              </a:rPr>
              <a:t>Unicode </a:t>
            </a:r>
            <a:r>
              <a:rPr dirty="0" sz="1300">
                <a:latin typeface="Times New Roman"/>
                <a:cs typeface="Times New Roman"/>
              </a:rPr>
              <a:t>hoàn </a:t>
            </a:r>
            <a:r>
              <a:rPr dirty="0" sz="1300" spc="-5">
                <a:latin typeface="Times New Roman"/>
                <a:cs typeface="Times New Roman"/>
              </a:rPr>
              <a:t>toàn, rất </a:t>
            </a:r>
            <a:r>
              <a:rPr dirty="0" sz="1300" spc="-60">
                <a:latin typeface="Times New Roman"/>
                <a:cs typeface="Times New Roman"/>
              </a:rPr>
              <a:t>tiện  </a:t>
            </a:r>
            <a:r>
              <a:rPr dirty="0" sz="1300" spc="-5">
                <a:latin typeface="Times New Roman"/>
                <a:cs typeface="Times New Roman"/>
              </a:rPr>
              <a:t>cho chứ </a:t>
            </a:r>
            <a:r>
              <a:rPr dirty="0" sz="1300" spc="-10">
                <a:latin typeface="Times New Roman"/>
                <a:cs typeface="Times New Roman"/>
              </a:rPr>
              <a:t>Việt </a:t>
            </a:r>
            <a:r>
              <a:rPr dirty="0" sz="1300" spc="-5">
                <a:latin typeface="Times New Roman"/>
                <a:cs typeface="Times New Roman"/>
              </a:rPr>
              <a:t>và thật sự </a:t>
            </a:r>
            <a:r>
              <a:rPr dirty="0" sz="1300" spc="-75">
                <a:latin typeface="Times New Roman"/>
                <a:cs typeface="Times New Roman"/>
              </a:rPr>
              <a:t>hƣớng </a:t>
            </a:r>
            <a:r>
              <a:rPr dirty="0" sz="1300" spc="-5">
                <a:latin typeface="Times New Roman"/>
                <a:cs typeface="Times New Roman"/>
              </a:rPr>
              <a:t>đối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tƣợng.</a:t>
            </a:r>
            <a:endParaRPr sz="1300">
              <a:latin typeface="Times New Roman"/>
              <a:cs typeface="Times New Roman"/>
            </a:endParaRPr>
          </a:p>
          <a:p>
            <a:pPr algn="just" marL="697865" marR="10160" indent="-304800">
              <a:lnSpc>
                <a:spcPct val="124700"/>
              </a:lnSpc>
              <a:spcBef>
                <a:spcPts val="600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1300" spc="-5">
                <a:latin typeface="Times New Roman"/>
                <a:cs typeface="Times New Roman"/>
              </a:rPr>
              <a:t>Web forms có những </a:t>
            </a:r>
            <a:r>
              <a:rPr dirty="0" sz="1300" spc="-10">
                <a:latin typeface="Times New Roman"/>
                <a:cs typeface="Times New Roman"/>
              </a:rPr>
              <a:t>server </a:t>
            </a:r>
            <a:r>
              <a:rPr dirty="0" sz="1300" spc="-5">
                <a:latin typeface="Times New Roman"/>
                <a:cs typeface="Times New Roman"/>
              </a:rPr>
              <a:t>control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giống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các điều khiển </a:t>
            </a:r>
            <a:r>
              <a:rPr dirty="0" sz="1300" spc="-45">
                <a:latin typeface="Times New Roman"/>
                <a:cs typeface="Times New Roman"/>
              </a:rPr>
              <a:t>trong  </a:t>
            </a:r>
            <a:r>
              <a:rPr dirty="0" sz="1300" spc="-5">
                <a:latin typeface="Times New Roman"/>
                <a:cs typeface="Times New Roman"/>
              </a:rPr>
              <a:t>Windows forms, </a:t>
            </a:r>
            <a:r>
              <a:rPr dirty="0" sz="1300">
                <a:latin typeface="Times New Roman"/>
                <a:cs typeface="Times New Roman"/>
              </a:rPr>
              <a:t>nhất </a:t>
            </a:r>
            <a:r>
              <a:rPr dirty="0" sz="1300" spc="-5">
                <a:latin typeface="Times New Roman"/>
                <a:cs typeface="Times New Roman"/>
              </a:rPr>
              <a:t>là có thể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để xử lý sự kiện y hệt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70">
                <a:latin typeface="Times New Roman"/>
                <a:cs typeface="Times New Roman"/>
              </a:rPr>
              <a:t>của  </a:t>
            </a:r>
            <a:r>
              <a:rPr dirty="0" sz="1300" spc="-5">
                <a:latin typeface="Times New Roman"/>
                <a:cs typeface="Times New Roman"/>
              </a:rPr>
              <a:t>Windows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forms.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200" spc="-5" b="1" i="1">
                <a:latin typeface="Arial"/>
                <a:cs typeface="Arial"/>
              </a:rPr>
              <a:t>1.2.5. Các </a:t>
            </a:r>
            <a:r>
              <a:rPr dirty="0" sz="1200" b="1" i="1">
                <a:latin typeface="Arial"/>
                <a:cs typeface="Arial"/>
              </a:rPr>
              <a:t>phiên </a:t>
            </a:r>
            <a:r>
              <a:rPr dirty="0" sz="1200" spc="-5" b="1" i="1">
                <a:latin typeface="Arial"/>
                <a:cs typeface="Arial"/>
              </a:rPr>
              <a:t>bản </a:t>
            </a:r>
            <a:r>
              <a:rPr dirty="0" sz="1200" b="1" i="1">
                <a:latin typeface="Arial"/>
                <a:cs typeface="Arial"/>
              </a:rPr>
              <a:t>của .NET </a:t>
            </a:r>
            <a:r>
              <a:rPr dirty="0" sz="1200" spc="-5" b="1" i="1">
                <a:latin typeface="Arial"/>
                <a:cs typeface="Arial"/>
              </a:rPr>
              <a:t>Framework</a:t>
            </a:r>
            <a:endParaRPr sz="1200">
              <a:latin typeface="Arial"/>
              <a:cs typeface="Arial"/>
            </a:endParaRPr>
          </a:p>
          <a:p>
            <a:pPr marL="467995" indent="-96520">
              <a:lnSpc>
                <a:spcPct val="100000"/>
              </a:lnSpc>
              <a:spcBef>
                <a:spcPts val="910"/>
              </a:spcBef>
              <a:buChar char="-"/>
              <a:tabLst>
                <a:tab pos="468630" algn="l"/>
              </a:tabLst>
            </a:pPr>
            <a:r>
              <a:rPr dirty="0" sz="1300" spc="-5">
                <a:latin typeface="Times New Roman"/>
                <a:cs typeface="Times New Roman"/>
              </a:rPr>
              <a:t>.NET framework </a:t>
            </a:r>
            <a:r>
              <a:rPr dirty="0" sz="1300">
                <a:latin typeface="Times New Roman"/>
                <a:cs typeface="Times New Roman"/>
              </a:rPr>
              <a:t>1.0 </a:t>
            </a:r>
            <a:r>
              <a:rPr dirty="0" sz="1300" spc="-5">
                <a:latin typeface="Times New Roman"/>
                <a:cs typeface="Times New Roman"/>
              </a:rPr>
              <a:t>-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2002</a:t>
            </a:r>
            <a:endParaRPr sz="1300">
              <a:latin typeface="Times New Roman"/>
              <a:cs typeface="Times New Roman"/>
            </a:endParaRPr>
          </a:p>
          <a:p>
            <a:pPr marL="467995" indent="-96520">
              <a:lnSpc>
                <a:spcPct val="100000"/>
              </a:lnSpc>
              <a:spcBef>
                <a:spcPts val="985"/>
              </a:spcBef>
              <a:buChar char="-"/>
              <a:tabLst>
                <a:tab pos="468630" algn="l"/>
              </a:tabLst>
            </a:pPr>
            <a:r>
              <a:rPr dirty="0" sz="1300" spc="-5">
                <a:latin typeface="Times New Roman"/>
                <a:cs typeface="Times New Roman"/>
              </a:rPr>
              <a:t>.NET framework </a:t>
            </a:r>
            <a:r>
              <a:rPr dirty="0" sz="1300">
                <a:latin typeface="Times New Roman"/>
                <a:cs typeface="Times New Roman"/>
              </a:rPr>
              <a:t>1.1 </a:t>
            </a:r>
            <a:r>
              <a:rPr dirty="0" sz="1300" spc="-5">
                <a:latin typeface="Times New Roman"/>
                <a:cs typeface="Times New Roman"/>
              </a:rPr>
              <a:t>-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2003</a:t>
            </a:r>
            <a:endParaRPr sz="1300">
              <a:latin typeface="Times New Roman"/>
              <a:cs typeface="Times New Roman"/>
            </a:endParaRPr>
          </a:p>
          <a:p>
            <a:pPr marL="467995" indent="-96520">
              <a:lnSpc>
                <a:spcPct val="100000"/>
              </a:lnSpc>
              <a:spcBef>
                <a:spcPts val="985"/>
              </a:spcBef>
              <a:buChar char="-"/>
              <a:tabLst>
                <a:tab pos="468630" algn="l"/>
              </a:tabLst>
            </a:pPr>
            <a:r>
              <a:rPr dirty="0" sz="1300" spc="-5">
                <a:latin typeface="Times New Roman"/>
                <a:cs typeface="Times New Roman"/>
              </a:rPr>
              <a:t>.NET framework </a:t>
            </a:r>
            <a:r>
              <a:rPr dirty="0" sz="1300">
                <a:latin typeface="Times New Roman"/>
                <a:cs typeface="Times New Roman"/>
              </a:rPr>
              <a:t>2.0 </a:t>
            </a:r>
            <a:r>
              <a:rPr dirty="0" sz="1300" spc="-5">
                <a:latin typeface="Times New Roman"/>
                <a:cs typeface="Times New Roman"/>
              </a:rPr>
              <a:t>-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2005</a:t>
            </a:r>
            <a:endParaRPr sz="1300">
              <a:latin typeface="Times New Roman"/>
              <a:cs typeface="Times New Roman"/>
            </a:endParaRPr>
          </a:p>
          <a:p>
            <a:pPr marL="467995" indent="-96520">
              <a:lnSpc>
                <a:spcPct val="100000"/>
              </a:lnSpc>
              <a:spcBef>
                <a:spcPts val="980"/>
              </a:spcBef>
              <a:buChar char="-"/>
              <a:tabLst>
                <a:tab pos="468630" algn="l"/>
              </a:tabLst>
            </a:pPr>
            <a:r>
              <a:rPr dirty="0" sz="1300" spc="-5">
                <a:latin typeface="Times New Roman"/>
                <a:cs typeface="Times New Roman"/>
              </a:rPr>
              <a:t>.NET framework </a:t>
            </a:r>
            <a:r>
              <a:rPr dirty="0" sz="1300">
                <a:latin typeface="Times New Roman"/>
                <a:cs typeface="Times New Roman"/>
              </a:rPr>
              <a:t>3.5 </a:t>
            </a:r>
            <a:r>
              <a:rPr dirty="0" sz="1300" spc="-5">
                <a:latin typeface="Times New Roman"/>
                <a:cs typeface="Times New Roman"/>
              </a:rPr>
              <a:t>-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2008</a:t>
            </a:r>
            <a:endParaRPr sz="1300">
              <a:latin typeface="Times New Roman"/>
              <a:cs typeface="Times New Roman"/>
            </a:endParaRPr>
          </a:p>
          <a:p>
            <a:pPr marL="467995" indent="-96520">
              <a:lnSpc>
                <a:spcPct val="100000"/>
              </a:lnSpc>
              <a:spcBef>
                <a:spcPts val="990"/>
              </a:spcBef>
              <a:buChar char="-"/>
              <a:tabLst>
                <a:tab pos="468630" algn="l"/>
              </a:tabLst>
            </a:pPr>
            <a:r>
              <a:rPr dirty="0" sz="1300" spc="-5">
                <a:latin typeface="Times New Roman"/>
                <a:cs typeface="Times New Roman"/>
              </a:rPr>
              <a:t>.NET framework </a:t>
            </a:r>
            <a:r>
              <a:rPr dirty="0" sz="1300">
                <a:latin typeface="Times New Roman"/>
                <a:cs typeface="Times New Roman"/>
              </a:rPr>
              <a:t>4.0 </a:t>
            </a:r>
            <a:r>
              <a:rPr dirty="0" sz="1300" spc="-5">
                <a:latin typeface="Times New Roman"/>
                <a:cs typeface="Times New Roman"/>
              </a:rPr>
              <a:t>–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2010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20"/>
              </a:spcBef>
            </a:pPr>
            <a:r>
              <a:rPr dirty="0" sz="1300" spc="-5" b="1" i="1">
                <a:latin typeface="Times New Roman"/>
                <a:cs typeface="Times New Roman"/>
              </a:rPr>
              <a:t>Ver 1.0 – phát hành </a:t>
            </a:r>
            <a:r>
              <a:rPr dirty="0" sz="1300" spc="-10" b="1" i="1">
                <a:latin typeface="Times New Roman"/>
                <a:cs typeface="Times New Roman"/>
              </a:rPr>
              <a:t>năm</a:t>
            </a:r>
            <a:r>
              <a:rPr dirty="0" sz="1300" spc="3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2002</a:t>
            </a:r>
            <a:endParaRPr sz="1300">
              <a:latin typeface="Times New Roman"/>
              <a:cs typeface="Times New Roman"/>
            </a:endParaRPr>
          </a:p>
          <a:p>
            <a:pPr algn="just" marL="12700" marR="9525" indent="359410">
              <a:lnSpc>
                <a:spcPct val="124600"/>
              </a:lnSpc>
              <a:spcBef>
                <a:spcPts val="560"/>
              </a:spcBef>
            </a:pPr>
            <a:r>
              <a:rPr dirty="0" sz="1300">
                <a:latin typeface="Times New Roman"/>
                <a:cs typeface="Times New Roman"/>
              </a:rPr>
              <a:t>Ngày </a:t>
            </a:r>
            <a:r>
              <a:rPr dirty="0" sz="1300" spc="-5">
                <a:latin typeface="Times New Roman"/>
                <a:cs typeface="Times New Roman"/>
              </a:rPr>
              <a:t>12/2/2002 đánh dấu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quan </a:t>
            </a:r>
            <a:r>
              <a:rPr dirty="0" sz="1300">
                <a:latin typeface="Times New Roman"/>
                <a:cs typeface="Times New Roman"/>
              </a:rPr>
              <a:t>trọng </a:t>
            </a:r>
            <a:r>
              <a:rPr dirty="0" sz="1300" spc="-5">
                <a:latin typeface="Times New Roman"/>
                <a:cs typeface="Times New Roman"/>
              </a:rPr>
              <a:t>đầu tiên trong </a:t>
            </a:r>
            <a:r>
              <a:rPr dirty="0" sz="1300">
                <a:latin typeface="Times New Roman"/>
                <a:cs typeface="Times New Roman"/>
              </a:rPr>
              <a:t>“cuộc </a:t>
            </a:r>
            <a:r>
              <a:rPr dirty="0" sz="1300" spc="-5">
                <a:latin typeface="Times New Roman"/>
                <a:cs typeface="Times New Roman"/>
              </a:rPr>
              <a:t>đời” của </a:t>
            </a:r>
            <a:r>
              <a:rPr dirty="0" sz="1300" spc="-65">
                <a:latin typeface="Times New Roman"/>
                <a:cs typeface="Times New Roman"/>
              </a:rPr>
              <a:t>.NET  </a:t>
            </a:r>
            <a:r>
              <a:rPr dirty="0" sz="1300" spc="-5">
                <a:latin typeface="Times New Roman"/>
                <a:cs typeface="Times New Roman"/>
              </a:rPr>
              <a:t>Framework, khi phiên bản 1.0 cùng với </a:t>
            </a:r>
            <a:r>
              <a:rPr dirty="0" sz="1300">
                <a:latin typeface="Times New Roman"/>
                <a:cs typeface="Times New Roman"/>
              </a:rPr>
              <a:t>Visual </a:t>
            </a:r>
            <a:r>
              <a:rPr dirty="0" sz="1300" spc="-5">
                <a:latin typeface="Times New Roman"/>
                <a:cs typeface="Times New Roman"/>
              </a:rPr>
              <a:t>Studio.NET 2002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chính thức ra </a:t>
            </a:r>
            <a:r>
              <a:rPr dirty="0" sz="1300" spc="-40">
                <a:latin typeface="Times New Roman"/>
                <a:cs typeface="Times New Roman"/>
              </a:rPr>
              <a:t>mắt.  </a:t>
            </a:r>
            <a:r>
              <a:rPr dirty="0" sz="1300" spc="-5">
                <a:latin typeface="Times New Roman"/>
                <a:cs typeface="Times New Roman"/>
              </a:rPr>
              <a:t>Chính </a:t>
            </a:r>
            <a:r>
              <a:rPr dirty="0" sz="1300">
                <a:latin typeface="Times New Roman"/>
                <a:cs typeface="Times New Roman"/>
              </a:rPr>
              <a:t>.NET </a:t>
            </a:r>
            <a:r>
              <a:rPr dirty="0" sz="1300" spc="-5">
                <a:latin typeface="Times New Roman"/>
                <a:cs typeface="Times New Roman"/>
              </a:rPr>
              <a:t>Framework 1.0 là </a:t>
            </a:r>
            <a:r>
              <a:rPr dirty="0" sz="1300">
                <a:latin typeface="Times New Roman"/>
                <a:cs typeface="Times New Roman"/>
              </a:rPr>
              <a:t>điểm </a:t>
            </a:r>
            <a:r>
              <a:rPr dirty="0" sz="1300" spc="-5">
                <a:latin typeface="Times New Roman"/>
                <a:cs typeface="Times New Roman"/>
              </a:rPr>
              <a:t>nhấn </a:t>
            </a:r>
            <a:r>
              <a:rPr dirty="0" sz="1300">
                <a:latin typeface="Times New Roman"/>
                <a:cs typeface="Times New Roman"/>
              </a:rPr>
              <a:t>đáng </a:t>
            </a:r>
            <a:r>
              <a:rPr dirty="0" sz="1300" spc="-5">
                <a:latin typeface="Times New Roman"/>
                <a:cs typeface="Times New Roman"/>
              </a:rPr>
              <a:t>chú ý </a:t>
            </a:r>
            <a:r>
              <a:rPr dirty="0" sz="1300">
                <a:latin typeface="Times New Roman"/>
                <a:cs typeface="Times New Roman"/>
              </a:rPr>
              <a:t>nhất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 spc="-10">
                <a:latin typeface="Times New Roman"/>
                <a:cs typeface="Times New Roman"/>
              </a:rPr>
              <a:t>Visual </a:t>
            </a:r>
            <a:r>
              <a:rPr dirty="0" sz="1300" spc="-5">
                <a:latin typeface="Times New Roman"/>
                <a:cs typeface="Times New Roman"/>
              </a:rPr>
              <a:t>Studio. NET  2002 </a:t>
            </a:r>
            <a:r>
              <a:rPr dirty="0" sz="1300">
                <a:latin typeface="Times New Roman"/>
                <a:cs typeface="Times New Roman"/>
              </a:rPr>
              <a:t>khác </a:t>
            </a:r>
            <a:r>
              <a:rPr dirty="0" sz="1300" spc="-5">
                <a:latin typeface="Times New Roman"/>
                <a:cs typeface="Times New Roman"/>
              </a:rPr>
              <a:t>biệt hẳn với </a:t>
            </a:r>
            <a:r>
              <a:rPr dirty="0" sz="1300" spc="-10">
                <a:latin typeface="Times New Roman"/>
                <a:cs typeface="Times New Roman"/>
              </a:rPr>
              <a:t>Visual </a:t>
            </a:r>
            <a:r>
              <a:rPr dirty="0" sz="1300" spc="-5">
                <a:latin typeface="Times New Roman"/>
                <a:cs typeface="Times New Roman"/>
              </a:rPr>
              <a:t>Studio </a:t>
            </a:r>
            <a:r>
              <a:rPr dirty="0" sz="1300">
                <a:latin typeface="Times New Roman"/>
                <a:cs typeface="Times New Roman"/>
              </a:rPr>
              <a:t>6.0 </a:t>
            </a:r>
            <a:r>
              <a:rPr dirty="0" sz="1300" spc="-5">
                <a:latin typeface="Times New Roman"/>
                <a:cs typeface="Times New Roman"/>
              </a:rPr>
              <a:t>đã phát </a:t>
            </a:r>
            <a:r>
              <a:rPr dirty="0" sz="1300">
                <a:latin typeface="Times New Roman"/>
                <a:cs typeface="Times New Roman"/>
              </a:rPr>
              <a:t>hành năm 1998. </a:t>
            </a:r>
            <a:r>
              <a:rPr dirty="0" sz="1300" spc="-5">
                <a:latin typeface="Times New Roman"/>
                <a:cs typeface="Times New Roman"/>
              </a:rPr>
              <a:t>Lần đầu tiên, Microsoft  giới thiệu về “lập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hợp nhất”, với việc </a:t>
            </a:r>
            <a:r>
              <a:rPr dirty="0" sz="1300" spc="5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.NET Framework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nền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tảng.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Ver 1.1 - phát hành </a:t>
            </a:r>
            <a:r>
              <a:rPr dirty="0" sz="1300" b="1" i="1">
                <a:latin typeface="Times New Roman"/>
                <a:cs typeface="Times New Roman"/>
              </a:rPr>
              <a:t>năm </a:t>
            </a:r>
            <a:r>
              <a:rPr dirty="0" sz="1300" spc="-5" b="1" i="1">
                <a:latin typeface="Times New Roman"/>
                <a:cs typeface="Times New Roman"/>
              </a:rPr>
              <a:t>2003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 indent="359410">
              <a:lnSpc>
                <a:spcPct val="124500"/>
              </a:lnSpc>
              <a:spcBef>
                <a:spcPts val="570"/>
              </a:spcBef>
            </a:pP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năm </a:t>
            </a:r>
            <a:r>
              <a:rPr dirty="0" sz="1300" spc="-5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ngày .NET </a:t>
            </a:r>
            <a:r>
              <a:rPr dirty="0" sz="1300" spc="-5">
                <a:latin typeface="Times New Roman"/>
                <a:cs typeface="Times New Roman"/>
              </a:rPr>
              <a:t>Framework 1.0 ra </a:t>
            </a:r>
            <a:r>
              <a:rPr dirty="0" sz="1300">
                <a:latin typeface="Times New Roman"/>
                <a:cs typeface="Times New Roman"/>
              </a:rPr>
              <a:t>đời, ngày </a:t>
            </a:r>
            <a:r>
              <a:rPr dirty="0" sz="1300" spc="-5">
                <a:latin typeface="Times New Roman"/>
                <a:cs typeface="Times New Roman"/>
              </a:rPr>
              <a:t>24/4/2003, Microsoft đã có </a:t>
            </a:r>
            <a:r>
              <a:rPr dirty="0" sz="1300">
                <a:latin typeface="Times New Roman"/>
                <a:cs typeface="Times New Roman"/>
              </a:rPr>
              <a:t>ngay  </a:t>
            </a:r>
            <a:r>
              <a:rPr dirty="0" sz="1300" spc="-5">
                <a:latin typeface="Times New Roman"/>
                <a:cs typeface="Times New Roman"/>
              </a:rPr>
              <a:t>bản cập nhật 1.1 ra mắt cùng với </a:t>
            </a:r>
            <a:r>
              <a:rPr dirty="0" sz="1300" spc="-10">
                <a:latin typeface="Times New Roman"/>
                <a:cs typeface="Times New Roman"/>
              </a:rPr>
              <a:t>Visual </a:t>
            </a:r>
            <a:r>
              <a:rPr dirty="0" sz="1300" spc="-5">
                <a:latin typeface="Times New Roman"/>
                <a:cs typeface="Times New Roman"/>
              </a:rPr>
              <a:t>Studio.NET 2003. Không có nhiều nâng cấp đáng  chú ý trong lần ra mắt </a:t>
            </a:r>
            <a:r>
              <a:rPr dirty="0" sz="1300" spc="-10">
                <a:latin typeface="Times New Roman"/>
                <a:cs typeface="Times New Roman"/>
              </a:rPr>
              <a:t>này, </a:t>
            </a:r>
            <a:r>
              <a:rPr dirty="0" sz="1300">
                <a:latin typeface="Times New Roman"/>
                <a:cs typeface="Times New Roman"/>
              </a:rPr>
              <a:t>đáng </a:t>
            </a:r>
            <a:r>
              <a:rPr dirty="0" sz="1300" spc="-5">
                <a:latin typeface="Times New Roman"/>
                <a:cs typeface="Times New Roman"/>
              </a:rPr>
              <a:t>kể nhất là </a:t>
            </a:r>
            <a:r>
              <a:rPr dirty="0" sz="1300">
                <a:latin typeface="Times New Roman"/>
                <a:cs typeface="Times New Roman"/>
              </a:rPr>
              <a:t>sự </a:t>
            </a:r>
            <a:r>
              <a:rPr dirty="0" sz="1300" spc="-5">
                <a:latin typeface="Times New Roman"/>
                <a:cs typeface="Times New Roman"/>
              </a:rPr>
              <a:t>ra đời của .NET </a:t>
            </a:r>
            <a:r>
              <a:rPr dirty="0" sz="1300" spc="5">
                <a:latin typeface="Times New Roman"/>
                <a:cs typeface="Times New Roman"/>
              </a:rPr>
              <a:t>Compact </a:t>
            </a:r>
            <a:r>
              <a:rPr dirty="0" sz="1300" spc="-5">
                <a:latin typeface="Times New Roman"/>
                <a:cs typeface="Times New Roman"/>
              </a:rPr>
              <a:t>Framework, </a:t>
            </a:r>
            <a:r>
              <a:rPr dirty="0" sz="1300">
                <a:latin typeface="Times New Roman"/>
                <a:cs typeface="Times New Roman"/>
              </a:rPr>
              <a:t>phiên  </a:t>
            </a:r>
            <a:r>
              <a:rPr dirty="0" sz="1300" spc="-5">
                <a:latin typeface="Times New Roman"/>
                <a:cs typeface="Times New Roman"/>
              </a:rPr>
              <a:t>bản thu gọn của .NET Framework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thiết </a:t>
            </a:r>
            <a:r>
              <a:rPr dirty="0" sz="1300" spc="-5">
                <a:latin typeface="Times New Roman"/>
                <a:cs typeface="Times New Roman"/>
              </a:rPr>
              <a:t>bị di động. </a:t>
            </a:r>
            <a:r>
              <a:rPr dirty="0" sz="1300" spc="-10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đáng </a:t>
            </a:r>
            <a:r>
              <a:rPr dirty="0" sz="1300" spc="-5">
                <a:latin typeface="Times New Roman"/>
                <a:cs typeface="Times New Roman"/>
              </a:rPr>
              <a:t>tiếc là </a:t>
            </a:r>
            <a:r>
              <a:rPr dirty="0" sz="1300" spc="-10">
                <a:latin typeface="Times New Roman"/>
                <a:cs typeface="Times New Roman"/>
              </a:rPr>
              <a:t>mặc </a:t>
            </a:r>
            <a:r>
              <a:rPr dirty="0" sz="1300" spc="-5">
                <a:latin typeface="Times New Roman"/>
                <a:cs typeface="Times New Roman"/>
              </a:rPr>
              <a:t>dù có nền  tảng rất </a:t>
            </a:r>
            <a:r>
              <a:rPr dirty="0" sz="1300">
                <a:latin typeface="Times New Roman"/>
                <a:cs typeface="Times New Roman"/>
              </a:rPr>
              <a:t>tốt, cùng </a:t>
            </a:r>
            <a:r>
              <a:rPr dirty="0" sz="1300" spc="-5">
                <a:latin typeface="Times New Roman"/>
                <a:cs typeface="Times New Roman"/>
              </a:rPr>
              <a:t>với sự hỗ </a:t>
            </a:r>
            <a:r>
              <a:rPr dirty="0" sz="1300">
                <a:latin typeface="Times New Roman"/>
                <a:cs typeface="Times New Roman"/>
              </a:rPr>
              <a:t>trợ </a:t>
            </a:r>
            <a:r>
              <a:rPr dirty="0" sz="1300" spc="-10">
                <a:latin typeface="Times New Roman"/>
                <a:cs typeface="Times New Roman"/>
              </a:rPr>
              <a:t>mạnh mẽ </a:t>
            </a:r>
            <a:r>
              <a:rPr dirty="0" sz="1300" spc="-5">
                <a:latin typeface="Times New Roman"/>
                <a:cs typeface="Times New Roman"/>
              </a:rPr>
              <a:t>từ Microsoft, cho </a:t>
            </a:r>
            <a:r>
              <a:rPr dirty="0" sz="1300">
                <a:latin typeface="Times New Roman"/>
                <a:cs typeface="Times New Roman"/>
              </a:rPr>
              <a:t>đến </a:t>
            </a:r>
            <a:r>
              <a:rPr dirty="0" sz="1300" spc="-5">
                <a:latin typeface="Times New Roman"/>
                <a:cs typeface="Times New Roman"/>
              </a:rPr>
              <a:t>nay, .NET </a:t>
            </a:r>
            <a:r>
              <a:rPr dirty="0" sz="1300">
                <a:latin typeface="Times New Roman"/>
                <a:cs typeface="Times New Roman"/>
              </a:rPr>
              <a:t>Compact  </a:t>
            </a:r>
            <a:r>
              <a:rPr dirty="0" sz="1300" spc="-5">
                <a:latin typeface="Times New Roman"/>
                <a:cs typeface="Times New Roman"/>
              </a:rPr>
              <a:t>Framework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vẫn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 spc="-90">
                <a:latin typeface="Times New Roman"/>
                <a:cs typeface="Times New Roman"/>
              </a:rPr>
              <a:t>chƣa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phát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triển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120">
                <a:latin typeface="Times New Roman"/>
                <a:cs typeface="Times New Roman"/>
              </a:rPr>
              <a:t>nhƣ  </a:t>
            </a:r>
            <a:r>
              <a:rPr dirty="0" sz="1300" spc="-5">
                <a:latin typeface="Times New Roman"/>
                <a:cs typeface="Times New Roman"/>
              </a:rPr>
              <a:t>“lẽ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ra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nó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phải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thế”.</a:t>
            </a:r>
            <a:r>
              <a:rPr dirty="0" sz="1300" spc="20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Hiện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nay</a:t>
            </a:r>
            <a:r>
              <a:rPr dirty="0" sz="1300" spc="1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số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thiết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bị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220">
                <a:latin typeface="Times New Roman"/>
                <a:cs typeface="Times New Roman"/>
              </a:rPr>
              <a:t>di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12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8462"/>
            <a:ext cx="6175375" cy="752030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495"/>
              </a:spcBef>
            </a:pPr>
            <a:r>
              <a:rPr dirty="0" sz="950" spc="-5">
                <a:latin typeface="Courier New"/>
                <a:cs typeface="Courier New"/>
              </a:rPr>
              <a:t>Update(&lt;DataTable&gt;): </a:t>
            </a:r>
            <a:r>
              <a:rPr dirty="0" sz="1300" spc="-5">
                <a:latin typeface="Times New Roman"/>
                <a:cs typeface="Times New Roman"/>
              </a:rPr>
              <a:t>Cập nhật </a:t>
            </a:r>
            <a:r>
              <a:rPr dirty="0" sz="1300">
                <a:latin typeface="Times New Roman"/>
                <a:cs typeface="Times New Roman"/>
              </a:rPr>
              <a:t>tất </a:t>
            </a:r>
            <a:r>
              <a:rPr dirty="0" sz="1300" spc="-5">
                <a:latin typeface="Times New Roman"/>
                <a:cs typeface="Times New Roman"/>
              </a:rPr>
              <a:t>cả các </a:t>
            </a:r>
            <a:r>
              <a:rPr dirty="0" sz="1300">
                <a:latin typeface="Times New Roman"/>
                <a:cs typeface="Times New Roman"/>
              </a:rPr>
              <a:t>thay đổi </a:t>
            </a:r>
            <a:r>
              <a:rPr dirty="0" sz="1300" spc="-5">
                <a:latin typeface="Times New Roman"/>
                <a:cs typeface="Times New Roman"/>
              </a:rPr>
              <a:t>trên </a:t>
            </a:r>
            <a:r>
              <a:rPr dirty="0" sz="1300" spc="-10">
                <a:latin typeface="Times New Roman"/>
                <a:cs typeface="Times New Roman"/>
              </a:rPr>
              <a:t>DataTable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nguồn dữ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liệu.</a:t>
            </a:r>
            <a:endParaRPr sz="1300">
              <a:latin typeface="Times New Roman"/>
              <a:cs typeface="Times New Roman"/>
            </a:endParaRPr>
          </a:p>
          <a:p>
            <a:pPr marL="12700" marR="5080" indent="456565">
              <a:lnSpc>
                <a:spcPct val="123800"/>
              </a:lnSpc>
              <a:spcBef>
                <a:spcPts val="625"/>
              </a:spcBef>
            </a:pPr>
            <a:r>
              <a:rPr dirty="0" sz="950" spc="-5">
                <a:latin typeface="Courier New"/>
                <a:cs typeface="Courier New"/>
              </a:rPr>
              <a:t>Update(&lt;Dataset&gt;,&lt;Tên bảng&gt;) </a:t>
            </a:r>
            <a:r>
              <a:rPr dirty="0" sz="1300" spc="-5">
                <a:latin typeface="Times New Roman"/>
                <a:cs typeface="Times New Roman"/>
              </a:rPr>
              <a:t>Cập </a:t>
            </a:r>
            <a:r>
              <a:rPr dirty="0" sz="1300">
                <a:latin typeface="Times New Roman"/>
                <a:cs typeface="Times New Roman"/>
              </a:rPr>
              <a:t>nhật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đổi trên </a:t>
            </a:r>
            <a:r>
              <a:rPr dirty="0" sz="1300">
                <a:latin typeface="Times New Roman"/>
                <a:cs typeface="Times New Roman"/>
              </a:rPr>
              <a:t>bảng trong </a:t>
            </a:r>
            <a:r>
              <a:rPr dirty="0" sz="1300" spc="-10">
                <a:latin typeface="Times New Roman"/>
                <a:cs typeface="Times New Roman"/>
              </a:rPr>
              <a:t>Dataset </a:t>
            </a:r>
            <a:r>
              <a:rPr dirty="0" sz="1300">
                <a:latin typeface="Times New Roman"/>
                <a:cs typeface="Times New Roman"/>
              </a:rPr>
              <a:t>vào  </a:t>
            </a:r>
            <a:r>
              <a:rPr dirty="0" sz="1300" spc="-5">
                <a:latin typeface="Times New Roman"/>
                <a:cs typeface="Times New Roman"/>
              </a:rPr>
              <a:t>nguồn dữ liệu.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6. </a:t>
            </a:r>
            <a:r>
              <a:rPr dirty="0" sz="1300" spc="-10" b="1">
                <a:latin typeface="Times New Roman"/>
                <a:cs typeface="Times New Roman"/>
              </a:rPr>
              <a:t>Điều </a:t>
            </a:r>
            <a:r>
              <a:rPr dirty="0" sz="1300" spc="-5" b="1">
                <a:latin typeface="Times New Roman"/>
                <a:cs typeface="Times New Roman"/>
              </a:rPr>
              <a:t>khiển DataGridView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DataGridView là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cấu </a:t>
            </a:r>
            <a:r>
              <a:rPr dirty="0" sz="1300" spc="-5">
                <a:latin typeface="Times New Roman"/>
                <a:cs typeface="Times New Roman"/>
              </a:rPr>
              <a:t>trúc bảng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cột, </a:t>
            </a:r>
            <a:r>
              <a:rPr dirty="0" sz="1300" spc="-5">
                <a:latin typeface="Times New Roman"/>
                <a:cs typeface="Times New Roman"/>
              </a:rPr>
              <a:t>các dòng. </a:t>
            </a:r>
            <a:r>
              <a:rPr dirty="0" sz="1300">
                <a:latin typeface="Times New Roman"/>
                <a:cs typeface="Times New Roman"/>
              </a:rPr>
              <a:t>Nó </a:t>
            </a:r>
            <a:r>
              <a:rPr dirty="0" sz="1300" spc="-5">
                <a:latin typeface="Times New Roman"/>
                <a:cs typeface="Times New Roman"/>
              </a:rPr>
              <a:t>dùng để hiển thị dữ </a:t>
            </a:r>
            <a:r>
              <a:rPr dirty="0" sz="1300">
                <a:latin typeface="Times New Roman"/>
                <a:cs typeface="Times New Roman"/>
              </a:rPr>
              <a:t>liệu  </a:t>
            </a:r>
            <a:r>
              <a:rPr dirty="0" sz="1300" spc="-95">
                <a:latin typeface="Times New Roman"/>
                <a:cs typeface="Times New Roman"/>
              </a:rPr>
              <a:t>dƣới </a:t>
            </a:r>
            <a:r>
              <a:rPr dirty="0" sz="1300" spc="-5">
                <a:latin typeface="Times New Roman"/>
                <a:cs typeface="Times New Roman"/>
              </a:rPr>
              <a:t>dạng</a:t>
            </a:r>
            <a:r>
              <a:rPr dirty="0" sz="1300" spc="-1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bảng.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Thuộc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tính: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+ Name :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khiển, với tiếp đầu ngữ là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dgv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90"/>
              </a:spcBef>
            </a:pPr>
            <a:r>
              <a:rPr dirty="0" sz="1300" spc="-5">
                <a:latin typeface="Times New Roman"/>
                <a:cs typeface="Times New Roman"/>
              </a:rPr>
              <a:t>+ DataSource: Truyền vào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DataTable </a:t>
            </a:r>
            <a:r>
              <a:rPr dirty="0" sz="1300">
                <a:latin typeface="Times New Roman"/>
                <a:cs typeface="Times New Roman"/>
              </a:rPr>
              <a:t>chứa </a:t>
            </a:r>
            <a:r>
              <a:rPr dirty="0" sz="1300" spc="-5">
                <a:latin typeface="Times New Roman"/>
                <a:cs typeface="Times New Roman"/>
              </a:rPr>
              <a:t>dữ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liệu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Thuộc tính </a:t>
            </a:r>
            <a:r>
              <a:rPr dirty="0" sz="1300" b="1" i="1">
                <a:latin typeface="Times New Roman"/>
                <a:cs typeface="Times New Roman"/>
              </a:rPr>
              <a:t>Columns: </a:t>
            </a:r>
            <a:r>
              <a:rPr dirty="0" sz="1300" spc="-5">
                <a:latin typeface="Times New Roman"/>
                <a:cs typeface="Times New Roman"/>
              </a:rPr>
              <a:t>liên quan đến việc thiết lập cho các cột của </a:t>
            </a:r>
            <a:r>
              <a:rPr dirty="0" sz="1300" spc="-10">
                <a:latin typeface="Times New Roman"/>
                <a:cs typeface="Times New Roman"/>
              </a:rPr>
              <a:t>Grid, </a:t>
            </a:r>
            <a:r>
              <a:rPr dirty="0" sz="1300" spc="-5">
                <a:latin typeface="Times New Roman"/>
                <a:cs typeface="Times New Roman"/>
              </a:rPr>
              <a:t>thiết lập cột  nào thì ta truyền </a:t>
            </a:r>
            <a:r>
              <a:rPr dirty="0" sz="1300">
                <a:latin typeface="Times New Roman"/>
                <a:cs typeface="Times New Roman"/>
              </a:rPr>
              <a:t>chỉ </a:t>
            </a:r>
            <a:r>
              <a:rPr dirty="0" sz="1300" spc="-5">
                <a:latin typeface="Times New Roman"/>
                <a:cs typeface="Times New Roman"/>
              </a:rPr>
              <a:t>số của cột đó vào bắt đầu từ 0. Ví dụ: Colums(0) – Thiết lập cho cột thứ  1,... Có các thuộc </a:t>
            </a:r>
            <a:r>
              <a:rPr dirty="0" sz="1300">
                <a:latin typeface="Times New Roman"/>
                <a:cs typeface="Times New Roman"/>
              </a:rPr>
              <a:t>tính thiết </a:t>
            </a:r>
            <a:r>
              <a:rPr dirty="0" sz="1300" spc="-5">
                <a:latin typeface="Times New Roman"/>
                <a:cs typeface="Times New Roman"/>
              </a:rPr>
              <a:t>lập cho Columns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594485" indent="-97155">
              <a:lnSpc>
                <a:spcPct val="100000"/>
              </a:lnSpc>
              <a:spcBef>
                <a:spcPts val="969"/>
              </a:spcBef>
              <a:buChar char="-"/>
              <a:tabLst>
                <a:tab pos="1595120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HeaderText: </a:t>
            </a:r>
            <a:r>
              <a:rPr dirty="0" sz="1300" spc="-5">
                <a:latin typeface="Times New Roman"/>
                <a:cs typeface="Times New Roman"/>
              </a:rPr>
              <a:t>Thiết </a:t>
            </a:r>
            <a:r>
              <a:rPr dirty="0" sz="1300">
                <a:latin typeface="Times New Roman"/>
                <a:cs typeface="Times New Roman"/>
              </a:rPr>
              <a:t>lập </a:t>
            </a:r>
            <a:r>
              <a:rPr dirty="0" sz="1300" spc="-5">
                <a:latin typeface="Times New Roman"/>
                <a:cs typeface="Times New Roman"/>
              </a:rPr>
              <a:t>chuỗi </a:t>
            </a:r>
            <a:r>
              <a:rPr dirty="0" sz="1300">
                <a:latin typeface="Times New Roman"/>
                <a:cs typeface="Times New Roman"/>
              </a:rPr>
              <a:t>tiêu </a:t>
            </a:r>
            <a:r>
              <a:rPr dirty="0" sz="1300" spc="-5">
                <a:latin typeface="Times New Roman"/>
                <a:cs typeface="Times New Roman"/>
              </a:rPr>
              <a:t>đề cho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cột</a:t>
            </a:r>
            <a:endParaRPr sz="1300">
              <a:latin typeface="Times New Roman"/>
              <a:cs typeface="Times New Roman"/>
            </a:endParaRPr>
          </a:p>
          <a:p>
            <a:pPr marL="1594485" indent="-97155">
              <a:lnSpc>
                <a:spcPct val="100000"/>
              </a:lnSpc>
              <a:spcBef>
                <a:spcPts val="985"/>
              </a:spcBef>
              <a:buChar char="-"/>
              <a:tabLst>
                <a:tab pos="1595120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DataPropertyName: </a:t>
            </a:r>
            <a:r>
              <a:rPr dirty="0" sz="1300" spc="-5">
                <a:latin typeface="Times New Roman"/>
                <a:cs typeface="Times New Roman"/>
              </a:rPr>
              <a:t>Thiết lập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dữ liệu hiển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cột.</a:t>
            </a:r>
            <a:endParaRPr sz="1300">
              <a:latin typeface="Times New Roman"/>
              <a:cs typeface="Times New Roman"/>
            </a:endParaRPr>
          </a:p>
          <a:p>
            <a:pPr marL="1594485" indent="-97155">
              <a:lnSpc>
                <a:spcPct val="100000"/>
              </a:lnSpc>
              <a:spcBef>
                <a:spcPts val="985"/>
              </a:spcBef>
              <a:buChar char="-"/>
              <a:tabLst>
                <a:tab pos="1595120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Width: </a:t>
            </a:r>
            <a:r>
              <a:rPr dirty="0" sz="1300">
                <a:latin typeface="Times New Roman"/>
                <a:cs typeface="Times New Roman"/>
              </a:rPr>
              <a:t>Thiết </a:t>
            </a: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>
                <a:latin typeface="Times New Roman"/>
                <a:cs typeface="Times New Roman"/>
              </a:rPr>
              <a:t>độ rộng </a:t>
            </a: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cột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ReadOnly: Thuộc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thiết lập </a:t>
            </a:r>
            <a:r>
              <a:rPr dirty="0" sz="1300">
                <a:latin typeface="Times New Roman"/>
                <a:cs typeface="Times New Roman"/>
              </a:rPr>
              <a:t>là </a:t>
            </a:r>
            <a:r>
              <a:rPr dirty="0" sz="1300" spc="-5">
                <a:latin typeface="Times New Roman"/>
                <a:cs typeface="Times New Roman"/>
              </a:rPr>
              <a:t>true </a:t>
            </a:r>
            <a:r>
              <a:rPr dirty="0" sz="1300">
                <a:latin typeface="Times New Roman"/>
                <a:cs typeface="Times New Roman"/>
              </a:rPr>
              <a:t>nếu grid </a:t>
            </a:r>
            <a:r>
              <a:rPr dirty="0" sz="1300" spc="-5">
                <a:latin typeface="Times New Roman"/>
                <a:cs typeface="Times New Roman"/>
              </a:rPr>
              <a:t>chỉ để </a:t>
            </a:r>
            <a:r>
              <a:rPr dirty="0" sz="1300">
                <a:latin typeface="Times New Roman"/>
                <a:cs typeface="Times New Roman"/>
              </a:rPr>
              <a:t>đọc </a:t>
            </a:r>
            <a:r>
              <a:rPr dirty="0" sz="1300" spc="-75">
                <a:latin typeface="Times New Roman"/>
                <a:cs typeface="Times New Roman"/>
              </a:rPr>
              <a:t>ngƣợc </a:t>
            </a:r>
            <a:r>
              <a:rPr dirty="0" sz="1300">
                <a:latin typeface="Times New Roman"/>
                <a:cs typeface="Times New Roman"/>
              </a:rPr>
              <a:t>lại </a:t>
            </a:r>
            <a:r>
              <a:rPr dirty="0" sz="1300" spc="-5">
                <a:latin typeface="Times New Roman"/>
                <a:cs typeface="Times New Roman"/>
              </a:rPr>
              <a:t>là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false.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BackGroundColor: Thuộc </a:t>
            </a:r>
            <a:r>
              <a:rPr dirty="0" sz="1300">
                <a:latin typeface="Times New Roman"/>
                <a:cs typeface="Times New Roman"/>
              </a:rPr>
              <a:t>tính quy </a:t>
            </a:r>
            <a:r>
              <a:rPr dirty="0" sz="1300" spc="-5">
                <a:latin typeface="Times New Roman"/>
                <a:cs typeface="Times New Roman"/>
              </a:rPr>
              <a:t>định màu nền </a:t>
            </a:r>
            <a:r>
              <a:rPr dirty="0" sz="1300">
                <a:latin typeface="Times New Roman"/>
                <a:cs typeface="Times New Roman"/>
              </a:rPr>
              <a:t>cho grid (dùng </a:t>
            </a:r>
            <a:r>
              <a:rPr dirty="0" sz="1300" spc="-5">
                <a:latin typeface="Times New Roman"/>
                <a:cs typeface="Times New Roman"/>
              </a:rPr>
              <a:t>lớp </a:t>
            </a:r>
            <a:r>
              <a:rPr dirty="0" sz="1300">
                <a:latin typeface="Times New Roman"/>
                <a:cs typeface="Times New Roman"/>
              </a:rPr>
              <a:t>Color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chọn  </a:t>
            </a:r>
            <a:r>
              <a:rPr dirty="0" sz="1300" spc="-5">
                <a:latin typeface="Times New Roman"/>
                <a:cs typeface="Times New Roman"/>
              </a:rPr>
              <a:t>màu cho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Grid)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ForeColor: </a:t>
            </a:r>
            <a:r>
              <a:rPr dirty="0" sz="1300">
                <a:latin typeface="Times New Roman"/>
                <a:cs typeface="Times New Roman"/>
              </a:rPr>
              <a:t>Quy </a:t>
            </a:r>
            <a:r>
              <a:rPr dirty="0" sz="1300" spc="-5">
                <a:latin typeface="Times New Roman"/>
                <a:cs typeface="Times New Roman"/>
              </a:rPr>
              <a:t>định màu chữ cho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Grid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Font: </a:t>
            </a:r>
            <a:r>
              <a:rPr dirty="0" sz="1300">
                <a:latin typeface="Times New Roman"/>
                <a:cs typeface="Times New Roman"/>
              </a:rPr>
              <a:t>Quy </a:t>
            </a:r>
            <a:r>
              <a:rPr dirty="0" sz="1300" spc="-5">
                <a:latin typeface="Times New Roman"/>
                <a:cs typeface="Times New Roman"/>
              </a:rPr>
              <a:t>định về Font chữ cho Grid </a:t>
            </a:r>
            <a:r>
              <a:rPr dirty="0" sz="1300" spc="-90">
                <a:latin typeface="Times New Roman"/>
                <a:cs typeface="Times New Roman"/>
              </a:rPr>
              <a:t>(nhƣ </a:t>
            </a:r>
            <a:r>
              <a:rPr dirty="0" sz="1300">
                <a:latin typeface="Times New Roman"/>
                <a:cs typeface="Times New Roman"/>
              </a:rPr>
              <a:t>kiểu </a:t>
            </a:r>
            <a:r>
              <a:rPr dirty="0" sz="1300" spc="-5">
                <a:latin typeface="Times New Roman"/>
                <a:cs typeface="Times New Roman"/>
              </a:rPr>
              <a:t>chữ, </a:t>
            </a:r>
            <a:r>
              <a:rPr dirty="0" sz="1300" spc="-10">
                <a:latin typeface="Times New Roman"/>
                <a:cs typeface="Times New Roman"/>
              </a:rPr>
              <a:t>màu </a:t>
            </a:r>
            <a:r>
              <a:rPr dirty="0" sz="1300" spc="-5">
                <a:latin typeface="Times New Roman"/>
                <a:cs typeface="Times New Roman"/>
              </a:rPr>
              <a:t>chữ,</a:t>
            </a:r>
            <a:r>
              <a:rPr dirty="0" sz="1300" spc="-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…)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spc="-5" b="1">
                <a:latin typeface="Times New Roman"/>
                <a:cs typeface="Times New Roman"/>
              </a:rPr>
              <a:t>sự kiện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+ Click: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kích </a:t>
            </a:r>
            <a:r>
              <a:rPr dirty="0" sz="1300">
                <a:latin typeface="Times New Roman"/>
                <a:cs typeface="Times New Roman"/>
              </a:rPr>
              <a:t>hoạt </a:t>
            </a: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</a:t>
            </a:r>
            <a:r>
              <a:rPr dirty="0" sz="1300">
                <a:latin typeface="Times New Roman"/>
                <a:cs typeface="Times New Roman"/>
              </a:rPr>
              <a:t>click </a:t>
            </a:r>
            <a:r>
              <a:rPr dirty="0" sz="1300" spc="-5">
                <a:latin typeface="Times New Roman"/>
                <a:cs typeface="Times New Roman"/>
              </a:rPr>
              <a:t>vào</a:t>
            </a:r>
            <a:r>
              <a:rPr dirty="0" sz="1300" spc="-60">
                <a:latin typeface="Times New Roman"/>
                <a:cs typeface="Times New Roman"/>
              </a:rPr>
              <a:t> </a:t>
            </a:r>
            <a:r>
              <a:rPr dirty="0" sz="1300" spc="-95">
                <a:latin typeface="Times New Roman"/>
                <a:cs typeface="Times New Roman"/>
              </a:rPr>
              <a:t>lƣới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 indent="359410">
              <a:lnSpc>
                <a:spcPct val="124800"/>
              </a:lnSpc>
              <a:spcBef>
                <a:spcPts val="600"/>
              </a:spcBef>
            </a:pPr>
            <a:r>
              <a:rPr dirty="0" sz="1300" spc="-5" b="1">
                <a:latin typeface="Times New Roman"/>
                <a:cs typeface="Times New Roman"/>
              </a:rPr>
              <a:t>Ví dụ</a:t>
            </a:r>
            <a:r>
              <a:rPr dirty="0" sz="1300" spc="-5">
                <a:latin typeface="Times New Roman"/>
                <a:cs typeface="Times New Roman"/>
              </a:rPr>
              <a:t>: </a:t>
            </a:r>
            <a:r>
              <a:rPr dirty="0" sz="1300" spc="-10">
                <a:latin typeface="Times New Roman"/>
                <a:cs typeface="Times New Roman"/>
              </a:rPr>
              <a:t>Vẫn </a:t>
            </a:r>
            <a:r>
              <a:rPr dirty="0" sz="1300" spc="-5">
                <a:latin typeface="Times New Roman"/>
                <a:cs typeface="Times New Roman"/>
              </a:rPr>
              <a:t>dùng CSDL </a:t>
            </a:r>
            <a:r>
              <a:rPr dirty="0" sz="1300" spc="-10">
                <a:latin typeface="Times New Roman"/>
                <a:cs typeface="Times New Roman"/>
              </a:rPr>
              <a:t>Access </a:t>
            </a:r>
            <a:r>
              <a:rPr dirty="0" sz="1300" spc="-5">
                <a:latin typeface="Times New Roman"/>
                <a:cs typeface="Times New Roman"/>
              </a:rPr>
              <a:t>ở </a:t>
            </a:r>
            <a:r>
              <a:rPr dirty="0" sz="1300">
                <a:latin typeface="Times New Roman"/>
                <a:cs typeface="Times New Roman"/>
              </a:rPr>
              <a:t>trên. </a:t>
            </a:r>
            <a:r>
              <a:rPr dirty="0" sz="1300" spc="-5">
                <a:latin typeface="Times New Roman"/>
                <a:cs typeface="Times New Roman"/>
              </a:rPr>
              <a:t>Viết đoạn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sử dụng </a:t>
            </a:r>
            <a:r>
              <a:rPr dirty="0" sz="1300" spc="-25">
                <a:latin typeface="Times New Roman"/>
                <a:cs typeface="Times New Roman"/>
              </a:rPr>
              <a:t>DataAdapter  </a:t>
            </a:r>
            <a:r>
              <a:rPr dirty="0" sz="1300" spc="-5">
                <a:latin typeface="Times New Roman"/>
                <a:cs typeface="Times New Roman"/>
              </a:rPr>
              <a:t>đọc CSDL và liệt kê </a:t>
            </a:r>
            <a:r>
              <a:rPr dirty="0" sz="1300">
                <a:latin typeface="Times New Roman"/>
                <a:cs typeface="Times New Roman"/>
              </a:rPr>
              <a:t>danh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 spc="-5">
                <a:latin typeface="Times New Roman"/>
                <a:cs typeface="Times New Roman"/>
              </a:rPr>
              <a:t>các môn học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trong CSDL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hình </a:t>
            </a:r>
            <a:r>
              <a:rPr dirty="0" sz="1300" spc="-10">
                <a:latin typeface="Times New Roman"/>
                <a:cs typeface="Times New Roman"/>
              </a:rPr>
              <a:t>sau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2529840"/>
            <a:chOff x="1062532" y="792480"/>
            <a:chExt cx="6189980" cy="252984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6925"/>
              <a:ext cx="4664710" cy="25253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3433698"/>
            <a:ext cx="6174740" cy="5765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Hướng </a:t>
            </a:r>
            <a:r>
              <a:rPr dirty="0" sz="1300" spc="-10" b="1">
                <a:latin typeface="Times New Roman"/>
                <a:cs typeface="Times New Roman"/>
              </a:rPr>
              <a:t>dẫn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Tạo giao diện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trên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các điều </a:t>
            </a:r>
            <a:r>
              <a:rPr dirty="0" sz="1300">
                <a:latin typeface="Times New Roman"/>
                <a:cs typeface="Times New Roman"/>
              </a:rPr>
              <a:t>khiển: Label </a:t>
            </a:r>
            <a:r>
              <a:rPr dirty="0" sz="1300" spc="-5">
                <a:latin typeface="Times New Roman"/>
                <a:cs typeface="Times New Roman"/>
              </a:rPr>
              <a:t>có Text </a:t>
            </a:r>
            <a:r>
              <a:rPr dirty="0" sz="1300">
                <a:latin typeface="Times New Roman"/>
                <a:cs typeface="Times New Roman"/>
              </a:rPr>
              <a:t>là: </a:t>
            </a:r>
            <a:r>
              <a:rPr dirty="0" sz="1300" spc="-5">
                <a:latin typeface="Times New Roman"/>
                <a:cs typeface="Times New Roman"/>
              </a:rPr>
              <a:t>"Danh sách </a:t>
            </a:r>
            <a:r>
              <a:rPr dirty="0" sz="1300" spc="-65">
                <a:latin typeface="Times New Roman"/>
                <a:cs typeface="Times New Roman"/>
              </a:rPr>
              <a:t>các  </a:t>
            </a:r>
            <a:r>
              <a:rPr dirty="0" sz="1300" spc="-5">
                <a:latin typeface="Times New Roman"/>
                <a:cs typeface="Times New Roman"/>
              </a:rPr>
              <a:t>môn học"; 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DataGridView có </a:t>
            </a:r>
            <a:r>
              <a:rPr dirty="0" sz="1300">
                <a:latin typeface="Times New Roman"/>
                <a:cs typeface="Times New Roman"/>
              </a:rPr>
              <a:t>Name </a:t>
            </a:r>
            <a:r>
              <a:rPr dirty="0" sz="1300" spc="-5">
                <a:latin typeface="Times New Roman"/>
                <a:cs typeface="Times New Roman"/>
              </a:rPr>
              <a:t>là: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dgvMonHoc.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Khai báo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2 </a:t>
            </a:r>
            <a:r>
              <a:rPr dirty="0" sz="1300">
                <a:latin typeface="Times New Roman"/>
                <a:cs typeface="Times New Roman"/>
              </a:rPr>
              <a:t>namespace </a:t>
            </a:r>
            <a:r>
              <a:rPr dirty="0" sz="1300" spc="-5">
                <a:latin typeface="Times New Roman"/>
                <a:cs typeface="Times New Roman"/>
              </a:rPr>
              <a:t>sau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ts val="1285"/>
              </a:lnSpc>
              <a:spcBef>
                <a:spcPts val="34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using</a:t>
            </a:r>
            <a:r>
              <a:rPr dirty="0" sz="1100" spc="-1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System.Data;</a:t>
            </a:r>
            <a:endParaRPr sz="1100">
              <a:latin typeface="Courier New"/>
              <a:cs typeface="Courier New"/>
            </a:endParaRPr>
          </a:p>
          <a:p>
            <a:pPr marL="354965">
              <a:lnSpc>
                <a:spcPts val="1285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dirty="0" sz="1100" spc="-5">
                <a:latin typeface="Courier New"/>
                <a:cs typeface="Courier New"/>
              </a:rPr>
              <a:t>System.Data.OleDb; //Làm việc với CSDL</a:t>
            </a:r>
            <a:r>
              <a:rPr dirty="0" sz="1100" spc="5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Access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570"/>
              </a:spcBef>
            </a:pPr>
            <a:r>
              <a:rPr dirty="0" sz="1300" spc="-10">
                <a:latin typeface="Times New Roman"/>
                <a:cs typeface="Times New Roman"/>
              </a:rPr>
              <a:t>Viết 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cho sự </a:t>
            </a:r>
            <a:r>
              <a:rPr dirty="0" sz="1300">
                <a:latin typeface="Times New Roman"/>
                <a:cs typeface="Times New Roman"/>
              </a:rPr>
              <a:t>kiện </a:t>
            </a:r>
            <a:r>
              <a:rPr dirty="0" sz="1300" spc="-5">
                <a:latin typeface="Times New Roman"/>
                <a:cs typeface="Times New Roman"/>
              </a:rPr>
              <a:t>Load</a:t>
            </a:r>
            <a:r>
              <a:rPr dirty="0" sz="1300" spc="1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của Form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theo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ADO.NET </a:t>
            </a:r>
            <a:r>
              <a:rPr dirty="0" sz="1300" spc="-225">
                <a:latin typeface="Times New Roman"/>
                <a:cs typeface="Times New Roman"/>
              </a:rPr>
              <a:t>nhƣ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165"/>
              </a:lnSpc>
              <a:spcBef>
                <a:spcPts val="3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frmDataAdapter_Load(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3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930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015"/>
              </a:lnSpc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//Bước 1: Tạo kết nối: Thiết lập chuỗi kết nối, khai báo và tạo</a:t>
            </a:r>
            <a:r>
              <a:rPr dirty="0" sz="900" spc="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connection</a:t>
            </a:r>
            <a:endParaRPr sz="900">
              <a:latin typeface="Courier New"/>
              <a:cs typeface="Courier New"/>
            </a:endParaRPr>
          </a:p>
          <a:p>
            <a:pPr marL="1231265" marR="1124585" indent="-533400">
              <a:lnSpc>
                <a:spcPts val="1140"/>
              </a:lnSpc>
              <a:spcBef>
                <a:spcPts val="5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000" spc="-5">
                <a:latin typeface="Courier New"/>
                <a:cs typeface="Courier New"/>
              </a:rPr>
              <a:t>strConnect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"Provider=Microsoft.Jet.OLEDB.4.0;" </a:t>
            </a:r>
            <a:r>
              <a:rPr dirty="0" sz="1000" spc="-5">
                <a:latin typeface="Courier New"/>
                <a:cs typeface="Courier New"/>
              </a:rPr>
              <a:t>+ 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"Data Source=DataBase\\DuLieu.mdb;"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+</a:t>
            </a:r>
            <a:endParaRPr sz="1000">
              <a:latin typeface="Courier New"/>
              <a:cs typeface="Courier New"/>
            </a:endParaRPr>
          </a:p>
          <a:p>
            <a:pPr marL="1231265">
              <a:lnSpc>
                <a:spcPts val="1070"/>
              </a:lnSpc>
            </a:pP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"Persist Security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Info=True"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135"/>
              </a:lnSpc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OleDbConnection </a:t>
            </a:r>
            <a:r>
              <a:rPr dirty="0" sz="1000" spc="-5">
                <a:latin typeface="Courier New"/>
                <a:cs typeface="Courier New"/>
              </a:rPr>
              <a:t>conection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dirty="0" sz="1000" spc="3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OleDbConnection</a:t>
            </a:r>
            <a:r>
              <a:rPr dirty="0" sz="1000" spc="-5">
                <a:latin typeface="Courier New"/>
                <a:cs typeface="Courier New"/>
              </a:rPr>
              <a:t>(strConnect);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130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//Bước 2: Mở kết</a:t>
            </a:r>
            <a:r>
              <a:rPr dirty="0" sz="1000" spc="1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nối</a:t>
            </a:r>
            <a:endParaRPr sz="1000">
              <a:latin typeface="Courier New"/>
              <a:cs typeface="Courier New"/>
            </a:endParaRPr>
          </a:p>
          <a:p>
            <a:pPr marL="1002665" marR="2114550" indent="-304800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(conection.State !=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ConnectionState</a:t>
            </a:r>
            <a:r>
              <a:rPr dirty="0" sz="1000" spc="-5">
                <a:latin typeface="Courier New"/>
                <a:cs typeface="Courier New"/>
              </a:rPr>
              <a:t>.Open)  conection.Open();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070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//Bước 3: Tạo lệnh</a:t>
            </a:r>
            <a:r>
              <a:rPr dirty="0" sz="1000" spc="1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SQL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000" spc="-5">
                <a:latin typeface="Courier New"/>
                <a:cs typeface="Courier New"/>
              </a:rPr>
              <a:t>sql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"Select * from</a:t>
            </a:r>
            <a:r>
              <a:rPr dirty="0" sz="1000" spc="2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tblMon"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algn="just" marL="697865" marR="255270">
              <a:lnSpc>
                <a:spcPct val="94300"/>
              </a:lnSpc>
              <a:spcBef>
                <a:spcPts val="25"/>
              </a:spcBef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//Bước 4: 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Sử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dụng đối tượng DataAdapter thực thi lệnh Select 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đổ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ra DataTable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OleDbDataAdapter </a:t>
            </a:r>
            <a:r>
              <a:rPr dirty="0" sz="1000" spc="-5">
                <a:latin typeface="Courier New"/>
                <a:cs typeface="Courier New"/>
              </a:rPr>
              <a:t>dataAdapter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OleDbDataAdapter</a:t>
            </a:r>
            <a:r>
              <a:rPr dirty="0" sz="1000" spc="-5">
                <a:latin typeface="Courier New"/>
                <a:cs typeface="Courier New"/>
              </a:rPr>
              <a:t>(sql, conection);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DataSet </a:t>
            </a:r>
            <a:r>
              <a:rPr dirty="0" sz="1000" spc="-5">
                <a:latin typeface="Courier New"/>
                <a:cs typeface="Courier New"/>
              </a:rPr>
              <a:t>dts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dirty="0" sz="1000" spc="1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DataSet</a:t>
            </a:r>
            <a:r>
              <a:rPr dirty="0" sz="1000" spc="-5">
                <a:latin typeface="Courier New"/>
                <a:cs typeface="Courier New"/>
              </a:rPr>
              <a:t>();</a:t>
            </a:r>
            <a:endParaRPr sz="1000">
              <a:latin typeface="Courier New"/>
              <a:cs typeface="Courier New"/>
            </a:endParaRPr>
          </a:p>
          <a:p>
            <a:pPr algn="just" marL="12700" marR="210185" indent="685165">
              <a:lnSpc>
                <a:spcPts val="1130"/>
              </a:lnSpc>
              <a:spcBef>
                <a:spcPts val="40"/>
              </a:spcBef>
            </a:pPr>
            <a:r>
              <a:rPr dirty="0" sz="1000" spc="-5">
                <a:latin typeface="Courier New"/>
                <a:cs typeface="Courier New"/>
              </a:rPr>
              <a:t>dataAdapter.Fill(dts,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"dtMon"</a:t>
            </a:r>
            <a:r>
              <a:rPr dirty="0" sz="1000" spc="-5">
                <a:latin typeface="Courier New"/>
                <a:cs typeface="Courier New"/>
              </a:rPr>
              <a:t>);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//Đổ dữ liệu vào dataTable dtMon trong  dataset dts</a:t>
            </a:r>
            <a:endParaRPr sz="1000">
              <a:latin typeface="Courier New"/>
              <a:cs typeface="Courier New"/>
            </a:endParaRPr>
          </a:p>
          <a:p>
            <a:pPr algn="just" marL="697865">
              <a:lnSpc>
                <a:spcPts val="1075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//Bước 5: Đóng kết</a:t>
            </a:r>
            <a:r>
              <a:rPr dirty="0" sz="1000" spc="1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nối</a:t>
            </a:r>
            <a:endParaRPr sz="1000">
              <a:latin typeface="Courier New"/>
              <a:cs typeface="Courier New"/>
            </a:endParaRPr>
          </a:p>
          <a:p>
            <a:pPr marL="926465" marR="1962150" indent="-228600">
              <a:lnSpc>
                <a:spcPts val="1130"/>
              </a:lnSpc>
              <a:spcBef>
                <a:spcPts val="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(conection.State !=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ConnectionState</a:t>
            </a:r>
            <a:r>
              <a:rPr dirty="0" sz="1000" spc="-5">
                <a:latin typeface="Courier New"/>
                <a:cs typeface="Courier New"/>
              </a:rPr>
              <a:t>.Closed)  conection.Close();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075"/>
              </a:lnSpc>
            </a:pPr>
            <a:r>
              <a:rPr dirty="0" sz="1000" spc="-5">
                <a:latin typeface="Courier New"/>
                <a:cs typeface="Courier New"/>
              </a:rPr>
              <a:t>conection.Dispose();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//Hủy đối tượng</a:t>
            </a:r>
            <a:r>
              <a:rPr dirty="0" sz="1000" spc="1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connection</a:t>
            </a:r>
            <a:endParaRPr sz="1000">
              <a:latin typeface="Courier New"/>
              <a:cs typeface="Courier New"/>
            </a:endParaRPr>
          </a:p>
          <a:p>
            <a:pPr marL="697865" marR="2649220">
              <a:lnSpc>
                <a:spcPts val="1140"/>
              </a:lnSpc>
              <a:spcBef>
                <a:spcPts val="50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//Lấy dữ liệu ra datagridview  </a:t>
            </a:r>
            <a:r>
              <a:rPr dirty="0" sz="1000" spc="-5">
                <a:latin typeface="Courier New"/>
                <a:cs typeface="Courier New"/>
              </a:rPr>
              <a:t>dgvMonHoc.DataSource = dts.Tables[0];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065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//Trình bày</a:t>
            </a:r>
            <a:r>
              <a:rPr dirty="0" sz="100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dataGridView</a:t>
            </a:r>
            <a:endParaRPr sz="1000">
              <a:latin typeface="Courier New"/>
              <a:cs typeface="Courier New"/>
            </a:endParaRPr>
          </a:p>
          <a:p>
            <a:pPr marL="697865" marR="2115185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latin typeface="Courier New"/>
                <a:cs typeface="Courier New"/>
              </a:rPr>
              <a:t>dgvMonHoc.Columns[0].HeaderText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"Mã môn"</a:t>
            </a:r>
            <a:r>
              <a:rPr dirty="0" sz="1000" spc="-5">
                <a:latin typeface="Courier New"/>
                <a:cs typeface="Courier New"/>
              </a:rPr>
              <a:t>;  dgvMonHoc.Columns[1].HeaderText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"Tên</a:t>
            </a:r>
            <a:r>
              <a:rPr dirty="0" sz="1000" spc="2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môn"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35406"/>
            <a:ext cx="6179820" cy="879983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697865" marR="2272665">
              <a:lnSpc>
                <a:spcPts val="1140"/>
              </a:lnSpc>
              <a:spcBef>
                <a:spcPts val="545"/>
              </a:spcBef>
            </a:pPr>
            <a:r>
              <a:rPr dirty="0" sz="1000" spc="-5">
                <a:latin typeface="Courier New"/>
                <a:cs typeface="Courier New"/>
              </a:rPr>
              <a:t>dgvMonHoc.Columns[2].HeaderText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"Số TC"</a:t>
            </a:r>
            <a:r>
              <a:rPr dirty="0" sz="1000" spc="-5">
                <a:latin typeface="Courier New"/>
                <a:cs typeface="Courier New"/>
              </a:rPr>
              <a:t>;  dgvMonHoc.BackgroundColor =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Color</a:t>
            </a:r>
            <a:r>
              <a:rPr dirty="0" sz="1000" spc="-5">
                <a:latin typeface="Courier New"/>
                <a:cs typeface="Courier New"/>
              </a:rPr>
              <a:t>.Green;</a:t>
            </a:r>
            <a:endParaRPr sz="1000">
              <a:latin typeface="Courier New"/>
              <a:cs typeface="Courier New"/>
            </a:endParaRPr>
          </a:p>
          <a:p>
            <a:pPr marL="926465">
              <a:lnSpc>
                <a:spcPts val="1070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//Hủy đối tượng</a:t>
            </a:r>
            <a:r>
              <a:rPr dirty="0" sz="1000" spc="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DataSet</a:t>
            </a:r>
            <a:endParaRPr sz="1000">
              <a:latin typeface="Courier New"/>
              <a:cs typeface="Courier New"/>
            </a:endParaRPr>
          </a:p>
          <a:p>
            <a:pPr marL="6978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dts.Dispose();</a:t>
            </a:r>
            <a:endParaRPr sz="1000">
              <a:latin typeface="Courier New"/>
              <a:cs typeface="Courier New"/>
            </a:endParaRPr>
          </a:p>
          <a:p>
            <a:pPr marL="393065">
              <a:lnSpc>
                <a:spcPts val="116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lvl="1" marL="12700" marR="10160">
              <a:lnSpc>
                <a:spcPct val="125000"/>
              </a:lnSpc>
              <a:spcBef>
                <a:spcPts val="150"/>
              </a:spcBef>
              <a:buFont typeface="Arial"/>
              <a:buAutoNum type="arabicPeriod" startAt="4"/>
              <a:tabLst>
                <a:tab pos="434975" algn="l"/>
              </a:tabLst>
            </a:pPr>
            <a:r>
              <a:rPr dirty="0" sz="1400" spc="-5" b="1">
                <a:latin typeface="Arial"/>
                <a:cs typeface="Arial"/>
              </a:rPr>
              <a:t>L</a:t>
            </a:r>
            <a:r>
              <a:rPr dirty="0" sz="1400" spc="-5" b="1">
                <a:latin typeface="Arial"/>
                <a:cs typeface="Arial"/>
              </a:rPr>
              <a:t>àm việc với CSDL </a:t>
            </a:r>
            <a:r>
              <a:rPr dirty="0" sz="1400" b="1">
                <a:latin typeface="Arial"/>
                <a:cs typeface="Arial"/>
              </a:rPr>
              <a:t>SQL </a:t>
            </a:r>
            <a:r>
              <a:rPr dirty="0" sz="1400" spc="-10" b="1">
                <a:latin typeface="Arial"/>
                <a:cs typeface="Arial"/>
              </a:rPr>
              <a:t>qua </a:t>
            </a:r>
            <a:r>
              <a:rPr dirty="0" sz="1400" spc="-5" b="1">
                <a:latin typeface="Arial"/>
                <a:cs typeface="Arial"/>
              </a:rPr>
              <a:t>các đối </a:t>
            </a:r>
            <a:r>
              <a:rPr dirty="0" sz="1400" spc="-10" b="1">
                <a:latin typeface="Arial"/>
                <a:cs typeface="Arial"/>
              </a:rPr>
              <a:t>tượng: </a:t>
            </a:r>
            <a:r>
              <a:rPr dirty="0" sz="1400" spc="-5" b="1">
                <a:latin typeface="Arial"/>
                <a:cs typeface="Arial"/>
              </a:rPr>
              <a:t>SqlConnection,  SqlDataAdaper,</a:t>
            </a:r>
            <a:r>
              <a:rPr dirty="0" sz="140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SqlCommand.</a:t>
            </a:r>
            <a:endParaRPr sz="1400">
              <a:latin typeface="Arial"/>
              <a:cs typeface="Arial"/>
            </a:endParaRPr>
          </a:p>
          <a:p>
            <a:pPr algn="just" marL="12700" marR="5715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10">
                <a:latin typeface="Times New Roman"/>
                <a:cs typeface="Times New Roman"/>
              </a:rPr>
              <a:t>Mỗi </a:t>
            </a:r>
            <a:r>
              <a:rPr dirty="0" sz="1300" spc="-5">
                <a:latin typeface="Times New Roman"/>
                <a:cs typeface="Times New Roman"/>
              </a:rPr>
              <a:t>loại CSDL khác nhau </a:t>
            </a:r>
            <a:r>
              <a:rPr dirty="0" sz="1300">
                <a:latin typeface="Times New Roman"/>
                <a:cs typeface="Times New Roman"/>
              </a:rPr>
              <a:t>thì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các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Connection, </a:t>
            </a:r>
            <a:r>
              <a:rPr dirty="0" sz="1300" spc="-10">
                <a:latin typeface="Times New Roman"/>
                <a:cs typeface="Times New Roman"/>
              </a:rPr>
              <a:t>DataAdapter </a:t>
            </a:r>
            <a:r>
              <a:rPr dirty="0" sz="1300" spc="-75">
                <a:latin typeface="Times New Roman"/>
                <a:cs typeface="Times New Roman"/>
              </a:rPr>
              <a:t>và  </a:t>
            </a:r>
            <a:r>
              <a:rPr dirty="0" sz="1300" spc="-5">
                <a:latin typeface="Times New Roman"/>
                <a:cs typeface="Times New Roman"/>
              </a:rPr>
              <a:t>Command </a:t>
            </a:r>
            <a:r>
              <a:rPr dirty="0" sz="1300">
                <a:latin typeface="Times New Roman"/>
                <a:cs typeface="Times New Roman"/>
              </a:rPr>
              <a:t>khác </a:t>
            </a:r>
            <a:r>
              <a:rPr dirty="0" sz="1300" spc="-5">
                <a:latin typeface="Times New Roman"/>
                <a:cs typeface="Times New Roman"/>
              </a:rPr>
              <a:t>nhau. Ở phần </a:t>
            </a:r>
            <a:r>
              <a:rPr dirty="0" sz="1300">
                <a:latin typeface="Times New Roman"/>
                <a:cs typeface="Times New Roman"/>
              </a:rPr>
              <a:t>này chúng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chỉ </a:t>
            </a:r>
            <a:r>
              <a:rPr dirty="0" sz="1300" spc="-5">
                <a:latin typeface="Times New Roman"/>
                <a:cs typeface="Times New Roman"/>
              </a:rPr>
              <a:t>đề cập đến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loại </a:t>
            </a:r>
            <a:r>
              <a:rPr dirty="0" sz="1300" spc="-5">
                <a:latin typeface="Times New Roman"/>
                <a:cs typeface="Times New Roman"/>
              </a:rPr>
              <a:t>CSDL đó </a:t>
            </a:r>
            <a:r>
              <a:rPr dirty="0" sz="1300">
                <a:latin typeface="Times New Roman"/>
                <a:cs typeface="Times New Roman"/>
              </a:rPr>
              <a:t>chính </a:t>
            </a:r>
            <a:r>
              <a:rPr dirty="0" sz="1300" spc="-5">
                <a:latin typeface="Times New Roman"/>
                <a:cs typeface="Times New Roman"/>
              </a:rPr>
              <a:t>là SQL  </a:t>
            </a:r>
            <a:r>
              <a:rPr dirty="0" sz="1300" spc="-10">
                <a:latin typeface="Times New Roman"/>
                <a:cs typeface="Times New Roman"/>
              </a:rPr>
              <a:t>server. Khi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10">
                <a:latin typeface="Times New Roman"/>
                <a:cs typeface="Times New Roman"/>
              </a:rPr>
              <a:t>Sql </a:t>
            </a:r>
            <a:r>
              <a:rPr dirty="0" sz="1300">
                <a:latin typeface="Times New Roman"/>
                <a:cs typeface="Times New Roman"/>
              </a:rPr>
              <a:t>server </a:t>
            </a:r>
            <a:r>
              <a:rPr dirty="0" sz="1300" spc="-5">
                <a:latin typeface="Times New Roman"/>
                <a:cs typeface="Times New Roman"/>
              </a:rPr>
              <a:t>thì các đối </a:t>
            </a:r>
            <a:r>
              <a:rPr dirty="0" sz="1300" spc="-80">
                <a:latin typeface="Times New Roman"/>
                <a:cs typeface="Times New Roman"/>
              </a:rPr>
              <a:t>tƣợng tƣơng </a:t>
            </a:r>
            <a:r>
              <a:rPr dirty="0" sz="1300" spc="-5">
                <a:latin typeface="Times New Roman"/>
                <a:cs typeface="Times New Roman"/>
              </a:rPr>
              <a:t>ứng của nó </a:t>
            </a:r>
            <a:r>
              <a:rPr dirty="0" sz="1300">
                <a:latin typeface="Times New Roman"/>
                <a:cs typeface="Times New Roman"/>
              </a:rPr>
              <a:t>sẽ </a:t>
            </a:r>
            <a:r>
              <a:rPr dirty="0" sz="1300" spc="-5">
                <a:latin typeface="Times New Roman"/>
                <a:cs typeface="Times New Roman"/>
              </a:rPr>
              <a:t>có là: </a:t>
            </a:r>
            <a:r>
              <a:rPr dirty="0" sz="1300" spc="-30">
                <a:latin typeface="Times New Roman"/>
                <a:cs typeface="Times New Roman"/>
              </a:rPr>
              <a:t>SqlConnection,  </a:t>
            </a:r>
            <a:r>
              <a:rPr dirty="0" sz="1300" spc="-5">
                <a:latin typeface="Times New Roman"/>
                <a:cs typeface="Times New Roman"/>
              </a:rPr>
              <a:t>SqlDataAdapter, SqlCommand.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1025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Đố</a:t>
            </a:r>
            <a:r>
              <a:rPr dirty="0" sz="1200" spc="-5" b="1" i="1">
                <a:latin typeface="Arial"/>
                <a:cs typeface="Arial"/>
              </a:rPr>
              <a:t>i tượng</a:t>
            </a:r>
            <a:r>
              <a:rPr dirty="0" sz="1200" spc="-1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SqlConnection</a:t>
            </a:r>
            <a:endParaRPr sz="1200">
              <a:latin typeface="Arial"/>
              <a:cs typeface="Arial"/>
            </a:endParaRPr>
          </a:p>
          <a:p>
            <a:pPr algn="just" marL="12700" marR="8255" indent="359410">
              <a:lnSpc>
                <a:spcPct val="123800"/>
              </a:lnSpc>
              <a:spcBef>
                <a:spcPts val="550"/>
              </a:spcBef>
            </a:pPr>
            <a:r>
              <a:rPr dirty="0" sz="1300" spc="-1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này có </a:t>
            </a:r>
            <a:r>
              <a:rPr dirty="0" sz="1300" spc="-5">
                <a:latin typeface="Times New Roman"/>
                <a:cs typeface="Times New Roman"/>
              </a:rPr>
              <a:t>chức năng kết nối với cơ sở dữ liệu Sql server nhờ các thuộc tính </a:t>
            </a:r>
            <a:r>
              <a:rPr dirty="0" sz="1300" spc="-100">
                <a:latin typeface="Times New Roman"/>
                <a:cs typeface="Times New Roman"/>
              </a:rPr>
              <a:t>và 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>
                <a:latin typeface="Times New Roman"/>
                <a:cs typeface="Times New Roman"/>
              </a:rPr>
              <a:t>chúng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có.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Để kết nối CSDL </a:t>
            </a:r>
            <a:r>
              <a:rPr dirty="0" sz="1300" spc="-10">
                <a:latin typeface="Times New Roman"/>
                <a:cs typeface="Times New Roman"/>
              </a:rPr>
              <a:t>SQL server, </a:t>
            </a:r>
            <a:r>
              <a:rPr dirty="0" sz="1300" spc="-5">
                <a:latin typeface="Times New Roman"/>
                <a:cs typeface="Times New Roman"/>
              </a:rPr>
              <a:t>chúng ta làm theo các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b="1">
                <a:latin typeface="Times New Roman"/>
                <a:cs typeface="Times New Roman"/>
              </a:rPr>
              <a:t>Bước 1: </a:t>
            </a:r>
            <a:r>
              <a:rPr dirty="0" sz="1300" spc="-1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không gian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tên: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0"/>
              </a:spcBef>
            </a:pPr>
            <a:r>
              <a:rPr dirty="0" sz="1000" spc="-5">
                <a:latin typeface="Courier New"/>
                <a:cs typeface="Courier New"/>
              </a:rPr>
              <a:t>using System.Data;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75"/>
              </a:spcBef>
            </a:pPr>
            <a:r>
              <a:rPr dirty="0" sz="1000" spc="-5">
                <a:latin typeface="Courier New"/>
                <a:cs typeface="Courier New"/>
              </a:rPr>
              <a:t>using System.Data.SqlClient;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00"/>
              </a:spcBef>
            </a:pPr>
            <a:r>
              <a:rPr dirty="0" sz="1300" spc="-5" b="1">
                <a:latin typeface="Times New Roman"/>
                <a:cs typeface="Times New Roman"/>
              </a:rPr>
              <a:t>Bước 2: </a:t>
            </a:r>
            <a:r>
              <a:rPr dirty="0" sz="1300" spc="-1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đối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SqlConnection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0"/>
              </a:spcBef>
            </a:pPr>
            <a:r>
              <a:rPr dirty="0" sz="1000" spc="-5">
                <a:latin typeface="Courier New"/>
                <a:cs typeface="Courier New"/>
              </a:rPr>
              <a:t>SqlConnection &lt;tên đối tượng</a:t>
            </a:r>
            <a:r>
              <a:rPr dirty="0" sz="1000" spc="2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SqlConnection&gt;;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40"/>
              </a:spcBef>
            </a:pPr>
            <a:r>
              <a:rPr dirty="0" sz="1000" spc="-5" b="1">
                <a:latin typeface="Courier New"/>
                <a:cs typeface="Courier New"/>
              </a:rPr>
              <a:t>Ví dụ: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00"/>
              </a:spcBef>
            </a:pPr>
            <a:r>
              <a:rPr dirty="0" sz="1000" spc="-5">
                <a:latin typeface="Courier New"/>
                <a:cs typeface="Courier New"/>
              </a:rPr>
              <a:t>SqlConnection Conn;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00"/>
              </a:spcBef>
            </a:pPr>
            <a:r>
              <a:rPr dirty="0" sz="1300" spc="-5" b="1">
                <a:latin typeface="Times New Roman"/>
                <a:cs typeface="Times New Roman"/>
              </a:rPr>
              <a:t>Bước 3: </a:t>
            </a:r>
            <a:r>
              <a:rPr dirty="0" sz="1300" spc="-1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kết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nối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Ví dụ ta dùng CSDL </a:t>
            </a:r>
            <a:r>
              <a:rPr dirty="0" sz="1300" spc="-10">
                <a:latin typeface="Times New Roman"/>
                <a:cs typeface="Times New Roman"/>
              </a:rPr>
              <a:t>SQL server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hỗ </a:t>
            </a:r>
            <a:r>
              <a:rPr dirty="0" sz="1300">
                <a:latin typeface="Times New Roman"/>
                <a:cs typeface="Times New Roman"/>
              </a:rPr>
              <a:t>trợ </a:t>
            </a:r>
            <a:r>
              <a:rPr dirty="0" sz="1300" spc="-10">
                <a:latin typeface="Times New Roman"/>
                <a:cs typeface="Times New Roman"/>
              </a:rPr>
              <a:t>sẵn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>
                <a:latin typeface="Times New Roman"/>
                <a:cs typeface="Times New Roman"/>
              </a:rPr>
              <a:t>VS </a:t>
            </a:r>
            <a:r>
              <a:rPr dirty="0" sz="1300" spc="-5">
                <a:latin typeface="Times New Roman"/>
                <a:cs typeface="Times New Roman"/>
              </a:rPr>
              <a:t>2010 </a:t>
            </a:r>
            <a:r>
              <a:rPr dirty="0" sz="1300">
                <a:latin typeface="Times New Roman"/>
                <a:cs typeface="Times New Roman"/>
              </a:rPr>
              <a:t>thì </a:t>
            </a:r>
            <a:r>
              <a:rPr dirty="0" sz="1300" spc="-5">
                <a:latin typeface="Times New Roman"/>
                <a:cs typeface="Times New Roman"/>
              </a:rPr>
              <a:t>ta sẽ </a:t>
            </a:r>
            <a:r>
              <a:rPr dirty="0" sz="1300">
                <a:latin typeface="Times New Roman"/>
                <a:cs typeface="Times New Roman"/>
              </a:rPr>
              <a:t>tìm </a:t>
            </a:r>
            <a:r>
              <a:rPr dirty="0" sz="1300" spc="-190">
                <a:latin typeface="Times New Roman"/>
                <a:cs typeface="Times New Roman"/>
              </a:rPr>
              <a:t>đƣợc  </a:t>
            </a:r>
            <a:r>
              <a:rPr dirty="0" sz="1300" spc="-5">
                <a:latin typeface="Times New Roman"/>
                <a:cs typeface="Times New Roman"/>
              </a:rPr>
              <a:t>chuỗi kết </a:t>
            </a:r>
            <a:r>
              <a:rPr dirty="0" sz="1300">
                <a:latin typeface="Times New Roman"/>
                <a:cs typeface="Times New Roman"/>
              </a:rPr>
              <a:t>nối </a:t>
            </a:r>
            <a:r>
              <a:rPr dirty="0" sz="1300" spc="-5">
                <a:latin typeface="Times New Roman"/>
                <a:cs typeface="Times New Roman"/>
              </a:rPr>
              <a:t>bằng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cách: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Kích vào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CSDL ở </a:t>
            </a:r>
            <a:r>
              <a:rPr dirty="0" sz="1300" spc="-10">
                <a:latin typeface="Times New Roman"/>
                <a:cs typeface="Times New Roman"/>
              </a:rPr>
              <a:t>Server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explorer.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Chuỗi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kết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nối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chính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thuộc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tính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ConnectinString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CSDL.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Ở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CSDL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b="1" i="1">
                <a:latin typeface="Times New Roman"/>
                <a:cs typeface="Times New Roman"/>
              </a:rPr>
              <a:t>DuLieu.mdf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>
                <a:latin typeface="Times New Roman"/>
                <a:cs typeface="Times New Roman"/>
              </a:rPr>
              <a:t>có chuỗi kết nối </a:t>
            </a:r>
            <a:r>
              <a:rPr dirty="0" sz="1300" spc="-140">
                <a:latin typeface="Times New Roman"/>
                <a:cs typeface="Times New Roman"/>
              </a:rPr>
              <a:t>nhƣ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900" spc="-5">
                <a:latin typeface="Courier New"/>
                <a:cs typeface="Courier New"/>
              </a:rPr>
              <a:t>Data source</a:t>
            </a:r>
            <a:r>
              <a:rPr dirty="0" sz="900" spc="-10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=</a:t>
            </a:r>
            <a:endParaRPr sz="900">
              <a:latin typeface="Courier New"/>
              <a:cs typeface="Courier New"/>
            </a:endParaRPr>
          </a:p>
          <a:p>
            <a:pPr marL="12700" marR="192405">
              <a:lnSpc>
                <a:spcPct val="122200"/>
              </a:lnSpc>
              <a:spcBef>
                <a:spcPts val="5"/>
              </a:spcBef>
            </a:pPr>
            <a:r>
              <a:rPr dirty="0" sz="900" spc="-5">
                <a:latin typeface="Courier New"/>
                <a:cs typeface="Courier New"/>
              </a:rPr>
              <a:t>.\SQLEXPRESS;AttachDbFilename=E:\QuanLybanHang\bin\Debug\DataBase\DuLieu.mdf;Integrated  Security=True;User</a:t>
            </a:r>
            <a:r>
              <a:rPr dirty="0" sz="900" spc="-1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Instance=True;</a:t>
            </a:r>
            <a:endParaRPr sz="900">
              <a:latin typeface="Courier New"/>
              <a:cs typeface="Courier New"/>
            </a:endParaRPr>
          </a:p>
          <a:p>
            <a:pPr algn="just" marL="12700" marR="13335" indent="359410">
              <a:lnSpc>
                <a:spcPct val="124600"/>
              </a:lnSpc>
              <a:spcBef>
                <a:spcPts val="475"/>
              </a:spcBef>
            </a:pP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thấy </a:t>
            </a:r>
            <a:r>
              <a:rPr dirty="0" sz="1300" spc="-5">
                <a:latin typeface="Times New Roman"/>
                <a:cs typeface="Times New Roman"/>
              </a:rPr>
              <a:t>với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 spc="-5">
                <a:latin typeface="Times New Roman"/>
                <a:cs typeface="Times New Roman"/>
              </a:rPr>
              <a:t>dẫn trên là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 spc="-5">
                <a:latin typeface="Times New Roman"/>
                <a:cs typeface="Times New Roman"/>
              </a:rPr>
              <a:t>dẫn tuyệt đối và liên kết nên sẽ gặp rắc rối nếu </a:t>
            </a:r>
            <a:r>
              <a:rPr dirty="0" sz="1300" spc="-210">
                <a:latin typeface="Times New Roman"/>
                <a:cs typeface="Times New Roman"/>
              </a:rPr>
              <a:t>ta  </a:t>
            </a:r>
            <a:r>
              <a:rPr dirty="0" sz="1300" spc="-5">
                <a:latin typeface="Times New Roman"/>
                <a:cs typeface="Times New Roman"/>
              </a:rPr>
              <a:t>chuyển ứng dụng </a:t>
            </a:r>
            <a:r>
              <a:rPr dirty="0" sz="1300" spc="-10">
                <a:latin typeface="Times New Roman"/>
                <a:cs typeface="Times New Roman"/>
              </a:rPr>
              <a:t>sang </a:t>
            </a:r>
            <a:r>
              <a:rPr dirty="0" sz="1300" spc="-5">
                <a:latin typeface="Times New Roman"/>
                <a:cs typeface="Times New Roman"/>
              </a:rPr>
              <a:t>máy khác. </a:t>
            </a:r>
            <a:r>
              <a:rPr dirty="0" sz="1300" spc="-10">
                <a:latin typeface="Times New Roman"/>
                <a:cs typeface="Times New Roman"/>
              </a:rPr>
              <a:t>Nên </a:t>
            </a:r>
            <a:r>
              <a:rPr dirty="0" sz="1300" spc="-5">
                <a:latin typeface="Times New Roman"/>
                <a:cs typeface="Times New Roman"/>
              </a:rPr>
              <a:t>ta 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 spc="-5">
                <a:latin typeface="Times New Roman"/>
                <a:cs typeface="Times New Roman"/>
              </a:rPr>
              <a:t>dẫn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5">
                <a:latin typeface="Times New Roman"/>
                <a:cs typeface="Times New Roman"/>
              </a:rPr>
              <a:t>bằng cách </a:t>
            </a:r>
            <a:r>
              <a:rPr dirty="0" sz="1300">
                <a:latin typeface="Times New Roman"/>
                <a:cs typeface="Times New Roman"/>
              </a:rPr>
              <a:t>dùng:</a:t>
            </a:r>
            <a:r>
              <a:rPr dirty="0" sz="1300" spc="229">
                <a:latin typeface="Times New Roman"/>
                <a:cs typeface="Times New Roman"/>
              </a:rPr>
              <a:t> </a:t>
            </a:r>
            <a:r>
              <a:rPr dirty="0" sz="1300" spc="-135">
                <a:latin typeface="Times New Roman"/>
                <a:cs typeface="Times New Roman"/>
              </a:rPr>
              <a:t>Với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77772" y="792480"/>
          <a:ext cx="6174740" cy="200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1725"/>
                <a:gridCol w="286385"/>
                <a:gridCol w="267335"/>
                <a:gridCol w="191135"/>
                <a:gridCol w="489585"/>
                <a:gridCol w="301625"/>
                <a:gridCol w="294004"/>
                <a:gridCol w="318135"/>
                <a:gridCol w="382904"/>
              </a:tblGrid>
              <a:tr h="193548">
                <a:tc>
                  <a:txBody>
                    <a:bodyPr/>
                    <a:lstStyle/>
                    <a:p>
                      <a:pPr>
                        <a:lnSpc>
                          <a:spcPts val="1425"/>
                        </a:lnSpc>
                      </a:pPr>
                      <a:r>
                        <a:rPr dirty="0" sz="1300" spc="-5" i="1">
                          <a:latin typeface="Times New Roman"/>
                          <a:cs typeface="Times New Roman"/>
                        </a:rPr>
                        <a:t>System.IO.Directory.GetCurrentDirectory().ToString()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425"/>
                        </a:lnSpc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để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</a:pPr>
                      <a:r>
                        <a:rPr dirty="0" sz="1300" spc="5">
                          <a:latin typeface="Times New Roman"/>
                          <a:cs typeface="Times New Roman"/>
                        </a:rPr>
                        <a:t>lấy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1425"/>
                        </a:lnSpc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ra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đ</a:t>
                      </a:r>
                      <a:r>
                        <a:rPr dirty="0" sz="1300" spc="15">
                          <a:latin typeface="Times New Roman"/>
                          <a:cs typeface="Times New Roman"/>
                        </a:rPr>
                        <a:t>ƣ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ờng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dẫn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của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ứng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dụng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33365" y="1422146"/>
            <a:ext cx="960755" cy="129539"/>
          </a:xfrm>
          <a:custGeom>
            <a:avLst/>
            <a:gdLst/>
            <a:ahLst/>
            <a:cxnLst/>
            <a:rect l="l" t="t" r="r" b="b"/>
            <a:pathLst>
              <a:path w="960754" h="129540">
                <a:moveTo>
                  <a:pt x="960424" y="0"/>
                </a:moveTo>
                <a:lnTo>
                  <a:pt x="0" y="0"/>
                </a:lnTo>
                <a:lnTo>
                  <a:pt x="0" y="129540"/>
                </a:lnTo>
                <a:lnTo>
                  <a:pt x="960424" y="129540"/>
                </a:lnTo>
                <a:lnTo>
                  <a:pt x="96042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78050" y="1551686"/>
            <a:ext cx="755015" cy="129539"/>
          </a:xfrm>
          <a:custGeom>
            <a:avLst/>
            <a:gdLst/>
            <a:ahLst/>
            <a:cxnLst/>
            <a:rect l="l" t="t" r="r" b="b"/>
            <a:pathLst>
              <a:path w="755014" h="129539">
                <a:moveTo>
                  <a:pt x="754684" y="0"/>
                </a:moveTo>
                <a:lnTo>
                  <a:pt x="0" y="0"/>
                </a:lnTo>
                <a:lnTo>
                  <a:pt x="0" y="129540"/>
                </a:lnTo>
                <a:lnTo>
                  <a:pt x="754684" y="129540"/>
                </a:lnTo>
                <a:lnTo>
                  <a:pt x="75468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01391" y="1551686"/>
            <a:ext cx="1646555" cy="129539"/>
          </a:xfrm>
          <a:custGeom>
            <a:avLst/>
            <a:gdLst/>
            <a:ahLst/>
            <a:cxnLst/>
            <a:rect l="l" t="t" r="r" b="b"/>
            <a:pathLst>
              <a:path w="1646554" h="129539">
                <a:moveTo>
                  <a:pt x="1646174" y="0"/>
                </a:moveTo>
                <a:lnTo>
                  <a:pt x="0" y="0"/>
                </a:lnTo>
                <a:lnTo>
                  <a:pt x="0" y="129540"/>
                </a:lnTo>
                <a:lnTo>
                  <a:pt x="1646174" y="129540"/>
                </a:lnTo>
                <a:lnTo>
                  <a:pt x="164617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511555"/>
            <a:ext cx="5701665" cy="1441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300" spc="-5">
                <a:latin typeface="Times New Roman"/>
                <a:cs typeface="Times New Roman"/>
              </a:rPr>
              <a:t>nơi chứa </a:t>
            </a:r>
            <a:r>
              <a:rPr dirty="0" sz="1300">
                <a:latin typeface="Times New Roman"/>
                <a:cs typeface="Times New Roman"/>
              </a:rPr>
              <a:t>file chạy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trình.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</a:t>
            </a:r>
            <a:r>
              <a:rPr dirty="0" sz="1300">
                <a:latin typeface="Times New Roman"/>
                <a:cs typeface="Times New Roman"/>
              </a:rPr>
              <a:t>dẫn </a:t>
            </a:r>
            <a:r>
              <a:rPr dirty="0" sz="1300" spc="-5">
                <a:latin typeface="Times New Roman"/>
                <a:cs typeface="Times New Roman"/>
              </a:rPr>
              <a:t>đến </a:t>
            </a:r>
            <a:r>
              <a:rPr dirty="0" sz="1300" b="1" i="1">
                <a:latin typeface="Times New Roman"/>
                <a:cs typeface="Times New Roman"/>
              </a:rPr>
              <a:t>\DataBase\DuLieu.mdf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85">
                <a:latin typeface="Times New Roman"/>
                <a:cs typeface="Times New Roman"/>
              </a:rPr>
              <a:t> </a:t>
            </a:r>
            <a:r>
              <a:rPr dirty="0" sz="1300" spc="-1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835025" marR="125095" indent="-480059">
              <a:lnSpc>
                <a:spcPts val="1019"/>
              </a:lnSpc>
              <a:spcBef>
                <a:spcPts val="450"/>
              </a:spcBef>
            </a:pPr>
            <a:r>
              <a:rPr dirty="0" sz="900" spc="-5">
                <a:latin typeface="Courier New"/>
                <a:cs typeface="Courier New"/>
              </a:rPr>
              <a:t>string strConnect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"Data Source=.\\SQLEXPRESS;AttachDbFilename="+  System.IO.Directory.GetCurrentDirectory().ToString()+"\\DataBase\\"</a:t>
            </a:r>
            <a:r>
              <a:rPr dirty="0" sz="900" spc="-60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+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994"/>
              </a:lnSpc>
            </a:pPr>
            <a:r>
              <a:rPr dirty="0" sz="900" spc="-5">
                <a:latin typeface="Courier New"/>
                <a:cs typeface="Courier New"/>
              </a:rPr>
              <a:t>"DuLieu.mdf;Integrated</a:t>
            </a:r>
            <a:r>
              <a:rPr dirty="0" sz="900" spc="-1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Security=True";</a:t>
            </a:r>
            <a:endParaRPr sz="9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560"/>
              </a:spcBef>
            </a:pPr>
            <a:r>
              <a:rPr dirty="0" sz="1300" spc="-5" b="1">
                <a:latin typeface="Times New Roman"/>
                <a:cs typeface="Times New Roman"/>
              </a:rPr>
              <a:t>Bước 4: </a:t>
            </a:r>
            <a:r>
              <a:rPr dirty="0" sz="1300" spc="-5">
                <a:latin typeface="Times New Roman"/>
                <a:cs typeface="Times New Roman"/>
              </a:rPr>
              <a:t>Khởi tạo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SqlConnection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1423669" y="2080514"/>
            <a:ext cx="2550795" cy="12953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35"/>
              </a:lnSpc>
            </a:pPr>
            <a:r>
              <a:rPr dirty="0" sz="900" spc="-5">
                <a:latin typeface="Courier New"/>
                <a:cs typeface="Courier New"/>
              </a:rPr>
              <a:t>Conn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New</a:t>
            </a:r>
            <a:r>
              <a:rPr dirty="0" sz="900" spc="-8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SqlConnection(strConnect);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0969" y="2191599"/>
            <a:ext cx="5341620" cy="473709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620"/>
              </a:spcBef>
            </a:pPr>
            <a:r>
              <a:rPr dirty="0" sz="1300" spc="-5" b="1">
                <a:latin typeface="Times New Roman"/>
                <a:cs typeface="Times New Roman"/>
              </a:rPr>
              <a:t>Bước 5: </a:t>
            </a: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kết </a:t>
            </a:r>
            <a:r>
              <a:rPr dirty="0" sz="1300">
                <a:latin typeface="Times New Roman"/>
                <a:cs typeface="Times New Roman"/>
              </a:rPr>
              <a:t>nối. </a:t>
            </a:r>
            <a:r>
              <a:rPr dirty="0" sz="1300" spc="-75">
                <a:latin typeface="Times New Roman"/>
                <a:cs typeface="Times New Roman"/>
              </a:rPr>
              <a:t>Trƣớc </a:t>
            </a: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cần </a:t>
            </a:r>
            <a:r>
              <a:rPr dirty="0" sz="1300">
                <a:latin typeface="Times New Roman"/>
                <a:cs typeface="Times New Roman"/>
              </a:rPr>
              <a:t>kiểm tra xem </a:t>
            </a:r>
            <a:r>
              <a:rPr dirty="0" sz="1300" spc="-5">
                <a:latin typeface="Times New Roman"/>
                <a:cs typeface="Times New Roman"/>
              </a:rPr>
              <a:t>kết </a:t>
            </a:r>
            <a:r>
              <a:rPr dirty="0" sz="1300">
                <a:latin typeface="Times New Roman"/>
                <a:cs typeface="Times New Roman"/>
              </a:rPr>
              <a:t>nối </a:t>
            </a:r>
            <a:r>
              <a:rPr dirty="0" sz="1300" spc="-5">
                <a:latin typeface="Times New Roman"/>
                <a:cs typeface="Times New Roman"/>
              </a:rPr>
              <a:t>đã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mở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190">
                <a:latin typeface="Times New Roman"/>
                <a:cs typeface="Times New Roman"/>
              </a:rPr>
              <a:t>chƣa?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900" spc="-5">
                <a:latin typeface="Courier New"/>
                <a:cs typeface="Courier New"/>
              </a:rPr>
              <a:t>if (Conn.State !=</a:t>
            </a:r>
            <a:r>
              <a:rPr dirty="0" sz="900" spc="-1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ConnectionState.Open)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66570" y="2662682"/>
            <a:ext cx="835660" cy="12953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35"/>
              </a:lnSpc>
            </a:pPr>
            <a:r>
              <a:rPr dirty="0" sz="900" spc="-5">
                <a:latin typeface="Courier New"/>
                <a:cs typeface="Courier New"/>
              </a:rPr>
              <a:t>Conn.Open();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8120" y="2791104"/>
            <a:ext cx="5678805" cy="1991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 b="1">
                <a:latin typeface="Times New Roman"/>
                <a:cs typeface="Times New Roman"/>
              </a:rPr>
              <a:t>Bước 6: </a:t>
            </a:r>
            <a:r>
              <a:rPr dirty="0" sz="1300" spc="-5">
                <a:latin typeface="Times New Roman"/>
                <a:cs typeface="Times New Roman"/>
              </a:rPr>
              <a:t>Thiết lập câu lệnh </a:t>
            </a:r>
            <a:r>
              <a:rPr dirty="0" sz="1300" spc="-10">
                <a:latin typeface="Times New Roman"/>
                <a:cs typeface="Times New Roman"/>
              </a:rPr>
              <a:t>SQL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thi nó thông </a:t>
            </a:r>
            <a:r>
              <a:rPr dirty="0" sz="1300">
                <a:latin typeface="Times New Roman"/>
                <a:cs typeface="Times New Roman"/>
              </a:rPr>
              <a:t>qua </a:t>
            </a:r>
            <a:r>
              <a:rPr dirty="0" sz="1300" spc="-5">
                <a:latin typeface="Times New Roman"/>
                <a:cs typeface="Times New Roman"/>
              </a:rPr>
              <a:t>các đối  SqlDataAdapter </a:t>
            </a:r>
            <a:r>
              <a:rPr dirty="0" sz="1300">
                <a:latin typeface="Times New Roman"/>
                <a:cs typeface="Times New Roman"/>
              </a:rPr>
              <a:t>hoặc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SqlCommand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b="1">
                <a:latin typeface="Times New Roman"/>
                <a:cs typeface="Times New Roman"/>
              </a:rPr>
              <a:t>Bước 7: </a:t>
            </a:r>
            <a:r>
              <a:rPr dirty="0" sz="1300" spc="-5">
                <a:latin typeface="Times New Roman"/>
                <a:cs typeface="Times New Roman"/>
              </a:rPr>
              <a:t>Đóng kết </a:t>
            </a:r>
            <a:r>
              <a:rPr dirty="0" sz="1300">
                <a:latin typeface="Times New Roman"/>
                <a:cs typeface="Times New Roman"/>
              </a:rPr>
              <a:t>nối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hủy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(nếu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có)</a:t>
            </a:r>
            <a:endParaRPr sz="1300">
              <a:latin typeface="Times New Roman"/>
              <a:cs typeface="Times New Roman"/>
            </a:endParaRPr>
          </a:p>
          <a:p>
            <a:pPr marL="835025" marR="2503170" indent="-480059">
              <a:lnSpc>
                <a:spcPts val="1019"/>
              </a:lnSpc>
              <a:spcBef>
                <a:spcPts val="450"/>
              </a:spcBef>
            </a:pPr>
            <a:r>
              <a:rPr dirty="0" sz="900" spc="-5">
                <a:latin typeface="Courier New"/>
                <a:cs typeface="Courier New"/>
              </a:rPr>
              <a:t>if (Conn.State != ConnectionState.Closed)  Conn.Close();</a:t>
            </a:r>
            <a:endParaRPr sz="900">
              <a:latin typeface="Courier New"/>
              <a:cs typeface="Courier New"/>
            </a:endParaRPr>
          </a:p>
          <a:p>
            <a:pPr marL="354965">
              <a:lnSpc>
                <a:spcPts val="965"/>
              </a:lnSpc>
            </a:pPr>
            <a:r>
              <a:rPr dirty="0" sz="900" spc="-5">
                <a:latin typeface="Courier New"/>
                <a:cs typeface="Courier New"/>
              </a:rPr>
              <a:t>Conn.Dispose();</a:t>
            </a:r>
            <a:endParaRPr sz="900">
              <a:latin typeface="Courier New"/>
              <a:cs typeface="Courier New"/>
            </a:endParaRPr>
          </a:p>
          <a:p>
            <a:pPr marL="354965">
              <a:lnSpc>
                <a:spcPts val="1050"/>
              </a:lnSpc>
            </a:pPr>
            <a:r>
              <a:rPr dirty="0" sz="900" spc="-5">
                <a:latin typeface="Courier New"/>
                <a:cs typeface="Courier New"/>
              </a:rPr>
              <a:t>//Hủy các đối tượng khác nếu</a:t>
            </a:r>
            <a:r>
              <a:rPr dirty="0" sz="900" spc="-1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có</a:t>
            </a:r>
            <a:endParaRPr sz="9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600"/>
              </a:spcBef>
            </a:pPr>
            <a:r>
              <a:rPr dirty="0" sz="1200" spc="-5" b="1" i="1">
                <a:latin typeface="Arial"/>
                <a:cs typeface="Arial"/>
              </a:rPr>
              <a:t>6.4.2. Đối tượng SqlDataAdapter </a:t>
            </a:r>
            <a:r>
              <a:rPr dirty="0" sz="1200" spc="-10" b="1" i="1">
                <a:latin typeface="Arial"/>
                <a:cs typeface="Arial"/>
              </a:rPr>
              <a:t>và</a:t>
            </a:r>
            <a:r>
              <a:rPr dirty="0" sz="1200" spc="2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SqlCommand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 b="1">
                <a:latin typeface="Times New Roman"/>
                <a:cs typeface="Times New Roman"/>
              </a:rPr>
              <a:t>1. Dùng</a:t>
            </a:r>
            <a:r>
              <a:rPr dirty="0" sz="1300" b="1">
                <a:latin typeface="Times New Roman"/>
                <a:cs typeface="Times New Roman"/>
              </a:rPr>
              <a:t> SqlDataAdapter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33605" y="2840481"/>
            <a:ext cx="41275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90">
                <a:latin typeface="Times New Roman"/>
                <a:cs typeface="Times New Roman"/>
              </a:rPr>
              <a:t>tƣ</a:t>
            </a:r>
            <a:r>
              <a:rPr dirty="0" sz="1300" spc="-5">
                <a:latin typeface="Times New Roman"/>
                <a:cs typeface="Times New Roman"/>
              </a:rPr>
              <a:t>ợng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8120" y="4829073"/>
            <a:ext cx="6176645" cy="255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7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Ta dùng SqlDataAdapter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một thành </a:t>
            </a:r>
            <a:r>
              <a:rPr dirty="0" sz="1300">
                <a:latin typeface="Times New Roman"/>
                <a:cs typeface="Times New Roman"/>
              </a:rPr>
              <a:t>phần </a:t>
            </a:r>
            <a:r>
              <a:rPr dirty="0" sz="1300" spc="-5">
                <a:latin typeface="Times New Roman"/>
                <a:cs typeface="Times New Roman"/>
              </a:rPr>
              <a:t>điều phối dữ liệu, tức nó không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145">
                <a:latin typeface="Times New Roman"/>
                <a:cs typeface="Times New Roman"/>
              </a:rPr>
              <a:t>trữ  </a:t>
            </a:r>
            <a:r>
              <a:rPr dirty="0" sz="1300" spc="-5">
                <a:latin typeface="Times New Roman"/>
                <a:cs typeface="Times New Roman"/>
              </a:rPr>
              <a:t>dữ liệu mà </a:t>
            </a:r>
            <a:r>
              <a:rPr dirty="0" sz="1300">
                <a:latin typeface="Times New Roman"/>
                <a:cs typeface="Times New Roman"/>
              </a:rPr>
              <a:t>chỉ phát </a:t>
            </a:r>
            <a:r>
              <a:rPr dirty="0" sz="1300" spc="-5">
                <a:latin typeface="Times New Roman"/>
                <a:cs typeface="Times New Roman"/>
              </a:rPr>
              <a:t>đi các lệnh </a:t>
            </a:r>
            <a:r>
              <a:rPr dirty="0" sz="1300" spc="-10">
                <a:latin typeface="Times New Roman"/>
                <a:cs typeface="Times New Roman"/>
              </a:rPr>
              <a:t>SQL </a:t>
            </a:r>
            <a:r>
              <a:rPr dirty="0" sz="1300" spc="-5">
                <a:latin typeface="Times New Roman"/>
                <a:cs typeface="Times New Roman"/>
              </a:rPr>
              <a:t>và nhận dữ liệu </a:t>
            </a:r>
            <a:r>
              <a:rPr dirty="0" sz="1300" spc="10">
                <a:latin typeface="Times New Roman"/>
                <a:cs typeface="Times New Roman"/>
              </a:rPr>
              <a:t>trả </a:t>
            </a:r>
            <a:r>
              <a:rPr dirty="0" sz="1300" spc="-5">
                <a:latin typeface="Times New Roman"/>
                <a:cs typeface="Times New Roman"/>
              </a:rPr>
              <a:t>về của CSDL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chuyển cho </a:t>
            </a:r>
            <a:r>
              <a:rPr dirty="0" sz="1300">
                <a:latin typeface="Times New Roman"/>
                <a:cs typeface="Times New Roman"/>
              </a:rPr>
              <a:t>đối 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khác </a:t>
            </a:r>
            <a:r>
              <a:rPr dirty="0" sz="1300" spc="-50">
                <a:latin typeface="Times New Roman"/>
                <a:cs typeface="Times New Roman"/>
              </a:rPr>
              <a:t>(thƣờng </a:t>
            </a:r>
            <a:r>
              <a:rPr dirty="0" sz="1300" spc="-5">
                <a:latin typeface="Times New Roman"/>
                <a:cs typeface="Times New Roman"/>
              </a:rPr>
              <a:t>là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DataTable)</a:t>
            </a:r>
            <a:endParaRPr sz="1300">
              <a:latin typeface="Times New Roman"/>
              <a:cs typeface="Times New Roman"/>
            </a:endParaRPr>
          </a:p>
          <a:p>
            <a:pPr algn="just" marL="12700" marR="825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Thông </a:t>
            </a:r>
            <a:r>
              <a:rPr dirty="0" sz="1300" spc="-60">
                <a:latin typeface="Times New Roman"/>
                <a:cs typeface="Times New Roman"/>
              </a:rPr>
              <a:t>thƣờng </a:t>
            </a:r>
            <a:r>
              <a:rPr dirty="0" sz="1300" spc="-5">
                <a:latin typeface="Times New Roman"/>
                <a:cs typeface="Times New Roman"/>
              </a:rPr>
              <a:t>ta dùng SqlDataAdapter để </a:t>
            </a:r>
            <a:r>
              <a:rPr dirty="0" sz="1300" spc="5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dữ liệu khi 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câu lệnh Select </a:t>
            </a:r>
            <a:r>
              <a:rPr dirty="0" sz="1300" spc="-85">
                <a:latin typeface="Times New Roman"/>
                <a:cs typeface="Times New Roman"/>
              </a:rPr>
              <a:t>đổ  </a:t>
            </a:r>
            <a:r>
              <a:rPr dirty="0" sz="1300" spc="-5">
                <a:latin typeface="Times New Roman"/>
                <a:cs typeface="Times New Roman"/>
              </a:rPr>
              <a:t>ra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DataTable.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15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</a:t>
            </a:r>
            <a:r>
              <a:rPr dirty="0" sz="1300">
                <a:latin typeface="Times New Roman"/>
                <a:cs typeface="Times New Roman"/>
              </a:rPr>
              <a:t>chuỗi lệnh </a:t>
            </a:r>
            <a:r>
              <a:rPr dirty="0" sz="1300" spc="-10">
                <a:latin typeface="Times New Roman"/>
                <a:cs typeface="Times New Roman"/>
              </a:rPr>
              <a:t>SQL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Khai </a:t>
            </a:r>
            <a:r>
              <a:rPr dirty="0" sz="1300">
                <a:latin typeface="Times New Roman"/>
                <a:cs typeface="Times New Roman"/>
              </a:rPr>
              <a:t>báo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khởi tạo </a:t>
            </a:r>
            <a:r>
              <a:rPr dirty="0" sz="1300" spc="-5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SqlDataAdapter với </a:t>
            </a:r>
            <a:r>
              <a:rPr dirty="0" sz="1300" spc="-5">
                <a:latin typeface="Times New Roman"/>
                <a:cs typeface="Times New Roman"/>
              </a:rPr>
              <a:t>2 đối truyền vào </a:t>
            </a:r>
            <a:r>
              <a:rPr dirty="0" sz="1300">
                <a:latin typeface="Times New Roman"/>
                <a:cs typeface="Times New Roman"/>
              </a:rPr>
              <a:t>là câu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>
                <a:latin typeface="Times New Roman"/>
                <a:cs typeface="Times New Roman"/>
              </a:rPr>
              <a:t>Sql </a:t>
            </a:r>
            <a:r>
              <a:rPr dirty="0" sz="1300" spc="-5">
                <a:latin typeface="Times New Roman"/>
                <a:cs typeface="Times New Roman"/>
              </a:rPr>
              <a:t>và đối 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SqlConnection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40433" y="7509636"/>
            <a:ext cx="5793740" cy="14033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5"/>
              </a:lnSpc>
            </a:pPr>
            <a:r>
              <a:rPr dirty="0" sz="950" spc="35">
                <a:solidFill>
                  <a:srgbClr val="2B91AE"/>
                </a:solidFill>
                <a:latin typeface="Arial"/>
                <a:cs typeface="Arial"/>
              </a:rPr>
              <a:t>SqlDataAdapter </a:t>
            </a:r>
            <a:r>
              <a:rPr dirty="0" sz="950" spc="-145">
                <a:latin typeface="Arial"/>
                <a:cs typeface="Arial"/>
              </a:rPr>
              <a:t>DA </a:t>
            </a:r>
            <a:r>
              <a:rPr dirty="0" sz="950" spc="-35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dirty="0" sz="950" spc="-65">
                <a:solidFill>
                  <a:srgbClr val="0000FF"/>
                </a:solidFill>
                <a:latin typeface="Arial"/>
                <a:cs typeface="Arial"/>
              </a:rPr>
              <a:t>new </a:t>
            </a:r>
            <a:r>
              <a:rPr dirty="0" sz="950" spc="85">
                <a:solidFill>
                  <a:srgbClr val="2B91AE"/>
                </a:solidFill>
                <a:latin typeface="Arial"/>
                <a:cs typeface="Arial"/>
              </a:rPr>
              <a:t>SqlDataAdapter</a:t>
            </a:r>
            <a:r>
              <a:rPr dirty="0" sz="950" spc="85">
                <a:latin typeface="Arial"/>
                <a:cs typeface="Arial"/>
              </a:rPr>
              <a:t>(strsql, </a:t>
            </a:r>
            <a:r>
              <a:rPr dirty="0" sz="950" spc="40">
                <a:latin typeface="Arial"/>
                <a:cs typeface="Arial"/>
              </a:rPr>
              <a:t>Conn); </a:t>
            </a:r>
            <a:r>
              <a:rPr dirty="0" sz="950" spc="165">
                <a:latin typeface="Arial"/>
                <a:cs typeface="Arial"/>
              </a:rPr>
              <a:t>//strsql </a:t>
            </a:r>
            <a:r>
              <a:rPr dirty="0" sz="950" spc="145">
                <a:latin typeface="Arial"/>
                <a:cs typeface="Arial"/>
              </a:rPr>
              <a:t>là </a:t>
            </a:r>
            <a:r>
              <a:rPr dirty="0" sz="950" spc="65">
                <a:latin typeface="Arial"/>
                <a:cs typeface="Arial"/>
              </a:rPr>
              <a:t>chuỗi </a:t>
            </a:r>
            <a:r>
              <a:rPr dirty="0" sz="950" spc="5">
                <a:latin typeface="Arial"/>
                <a:cs typeface="Arial"/>
              </a:rPr>
              <a:t>câu </a:t>
            </a:r>
            <a:r>
              <a:rPr dirty="0" sz="950" spc="65">
                <a:latin typeface="Arial"/>
                <a:cs typeface="Arial"/>
              </a:rPr>
              <a:t>lệnh</a:t>
            </a:r>
            <a:r>
              <a:rPr dirty="0" sz="950" spc="120">
                <a:latin typeface="Arial"/>
                <a:cs typeface="Arial"/>
              </a:rPr>
              <a:t> </a:t>
            </a:r>
            <a:r>
              <a:rPr dirty="0" sz="950" spc="150">
                <a:latin typeface="Arial"/>
                <a:cs typeface="Arial"/>
              </a:rPr>
              <a:t>sql,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8120" y="7587928"/>
            <a:ext cx="2924810" cy="56070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950" spc="-55">
                <a:latin typeface="Arial"/>
                <a:cs typeface="Arial"/>
              </a:rPr>
              <a:t>Conn </a:t>
            </a:r>
            <a:r>
              <a:rPr dirty="0" sz="950" spc="150">
                <a:latin typeface="Arial"/>
                <a:cs typeface="Arial"/>
              </a:rPr>
              <a:t>là </a:t>
            </a:r>
            <a:r>
              <a:rPr dirty="0" sz="950" spc="75">
                <a:latin typeface="Arial"/>
                <a:cs typeface="Arial"/>
              </a:rPr>
              <a:t>tên </a:t>
            </a:r>
            <a:r>
              <a:rPr dirty="0" sz="950" spc="95">
                <a:latin typeface="Arial"/>
                <a:cs typeface="Arial"/>
              </a:rPr>
              <a:t>đối </a:t>
            </a:r>
            <a:r>
              <a:rPr dirty="0" sz="950">
                <a:latin typeface="Arial"/>
                <a:cs typeface="Arial"/>
              </a:rPr>
              <a:t>tượng</a:t>
            </a:r>
            <a:r>
              <a:rPr dirty="0" sz="950" spc="-11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SqlConnection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và khởi tạo một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DataTable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40433" y="8276590"/>
            <a:ext cx="2056130" cy="14033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5"/>
              </a:lnSpc>
            </a:pPr>
            <a:r>
              <a:rPr dirty="0" sz="950" spc="30">
                <a:solidFill>
                  <a:srgbClr val="2B91AE"/>
                </a:solidFill>
                <a:latin typeface="Arial"/>
                <a:cs typeface="Arial"/>
              </a:rPr>
              <a:t>DataTable </a:t>
            </a:r>
            <a:r>
              <a:rPr dirty="0" sz="950" spc="-120">
                <a:latin typeface="Arial"/>
                <a:cs typeface="Arial"/>
              </a:rPr>
              <a:t>DT </a:t>
            </a:r>
            <a:r>
              <a:rPr dirty="0" sz="950" spc="-35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dirty="0" sz="950" spc="-60">
                <a:solidFill>
                  <a:srgbClr val="0000FF"/>
                </a:solidFill>
                <a:latin typeface="Arial"/>
                <a:cs typeface="Arial"/>
              </a:rPr>
              <a:t>new</a:t>
            </a:r>
            <a:r>
              <a:rPr dirty="0" sz="950" spc="-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2B91AE"/>
                </a:solidFill>
                <a:latin typeface="Arial"/>
                <a:cs typeface="Arial"/>
              </a:rPr>
              <a:t>DataTable();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27733" y="8465057"/>
            <a:ext cx="50939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+ Đổ dữ liệu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DataTable thông qua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10">
                <a:latin typeface="Times New Roman"/>
                <a:cs typeface="Times New Roman"/>
              </a:rPr>
              <a:t>Fill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1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SqlDataAdapter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40433" y="8816035"/>
            <a:ext cx="730250" cy="142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5"/>
              </a:lnSpc>
            </a:pPr>
            <a:r>
              <a:rPr dirty="0" sz="950" spc="-175">
                <a:latin typeface="Arial"/>
                <a:cs typeface="Arial"/>
              </a:rPr>
              <a:t>D</a:t>
            </a:r>
            <a:r>
              <a:rPr dirty="0" sz="950" spc="-110">
                <a:latin typeface="Arial"/>
                <a:cs typeface="Arial"/>
              </a:rPr>
              <a:t>A</a:t>
            </a:r>
            <a:r>
              <a:rPr dirty="0" sz="950" spc="245">
                <a:latin typeface="Arial"/>
                <a:cs typeface="Arial"/>
              </a:rPr>
              <a:t>.</a:t>
            </a:r>
            <a:r>
              <a:rPr dirty="0" sz="950" spc="-55">
                <a:latin typeface="Arial"/>
                <a:cs typeface="Arial"/>
              </a:rPr>
              <a:t>F</a:t>
            </a:r>
            <a:r>
              <a:rPr dirty="0" sz="950" spc="300">
                <a:latin typeface="Arial"/>
                <a:cs typeface="Arial"/>
              </a:rPr>
              <a:t>i</a:t>
            </a:r>
            <a:r>
              <a:rPr dirty="0" sz="950" spc="315">
                <a:latin typeface="Arial"/>
                <a:cs typeface="Arial"/>
              </a:rPr>
              <a:t>l</a:t>
            </a:r>
            <a:r>
              <a:rPr dirty="0" sz="950" spc="300">
                <a:latin typeface="Arial"/>
                <a:cs typeface="Arial"/>
              </a:rPr>
              <a:t>l</a:t>
            </a:r>
            <a:r>
              <a:rPr dirty="0" sz="950" spc="204">
                <a:latin typeface="Arial"/>
                <a:cs typeface="Arial"/>
              </a:rPr>
              <a:t>(</a:t>
            </a:r>
            <a:r>
              <a:rPr dirty="0" sz="950" spc="-175">
                <a:latin typeface="Arial"/>
                <a:cs typeface="Arial"/>
              </a:rPr>
              <a:t>D</a:t>
            </a:r>
            <a:r>
              <a:rPr dirty="0" sz="950" spc="-55">
                <a:latin typeface="Arial"/>
                <a:cs typeface="Arial"/>
              </a:rPr>
              <a:t>T</a:t>
            </a:r>
            <a:r>
              <a:rPr dirty="0" sz="950" spc="200">
                <a:latin typeface="Arial"/>
                <a:cs typeface="Arial"/>
              </a:rPr>
              <a:t>)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7280" cy="200723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 marR="1143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Ngoài </a:t>
            </a:r>
            <a:r>
              <a:rPr dirty="0" sz="1300" spc="-5">
                <a:latin typeface="Times New Roman"/>
                <a:cs typeface="Times New Roman"/>
              </a:rPr>
              <a:t>thực thi </a:t>
            </a:r>
            <a:r>
              <a:rPr dirty="0" sz="1300">
                <a:latin typeface="Times New Roman"/>
                <a:cs typeface="Times New Roman"/>
              </a:rPr>
              <a:t>câu lệnh </a:t>
            </a:r>
            <a:r>
              <a:rPr dirty="0" sz="1300" spc="-10">
                <a:latin typeface="Times New Roman"/>
                <a:cs typeface="Times New Roman"/>
              </a:rPr>
              <a:t>Select </a:t>
            </a:r>
            <a:r>
              <a:rPr dirty="0" sz="1300" spc="-5">
                <a:latin typeface="Times New Roman"/>
                <a:cs typeface="Times New Roman"/>
              </a:rPr>
              <a:t>thi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này cũng thực </a:t>
            </a:r>
            <a:r>
              <a:rPr dirty="0" sz="1300" spc="-5">
                <a:latin typeface="Times New Roman"/>
                <a:cs typeface="Times New Roman"/>
              </a:rPr>
              <a:t>thi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câu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25">
                <a:latin typeface="Times New Roman"/>
                <a:cs typeface="Times New Roman"/>
              </a:rPr>
              <a:t>Insert,  </a:t>
            </a:r>
            <a:r>
              <a:rPr dirty="0" sz="1300" spc="-5">
                <a:latin typeface="Times New Roman"/>
                <a:cs typeface="Times New Roman"/>
              </a:rPr>
              <a:t>update, delete,.. </a:t>
            </a:r>
            <a:r>
              <a:rPr dirty="0" sz="1300" spc="5">
                <a:latin typeface="Times New Roman"/>
                <a:cs typeface="Times New Roman"/>
              </a:rPr>
              <a:t>tuy </a:t>
            </a:r>
            <a:r>
              <a:rPr dirty="0" sz="1300">
                <a:latin typeface="Times New Roman"/>
                <a:cs typeface="Times New Roman"/>
              </a:rPr>
              <a:t>nhiên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hay dùng </a:t>
            </a:r>
            <a:r>
              <a:rPr dirty="0" sz="1300" spc="-5">
                <a:latin typeface="Times New Roman"/>
                <a:cs typeface="Times New Roman"/>
              </a:rPr>
              <a:t>SqlCommand để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đó</a:t>
            </a:r>
            <a:r>
              <a:rPr dirty="0" sz="1300" spc="-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hơn.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2. Dùng</a:t>
            </a:r>
            <a:r>
              <a:rPr dirty="0" sz="130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SqlCommand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Cũng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SqlDataAdapter thì sau khi kết </a:t>
            </a:r>
            <a:r>
              <a:rPr dirty="0" sz="1300">
                <a:latin typeface="Times New Roman"/>
                <a:cs typeface="Times New Roman"/>
              </a:rPr>
              <a:t>nối </a:t>
            </a:r>
            <a:r>
              <a:rPr dirty="0" sz="1300" spc="-5">
                <a:latin typeface="Times New Roman"/>
                <a:cs typeface="Times New Roman"/>
              </a:rPr>
              <a:t>CSDL xong </a:t>
            </a:r>
            <a:r>
              <a:rPr dirty="0" sz="1300">
                <a:latin typeface="Times New Roman"/>
                <a:cs typeface="Times New Roman"/>
              </a:rPr>
              <a:t>thì </a:t>
            </a:r>
            <a:r>
              <a:rPr dirty="0" sz="1300" spc="-10">
                <a:latin typeface="Times New Roman"/>
                <a:cs typeface="Times New Roman"/>
              </a:rPr>
              <a:t>mọi </a:t>
            </a:r>
            <a:r>
              <a:rPr dirty="0" sz="1300">
                <a:latin typeface="Times New Roman"/>
                <a:cs typeface="Times New Roman"/>
              </a:rPr>
              <a:t>thao </a:t>
            </a:r>
            <a:r>
              <a:rPr dirty="0" sz="1300" spc="-5">
                <a:latin typeface="Times New Roman"/>
                <a:cs typeface="Times New Roman"/>
              </a:rPr>
              <a:t>tác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60">
                <a:latin typeface="Times New Roman"/>
                <a:cs typeface="Times New Roman"/>
              </a:rPr>
              <a:t>CSDL  </a:t>
            </a:r>
            <a:r>
              <a:rPr dirty="0" sz="1300" spc="-10">
                <a:latin typeface="Times New Roman"/>
                <a:cs typeface="Times New Roman"/>
              </a:rPr>
              <a:t>SQL server </a:t>
            </a:r>
            <a:r>
              <a:rPr dirty="0" sz="1300" spc="-5">
                <a:latin typeface="Times New Roman"/>
                <a:cs typeface="Times New Roman"/>
              </a:rPr>
              <a:t>có thể </a:t>
            </a:r>
            <a:r>
              <a:rPr dirty="0" sz="1300" spc="-9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thực hiện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qua SqlCommand.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90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tiến hành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9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và khởi tạo đối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SqlCommand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03502" y="2584957"/>
            <a:ext cx="2720975" cy="142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5"/>
              </a:lnSpc>
            </a:pPr>
            <a:r>
              <a:rPr dirty="0" sz="950" spc="-60">
                <a:solidFill>
                  <a:srgbClr val="2B91AE"/>
                </a:solidFill>
                <a:latin typeface="Arial"/>
                <a:cs typeface="Arial"/>
              </a:rPr>
              <a:t>SqlCommand </a:t>
            </a:r>
            <a:r>
              <a:rPr dirty="0" sz="950" spc="-20">
                <a:latin typeface="Arial"/>
                <a:cs typeface="Arial"/>
              </a:rPr>
              <a:t>sqlcommand </a:t>
            </a:r>
            <a:r>
              <a:rPr dirty="0" sz="950" spc="-35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dirty="0" sz="950" spc="-65">
                <a:solidFill>
                  <a:srgbClr val="0000FF"/>
                </a:solidFill>
                <a:latin typeface="Arial"/>
                <a:cs typeface="Arial"/>
              </a:rPr>
              <a:t>new</a:t>
            </a:r>
            <a:r>
              <a:rPr dirty="0" sz="950" spc="6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950" spc="5">
                <a:solidFill>
                  <a:srgbClr val="2B91AE"/>
                </a:solidFill>
                <a:latin typeface="Arial"/>
                <a:cs typeface="Arial"/>
              </a:rPr>
              <a:t>SqlCommand();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7733" y="2817622"/>
            <a:ext cx="41687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+ Truyền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SqlConnection cho </a:t>
            </a:r>
            <a:r>
              <a:rPr dirty="0" sz="1300">
                <a:latin typeface="Times New Roman"/>
                <a:cs typeface="Times New Roman"/>
              </a:rPr>
              <a:t>thuộc tính</a:t>
            </a:r>
            <a:r>
              <a:rPr dirty="0" sz="1300" spc="-7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Connection.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8554" y="3168726"/>
            <a:ext cx="1925320" cy="14097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5"/>
              </a:lnSpc>
            </a:pPr>
            <a:r>
              <a:rPr dirty="0" sz="950" spc="20">
                <a:latin typeface="Arial"/>
                <a:cs typeface="Arial"/>
              </a:rPr>
              <a:t>sqlcommand.Connection </a:t>
            </a:r>
            <a:r>
              <a:rPr dirty="0" sz="950" spc="-35">
                <a:latin typeface="Arial"/>
                <a:cs typeface="Arial"/>
              </a:rPr>
              <a:t>=</a:t>
            </a:r>
            <a:r>
              <a:rPr dirty="0" sz="950" spc="150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Conn;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8554" y="3751198"/>
            <a:ext cx="2056130" cy="142240"/>
          </a:xfrm>
          <a:custGeom>
            <a:avLst/>
            <a:gdLst/>
            <a:ahLst/>
            <a:cxnLst/>
            <a:rect l="l" t="t" r="r" b="b"/>
            <a:pathLst>
              <a:path w="2056129" h="142239">
                <a:moveTo>
                  <a:pt x="2056130" y="0"/>
                </a:moveTo>
                <a:lnTo>
                  <a:pt x="0" y="0"/>
                </a:lnTo>
                <a:lnTo>
                  <a:pt x="0" y="141732"/>
                </a:lnTo>
                <a:lnTo>
                  <a:pt x="2056130" y="141732"/>
                </a:lnTo>
                <a:lnTo>
                  <a:pt x="20561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27733" y="3400171"/>
            <a:ext cx="4069715" cy="807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+ Truyền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>
                <a:latin typeface="Times New Roman"/>
                <a:cs typeface="Times New Roman"/>
              </a:rPr>
              <a:t>Sql </a:t>
            </a:r>
            <a:r>
              <a:rPr dirty="0" sz="1300" spc="-5">
                <a:latin typeface="Times New Roman"/>
                <a:cs typeface="Times New Roman"/>
              </a:rPr>
              <a:t>vào cho </a:t>
            </a:r>
            <a:r>
              <a:rPr dirty="0" sz="1300">
                <a:latin typeface="Times New Roman"/>
                <a:cs typeface="Times New Roman"/>
              </a:rPr>
              <a:t>thuộc tính</a:t>
            </a:r>
            <a:r>
              <a:rPr dirty="0" sz="1300" spc="-5">
                <a:latin typeface="Times New Roman"/>
                <a:cs typeface="Times New Roman"/>
              </a:rPr>
              <a:t> CommandText</a:t>
            </a:r>
            <a:endParaRPr sz="1300">
              <a:latin typeface="Times New Roman"/>
              <a:cs typeface="Times New Roman"/>
            </a:endParaRPr>
          </a:p>
          <a:p>
            <a:pPr marL="210820">
              <a:lnSpc>
                <a:spcPct val="100000"/>
              </a:lnSpc>
              <a:spcBef>
                <a:spcPts val="1019"/>
              </a:spcBef>
            </a:pPr>
            <a:r>
              <a:rPr dirty="0" sz="950" spc="-25">
                <a:latin typeface="Arial"/>
                <a:cs typeface="Arial"/>
              </a:rPr>
              <a:t>sqlcommand.CommandText </a:t>
            </a:r>
            <a:r>
              <a:rPr dirty="0" sz="950" spc="-35">
                <a:latin typeface="Arial"/>
                <a:cs typeface="Arial"/>
              </a:rPr>
              <a:t>= </a:t>
            </a:r>
            <a:r>
              <a:rPr dirty="0" sz="950" spc="160">
                <a:latin typeface="Arial"/>
                <a:cs typeface="Arial"/>
              </a:rPr>
              <a:t>strsql; </a:t>
            </a:r>
            <a:r>
              <a:rPr dirty="0" sz="950" spc="170">
                <a:latin typeface="Arial"/>
                <a:cs typeface="Arial"/>
              </a:rPr>
              <a:t>//strsql </a:t>
            </a:r>
            <a:r>
              <a:rPr dirty="0" sz="950" spc="150">
                <a:latin typeface="Arial"/>
                <a:cs typeface="Arial"/>
              </a:rPr>
              <a:t>là </a:t>
            </a:r>
            <a:r>
              <a:rPr dirty="0" sz="950" spc="-10">
                <a:latin typeface="Arial"/>
                <a:cs typeface="Arial"/>
              </a:rPr>
              <a:t>một </a:t>
            </a:r>
            <a:r>
              <a:rPr dirty="0" sz="950" spc="65">
                <a:latin typeface="Arial"/>
                <a:cs typeface="Arial"/>
              </a:rPr>
              <a:t>chuỗi</a:t>
            </a:r>
            <a:r>
              <a:rPr dirty="0" sz="950" spc="340">
                <a:latin typeface="Arial"/>
                <a:cs typeface="Arial"/>
              </a:rPr>
              <a:t> </a:t>
            </a:r>
            <a:r>
              <a:rPr dirty="0" sz="950" spc="110">
                <a:latin typeface="Arial"/>
                <a:cs typeface="Arial"/>
              </a:rPr>
              <a:t>sql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00" spc="-5">
                <a:latin typeface="Times New Roman"/>
                <a:cs typeface="Times New Roman"/>
              </a:rPr>
              <a:t>+ Thực thi lệnh sql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ExecuteNonQuery()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1638554" y="4333366"/>
            <a:ext cx="1936750" cy="142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55"/>
              </a:lnSpc>
            </a:pPr>
            <a:r>
              <a:rPr dirty="0" sz="950" spc="25">
                <a:latin typeface="Arial"/>
                <a:cs typeface="Arial"/>
              </a:rPr>
              <a:t>sqlcommand.ExecuteNonQuery();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8120" y="4463358"/>
            <a:ext cx="6176645" cy="2415540"/>
          </a:xfrm>
          <a:prstGeom prst="rect">
            <a:avLst/>
          </a:prstGeom>
        </p:spPr>
        <p:txBody>
          <a:bodyPr wrap="square" lIns="0" tIns="12001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45"/>
              </a:spcBef>
            </a:pPr>
            <a:r>
              <a:rPr dirty="0" sz="1200" spc="-5" b="1" i="1">
                <a:latin typeface="Arial"/>
                <a:cs typeface="Arial"/>
              </a:rPr>
              <a:t>6.4.3. Các </a:t>
            </a:r>
            <a:r>
              <a:rPr dirty="0" sz="1200" b="1" i="1">
                <a:latin typeface="Arial"/>
                <a:cs typeface="Arial"/>
              </a:rPr>
              <a:t>thao tác dữ</a:t>
            </a:r>
            <a:r>
              <a:rPr dirty="0" sz="1200" spc="-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liệu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05"/>
              </a:spcBef>
            </a:pPr>
            <a:r>
              <a:rPr dirty="0" sz="1300" spc="-5">
                <a:latin typeface="Times New Roman"/>
                <a:cs typeface="Times New Roman"/>
              </a:rPr>
              <a:t>Ở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đây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ta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sẽ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học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các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thao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tác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dữ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hay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dùng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là: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truy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vấn,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thêm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mới,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sửa,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xóa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dữ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>
                <a:latin typeface="Times New Roman"/>
                <a:cs typeface="Times New Roman"/>
              </a:rPr>
              <a:t>Ta sẽ học </a:t>
            </a:r>
            <a:r>
              <a:rPr dirty="0" sz="1300">
                <a:latin typeface="Times New Roman"/>
                <a:cs typeface="Times New Roman"/>
              </a:rPr>
              <a:t>phần này thông </a:t>
            </a:r>
            <a:r>
              <a:rPr dirty="0" sz="1300" spc="-5">
                <a:latin typeface="Times New Roman"/>
                <a:cs typeface="Times New Roman"/>
              </a:rPr>
              <a:t>qua việc phân </a:t>
            </a:r>
            <a:r>
              <a:rPr dirty="0" sz="1300">
                <a:latin typeface="Times New Roman"/>
                <a:cs typeface="Times New Roman"/>
              </a:rPr>
              <a:t>tích </a:t>
            </a:r>
            <a:r>
              <a:rPr dirty="0" sz="1300" spc="-5">
                <a:latin typeface="Times New Roman"/>
                <a:cs typeface="Times New Roman"/>
              </a:rPr>
              <a:t>một ví dụ cụ thể.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Trong Project </a:t>
            </a:r>
            <a:r>
              <a:rPr dirty="0" sz="1300" b="1">
                <a:latin typeface="Times New Roman"/>
                <a:cs typeface="Times New Roman"/>
              </a:rPr>
              <a:t>QuanLyBanHang</a:t>
            </a:r>
            <a:r>
              <a:rPr dirty="0" sz="1300">
                <a:latin typeface="Times New Roman"/>
                <a:cs typeface="Times New Roman"/>
              </a:rPr>
              <a:t>, trong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Forms ta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đặt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120">
                <a:latin typeface="Times New Roman"/>
                <a:cs typeface="Times New Roman"/>
              </a:rPr>
              <a:t>là  </a:t>
            </a:r>
            <a:r>
              <a:rPr dirty="0" sz="1300" spc="-5">
                <a:latin typeface="Times New Roman"/>
                <a:cs typeface="Times New Roman"/>
              </a:rPr>
              <a:t>frmChatLieu: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Form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phép chúng </a:t>
            </a:r>
            <a:r>
              <a:rPr dirty="0" sz="1300" spc="-5">
                <a:latin typeface="Times New Roman"/>
                <a:cs typeface="Times New Roman"/>
              </a:rPr>
              <a:t>ta cập nhật các </a:t>
            </a:r>
            <a:r>
              <a:rPr dirty="0" sz="1300">
                <a:latin typeface="Times New Roman"/>
                <a:cs typeface="Times New Roman"/>
              </a:rPr>
              <a:t>danh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chất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liệu.</a:t>
            </a:r>
            <a:endParaRPr sz="1300">
              <a:latin typeface="Times New Roman"/>
              <a:cs typeface="Times New Roman"/>
            </a:endParaRPr>
          </a:p>
          <a:p>
            <a:pPr marL="372110" marR="3123565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</a:rPr>
              <a:t>+ Bảng CSDL liên </a:t>
            </a:r>
            <a:r>
              <a:rPr dirty="0" sz="1300">
                <a:latin typeface="Times New Roman"/>
                <a:cs typeface="Times New Roman"/>
              </a:rPr>
              <a:t>quan </a:t>
            </a:r>
            <a:r>
              <a:rPr dirty="0" sz="1300" spc="-5">
                <a:latin typeface="Times New Roman"/>
                <a:cs typeface="Times New Roman"/>
              </a:rPr>
              <a:t>là: tblChatLieu.  </a:t>
            </a:r>
            <a:r>
              <a:rPr dirty="0" sz="1300" spc="-10">
                <a:latin typeface="Times New Roman"/>
                <a:cs typeface="Times New Roman"/>
              </a:rPr>
              <a:t>Giao </a:t>
            </a:r>
            <a:r>
              <a:rPr dirty="0" sz="1300" spc="-5">
                <a:latin typeface="Times New Roman"/>
                <a:cs typeface="Times New Roman"/>
              </a:rPr>
              <a:t>diện của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90615" cy="3866515"/>
            <a:chOff x="1062532" y="792480"/>
            <a:chExt cx="6190615" cy="3866515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8830"/>
              <a:ext cx="5812790" cy="38601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7733" y="4770247"/>
            <a:ext cx="256222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Các điều khiển dùng </a:t>
            </a:r>
            <a:r>
              <a:rPr dirty="0" sz="1300" b="1">
                <a:latin typeface="Times New Roman"/>
                <a:cs typeface="Times New Roman"/>
              </a:rPr>
              <a:t>trong </a:t>
            </a:r>
            <a:r>
              <a:rPr dirty="0" sz="1300" spc="-5" b="1">
                <a:latin typeface="Times New Roman"/>
                <a:cs typeface="Times New Roman"/>
              </a:rPr>
              <a:t>form là</a:t>
            </a:r>
            <a:r>
              <a:rPr dirty="0" sz="1300" spc="5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20622" y="5040502"/>
          <a:ext cx="5708650" cy="4062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935"/>
                <a:gridCol w="2058035"/>
                <a:gridCol w="2384425"/>
              </a:tblGrid>
              <a:tr h="405384">
                <a:tc>
                  <a:txBody>
                    <a:bodyPr/>
                    <a:lstStyle/>
                    <a:p>
                      <a:pPr marL="2451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-10" b="1">
                          <a:latin typeface="Times New Roman"/>
                          <a:cs typeface="Times New Roman"/>
                        </a:rPr>
                        <a:t>Điều</a:t>
                      </a:r>
                      <a:r>
                        <a:rPr dirty="0" sz="1300" spc="-1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khiển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Name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b="1">
                          <a:latin typeface="Times New Roman"/>
                          <a:cs typeface="Times New Roman"/>
                        </a:rPr>
                        <a:t>Text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3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Form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frmChatLieu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Cập nhật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danh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mục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chất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liệu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690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TexBox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txtMaCL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txtTenCL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4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Button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btnThemMoi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Thêm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 mới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btnSua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Sửa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7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btnXoa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Xóa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btnBoQua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Bỏ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 qua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btnThoat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Thoát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32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DataGridView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dgvChatLieu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9185" cy="529653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Nhận </a:t>
            </a:r>
            <a:r>
              <a:rPr dirty="0" sz="1300" b="1">
                <a:latin typeface="Times New Roman"/>
                <a:cs typeface="Times New Roman"/>
              </a:rPr>
              <a:t>xét: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thấy </a:t>
            </a:r>
            <a:r>
              <a:rPr dirty="0" sz="1300" spc="-5">
                <a:latin typeface="Times New Roman"/>
                <a:cs typeface="Times New Roman"/>
              </a:rPr>
              <a:t>mỗi lần </a:t>
            </a:r>
            <a:r>
              <a:rPr dirty="0" sz="1300" spc="-10">
                <a:latin typeface="Times New Roman"/>
                <a:cs typeface="Times New Roman"/>
              </a:rPr>
              <a:t>muốn </a:t>
            </a:r>
            <a:r>
              <a:rPr dirty="0" sz="1300" spc="-5">
                <a:latin typeface="Times New Roman"/>
                <a:cs typeface="Times New Roman"/>
              </a:rPr>
              <a:t>thực thi một câu lệnh SQL </a:t>
            </a:r>
            <a:r>
              <a:rPr dirty="0" sz="1300">
                <a:latin typeface="Times New Roman"/>
                <a:cs typeface="Times New Roman"/>
              </a:rPr>
              <a:t>dạng select, </a:t>
            </a:r>
            <a:r>
              <a:rPr dirty="0" sz="1300" spc="-5">
                <a:latin typeface="Times New Roman"/>
                <a:cs typeface="Times New Roman"/>
              </a:rPr>
              <a:t>update, </a:t>
            </a:r>
            <a:r>
              <a:rPr dirty="0" sz="1300">
                <a:latin typeface="Times New Roman"/>
                <a:cs typeface="Times New Roman"/>
              </a:rPr>
              <a:t>delete  hay insert </a:t>
            </a:r>
            <a:r>
              <a:rPr dirty="0" sz="1300" spc="-5">
                <a:latin typeface="Times New Roman"/>
                <a:cs typeface="Times New Roman"/>
              </a:rPr>
              <a:t>ta đều phải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trình tự các </a:t>
            </a:r>
            <a:r>
              <a:rPr dirty="0" sz="1300">
                <a:latin typeface="Times New Roman"/>
                <a:cs typeface="Times New Roman"/>
              </a:rPr>
              <a:t>công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giống </a:t>
            </a:r>
            <a:r>
              <a:rPr dirty="0" sz="1300" spc="-5">
                <a:latin typeface="Times New Roman"/>
                <a:cs typeface="Times New Roman"/>
              </a:rPr>
              <a:t>nhau </a:t>
            </a:r>
            <a:r>
              <a:rPr dirty="0" sz="1300">
                <a:latin typeface="Times New Roman"/>
                <a:cs typeface="Times New Roman"/>
              </a:rPr>
              <a:t>chỉ </a:t>
            </a:r>
            <a:r>
              <a:rPr dirty="0" sz="1300" spc="-5">
                <a:latin typeface="Times New Roman"/>
                <a:cs typeface="Times New Roman"/>
              </a:rPr>
              <a:t>khác nhau về câu </a:t>
            </a:r>
            <a:r>
              <a:rPr dirty="0" sz="1300">
                <a:latin typeface="Times New Roman"/>
                <a:cs typeface="Times New Roman"/>
              </a:rPr>
              <a:t>lệnh  </a:t>
            </a:r>
            <a:r>
              <a:rPr dirty="0" sz="1300" spc="-10">
                <a:latin typeface="Times New Roman"/>
                <a:cs typeface="Times New Roman"/>
              </a:rPr>
              <a:t>SQL. </a:t>
            </a:r>
            <a:r>
              <a:rPr dirty="0" sz="1300" spc="-5">
                <a:latin typeface="Times New Roman"/>
                <a:cs typeface="Times New Roman"/>
              </a:rPr>
              <a:t>Vì </a:t>
            </a:r>
            <a:r>
              <a:rPr dirty="0" sz="1300">
                <a:latin typeface="Times New Roman"/>
                <a:cs typeface="Times New Roman"/>
              </a:rPr>
              <a:t>vậy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thuận </a:t>
            </a:r>
            <a:r>
              <a:rPr dirty="0" sz="1300" spc="-5">
                <a:latin typeface="Times New Roman"/>
                <a:cs typeface="Times New Roman"/>
              </a:rPr>
              <a:t>tiện, ta nên </a:t>
            </a:r>
            <a:r>
              <a:rPr dirty="0" sz="1300">
                <a:latin typeface="Times New Roman"/>
                <a:cs typeface="Times New Roman"/>
              </a:rPr>
              <a:t>xây </a:t>
            </a:r>
            <a:r>
              <a:rPr dirty="0" sz="1300" spc="-5">
                <a:latin typeface="Times New Roman"/>
                <a:cs typeface="Times New Roman"/>
              </a:rPr>
              <a:t>dựng </a:t>
            </a:r>
            <a:r>
              <a:rPr dirty="0" sz="1300">
                <a:latin typeface="Times New Roman"/>
                <a:cs typeface="Times New Roman"/>
              </a:rPr>
              <a:t>lớp </a:t>
            </a:r>
            <a:r>
              <a:rPr dirty="0" sz="1300" spc="-5">
                <a:latin typeface="Times New Roman"/>
                <a:cs typeface="Times New Roman"/>
              </a:rPr>
              <a:t>xử lý dữ liệu </a:t>
            </a:r>
            <a:r>
              <a:rPr dirty="0" sz="1300">
                <a:latin typeface="Times New Roman"/>
                <a:cs typeface="Times New Roman"/>
              </a:rPr>
              <a:t>đảm nhận </a:t>
            </a:r>
            <a:r>
              <a:rPr dirty="0" sz="1300" spc="-5">
                <a:latin typeface="Times New Roman"/>
                <a:cs typeface="Times New Roman"/>
              </a:rPr>
              <a:t>việc kết nối CSDL  và việc xử lý, </a:t>
            </a:r>
            <a:r>
              <a:rPr dirty="0" sz="1300">
                <a:latin typeface="Times New Roman"/>
                <a:cs typeface="Times New Roman"/>
              </a:rPr>
              <a:t>cập </a:t>
            </a:r>
            <a:r>
              <a:rPr dirty="0" sz="1300" spc="-5">
                <a:latin typeface="Times New Roman"/>
                <a:cs typeface="Times New Roman"/>
              </a:rPr>
              <a:t>nhật dữ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Lớp xử lý dữ liệu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sau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đây: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5" b="1" i="1">
                <a:latin typeface="Times New Roman"/>
                <a:cs typeface="Times New Roman"/>
              </a:rPr>
              <a:t>KetNoiCSDL() </a:t>
            </a:r>
            <a:r>
              <a:rPr dirty="0" sz="1300">
                <a:latin typeface="Times New Roman"/>
                <a:cs typeface="Times New Roman"/>
              </a:rPr>
              <a:t>nhằm </a:t>
            </a:r>
            <a:r>
              <a:rPr dirty="0" sz="1300" spc="-5">
                <a:latin typeface="Times New Roman"/>
                <a:cs typeface="Times New Roman"/>
              </a:rPr>
              <a:t>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kết nối </a:t>
            </a:r>
            <a:r>
              <a:rPr dirty="0" sz="1300">
                <a:latin typeface="Times New Roman"/>
                <a:cs typeface="Times New Roman"/>
              </a:rPr>
              <a:t>tới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CSDL.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5" b="1" i="1">
                <a:latin typeface="Times New Roman"/>
                <a:cs typeface="Times New Roman"/>
              </a:rPr>
              <a:t>DongKetNoiCSDL() </a:t>
            </a:r>
            <a:r>
              <a:rPr dirty="0" sz="1300">
                <a:latin typeface="Times New Roman"/>
                <a:cs typeface="Times New Roman"/>
              </a:rPr>
              <a:t>nhằm đóng </a:t>
            </a:r>
            <a:r>
              <a:rPr dirty="0" sz="1300" spc="-5">
                <a:latin typeface="Times New Roman"/>
                <a:cs typeface="Times New Roman"/>
              </a:rPr>
              <a:t>lại kết </a:t>
            </a:r>
            <a:r>
              <a:rPr dirty="0" sz="1300">
                <a:latin typeface="Times New Roman"/>
                <a:cs typeface="Times New Roman"/>
              </a:rPr>
              <a:t>nối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CSDL.</a:t>
            </a:r>
            <a:endParaRPr sz="1300">
              <a:latin typeface="Times New Roman"/>
              <a:cs typeface="Times New Roman"/>
            </a:endParaRPr>
          </a:p>
          <a:p>
            <a:pPr algn="just" marL="12700" marR="825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5" b="1" i="1">
                <a:latin typeface="Times New Roman"/>
                <a:cs typeface="Times New Roman"/>
              </a:rPr>
              <a:t>Docbang(string </a:t>
            </a:r>
            <a:r>
              <a:rPr dirty="0" sz="1300" spc="-10" b="1" i="1">
                <a:latin typeface="Times New Roman"/>
                <a:cs typeface="Times New Roman"/>
              </a:rPr>
              <a:t>strsql) </a:t>
            </a:r>
            <a:r>
              <a:rPr dirty="0" sz="1300">
                <a:latin typeface="Times New Roman"/>
                <a:cs typeface="Times New Roman"/>
              </a:rPr>
              <a:t>nhằm </a:t>
            </a:r>
            <a:r>
              <a:rPr dirty="0" sz="1300" spc="-5">
                <a:latin typeface="Times New Roman"/>
                <a:cs typeface="Times New Roman"/>
              </a:rPr>
              <a:t>thực hiện câu lệnh </a:t>
            </a:r>
            <a:r>
              <a:rPr dirty="0" sz="1300" spc="-10">
                <a:latin typeface="Times New Roman"/>
                <a:cs typeface="Times New Roman"/>
              </a:rPr>
              <a:t>Select </a:t>
            </a:r>
            <a:r>
              <a:rPr dirty="0" sz="1300" spc="-5">
                <a:latin typeface="Times New Roman"/>
                <a:cs typeface="Times New Roman"/>
              </a:rPr>
              <a:t>trả về </a:t>
            </a:r>
            <a:r>
              <a:rPr dirty="0" sz="1300" spc="-60">
                <a:latin typeface="Times New Roman"/>
                <a:cs typeface="Times New Roman"/>
              </a:rPr>
              <a:t>một  </a:t>
            </a:r>
            <a:r>
              <a:rPr dirty="0" sz="1300" spc="-5">
                <a:latin typeface="Times New Roman"/>
                <a:cs typeface="Times New Roman"/>
              </a:rPr>
              <a:t>DataTable.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5" b="1" i="1">
                <a:latin typeface="Times New Roman"/>
                <a:cs typeface="Times New Roman"/>
              </a:rPr>
              <a:t>CapNhatDuLieu(string strsql) </a:t>
            </a:r>
            <a:r>
              <a:rPr dirty="0" sz="1300">
                <a:latin typeface="Times New Roman"/>
                <a:cs typeface="Times New Roman"/>
              </a:rPr>
              <a:t>nhằm </a:t>
            </a:r>
            <a:r>
              <a:rPr dirty="0" sz="1300" spc="-5">
                <a:latin typeface="Times New Roman"/>
                <a:cs typeface="Times New Roman"/>
              </a:rPr>
              <a:t>thực hiện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câu lệnh </a:t>
            </a:r>
            <a:r>
              <a:rPr dirty="0" sz="1300" spc="-35">
                <a:latin typeface="Times New Roman"/>
                <a:cs typeface="Times New Roman"/>
              </a:rPr>
              <a:t>Insert,  </a:t>
            </a:r>
            <a:r>
              <a:rPr dirty="0" sz="1300" spc="-10">
                <a:latin typeface="Times New Roman"/>
                <a:cs typeface="Times New Roman"/>
              </a:rPr>
              <a:t>Update, </a:t>
            </a:r>
            <a:r>
              <a:rPr dirty="0" sz="1300" spc="-5">
                <a:latin typeface="Times New Roman"/>
                <a:cs typeface="Times New Roman"/>
              </a:rPr>
              <a:t>Delete để </a:t>
            </a:r>
            <a:r>
              <a:rPr dirty="0" sz="1300">
                <a:latin typeface="Times New Roman"/>
                <a:cs typeface="Times New Roman"/>
              </a:rPr>
              <a:t>cập </a:t>
            </a:r>
            <a:r>
              <a:rPr dirty="0" sz="1300" spc="-5">
                <a:latin typeface="Times New Roman"/>
                <a:cs typeface="Times New Roman"/>
              </a:rPr>
              <a:t>nhật dữ liệu </a:t>
            </a:r>
            <a:r>
              <a:rPr dirty="0" sz="1300">
                <a:latin typeface="Times New Roman"/>
                <a:cs typeface="Times New Roman"/>
              </a:rPr>
              <a:t>cho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CSDL.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Trong cửa sổ Solution Explorer tạo một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đặt tên </a:t>
            </a:r>
            <a:r>
              <a:rPr dirty="0" sz="1300">
                <a:latin typeface="Times New Roman"/>
                <a:cs typeface="Times New Roman"/>
              </a:rPr>
              <a:t>là </a:t>
            </a:r>
            <a:r>
              <a:rPr dirty="0" sz="1300" spc="-5">
                <a:latin typeface="Times New Roman"/>
                <a:cs typeface="Times New Roman"/>
              </a:rPr>
              <a:t>Class, kích chuột </a:t>
            </a:r>
            <a:r>
              <a:rPr dirty="0" sz="1300" spc="-40">
                <a:latin typeface="Times New Roman"/>
                <a:cs typeface="Times New Roman"/>
              </a:rPr>
              <a:t>phải  </a:t>
            </a:r>
            <a:r>
              <a:rPr dirty="0" sz="1300" spc="-5">
                <a:latin typeface="Times New Roman"/>
                <a:cs typeface="Times New Roman"/>
              </a:rPr>
              <a:t>tại Class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Add/New Item… </a:t>
            </a:r>
            <a:r>
              <a:rPr dirty="0" sz="1300">
                <a:latin typeface="Times New Roman"/>
                <a:cs typeface="Times New Roman"/>
              </a:rPr>
              <a:t>chọn Class trong </a:t>
            </a:r>
            <a:r>
              <a:rPr dirty="0" sz="1300" spc="-5">
                <a:latin typeface="Times New Roman"/>
                <a:cs typeface="Times New Roman"/>
              </a:rPr>
              <a:t>hoopk thoại </a:t>
            </a:r>
            <a:r>
              <a:rPr dirty="0" sz="1300">
                <a:latin typeface="Times New Roman"/>
                <a:cs typeface="Times New Roman"/>
              </a:rPr>
              <a:t>Add </a:t>
            </a:r>
            <a:r>
              <a:rPr dirty="0" sz="1300" spc="-10">
                <a:latin typeface="Times New Roman"/>
                <a:cs typeface="Times New Roman"/>
              </a:rPr>
              <a:t>New </a:t>
            </a:r>
            <a:r>
              <a:rPr dirty="0" sz="1300" spc="-5">
                <a:latin typeface="Times New Roman"/>
                <a:cs typeface="Times New Roman"/>
              </a:rPr>
              <a:t>Item và đặt tên </a:t>
            </a:r>
            <a:r>
              <a:rPr dirty="0" sz="1300">
                <a:latin typeface="Times New Roman"/>
                <a:cs typeface="Times New Roman"/>
              </a:rPr>
              <a:t>cho  </a:t>
            </a:r>
            <a:r>
              <a:rPr dirty="0" sz="1300" spc="-5">
                <a:latin typeface="Times New Roman"/>
                <a:cs typeface="Times New Roman"/>
              </a:rPr>
              <a:t>Class là </a:t>
            </a:r>
            <a:r>
              <a:rPr dirty="0" sz="1300" spc="-5" i="1">
                <a:latin typeface="Times New Roman"/>
                <a:cs typeface="Times New Roman"/>
              </a:rPr>
              <a:t>ProcessDataBase.cs </a:t>
            </a:r>
            <a:r>
              <a:rPr dirty="0" sz="1300" spc="-5">
                <a:latin typeface="Times New Roman"/>
                <a:cs typeface="Times New Roman"/>
              </a:rPr>
              <a:t>tại ô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Name.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Khai báo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2 </a:t>
            </a:r>
            <a:r>
              <a:rPr dirty="0" sz="1300">
                <a:latin typeface="Times New Roman"/>
                <a:cs typeface="Times New Roman"/>
              </a:rPr>
              <a:t>namespace </a:t>
            </a:r>
            <a:r>
              <a:rPr dirty="0" sz="1300" spc="-5">
                <a:latin typeface="Times New Roman"/>
                <a:cs typeface="Times New Roman"/>
              </a:rPr>
              <a:t>sau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  <a:p>
            <a:pPr algn="just" marL="354965">
              <a:lnSpc>
                <a:spcPct val="100000"/>
              </a:lnSpc>
              <a:spcBef>
                <a:spcPts val="345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using</a:t>
            </a:r>
            <a:r>
              <a:rPr dirty="0" sz="1100" spc="-1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System.Data;</a:t>
            </a:r>
            <a:endParaRPr sz="1100">
              <a:latin typeface="Courier New"/>
              <a:cs typeface="Courier New"/>
            </a:endParaRPr>
          </a:p>
          <a:p>
            <a:pPr algn="just" marL="372110">
              <a:lnSpc>
                <a:spcPct val="100000"/>
              </a:lnSpc>
              <a:spcBef>
                <a:spcPts val="515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using</a:t>
            </a:r>
            <a:r>
              <a:rPr dirty="0" sz="1100" spc="-1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System.Data.SqlClient;</a:t>
            </a:r>
            <a:endParaRPr sz="1100">
              <a:latin typeface="Courier New"/>
              <a:cs typeface="Courier New"/>
            </a:endParaRPr>
          </a:p>
          <a:p>
            <a:pPr algn="just" marL="372110">
              <a:lnSpc>
                <a:spcPct val="100000"/>
              </a:lnSpc>
              <a:spcBef>
                <a:spcPts val="940"/>
              </a:spcBef>
            </a:pP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</a:t>
            </a:r>
            <a:r>
              <a:rPr dirty="0" sz="1300">
                <a:latin typeface="Times New Roman"/>
                <a:cs typeface="Times New Roman"/>
              </a:rPr>
              <a:t>xây </a:t>
            </a:r>
            <a:r>
              <a:rPr dirty="0" sz="1300" spc="-5">
                <a:latin typeface="Times New Roman"/>
                <a:cs typeface="Times New Roman"/>
              </a:rPr>
              <a:t>dựng lớp </a:t>
            </a:r>
            <a:r>
              <a:rPr dirty="0" sz="1300">
                <a:latin typeface="Times New Roman"/>
                <a:cs typeface="Times New Roman"/>
              </a:rPr>
              <a:t>xử </a:t>
            </a:r>
            <a:r>
              <a:rPr dirty="0" sz="1300" spc="-5">
                <a:latin typeface="Times New Roman"/>
                <a:cs typeface="Times New Roman"/>
              </a:rPr>
              <a:t>lý cơ sở dữ liệu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>
                <a:latin typeface="Times New Roman"/>
                <a:cs typeface="Times New Roman"/>
              </a:rPr>
              <a:t> 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09192" y="5959729"/>
            <a:ext cx="6246495" cy="3197860"/>
          </a:xfrm>
          <a:prstGeom prst="rect">
            <a:avLst/>
          </a:prstGeom>
          <a:ln w="609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1120">
              <a:lnSpc>
                <a:spcPts val="114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public class</a:t>
            </a:r>
            <a:r>
              <a:rPr dirty="0" sz="100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ProcessDataBase</a:t>
            </a:r>
            <a:endParaRPr sz="1000">
              <a:latin typeface="Courier New"/>
              <a:cs typeface="Courier New"/>
            </a:endParaRPr>
          </a:p>
          <a:p>
            <a:pPr marL="71120">
              <a:lnSpc>
                <a:spcPts val="114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756920" marR="222250" indent="-76200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000" spc="-5">
                <a:latin typeface="Courier New"/>
                <a:cs typeface="Courier New"/>
              </a:rPr>
              <a:t>strConnect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"Data Source=.\\SQLEXPRESS;AttachDbFilename="</a:t>
            </a:r>
            <a:r>
              <a:rPr dirty="0" sz="1000" spc="-5">
                <a:latin typeface="Courier New"/>
                <a:cs typeface="Courier New"/>
              </a:rPr>
              <a:t>+  System.IO.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Directory</a:t>
            </a:r>
            <a:r>
              <a:rPr dirty="0" sz="1000" spc="-5">
                <a:latin typeface="Courier New"/>
                <a:cs typeface="Courier New"/>
              </a:rPr>
              <a:t>.GetCurrentDirectory().ToString()+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"\\DataBase\\"</a:t>
            </a:r>
            <a:r>
              <a:rPr dirty="0" sz="1000" spc="6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+</a:t>
            </a:r>
            <a:endParaRPr sz="1000">
              <a:latin typeface="Courier New"/>
              <a:cs typeface="Courier New"/>
            </a:endParaRPr>
          </a:p>
          <a:p>
            <a:pPr marL="1290320">
              <a:lnSpc>
                <a:spcPts val="1070"/>
              </a:lnSpc>
            </a:pP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"DuLieu.mdf;Integrated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Security=True"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680720">
              <a:lnSpc>
                <a:spcPts val="1170"/>
              </a:lnSpc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SqlConnection </a:t>
            </a:r>
            <a:r>
              <a:rPr dirty="0" sz="1000" spc="-5">
                <a:latin typeface="Courier New"/>
                <a:cs typeface="Courier New"/>
              </a:rPr>
              <a:t>sqlConnect =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null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Courier New"/>
              <a:cs typeface="Courier New"/>
            </a:endParaRPr>
          </a:p>
          <a:p>
            <a:pPr marL="680720" marR="3651885">
              <a:lnSpc>
                <a:spcPts val="1130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//Hàm mở kết nối CSDL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</a:t>
            </a:r>
            <a:r>
              <a:rPr dirty="0" sz="1000" spc="-3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KetNoiCSDL()</a:t>
            </a:r>
            <a:endParaRPr sz="1000">
              <a:latin typeface="Courier New"/>
              <a:cs typeface="Courier New"/>
            </a:endParaRPr>
          </a:p>
          <a:p>
            <a:pPr marL="680720">
              <a:lnSpc>
                <a:spcPts val="107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985519" marR="1823720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latin typeface="Courier New"/>
                <a:cs typeface="Courier New"/>
              </a:rPr>
              <a:t>sqlConnect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SqlConnection</a:t>
            </a:r>
            <a:r>
              <a:rPr dirty="0" sz="1000" spc="-5">
                <a:latin typeface="Courier New"/>
                <a:cs typeface="Courier New"/>
              </a:rPr>
              <a:t>(strConnect);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(sqlConnect.State !=</a:t>
            </a:r>
            <a:r>
              <a:rPr dirty="0" sz="1000" spc="2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ConnectionState</a:t>
            </a:r>
            <a:r>
              <a:rPr dirty="0" sz="1000" spc="-5">
                <a:latin typeface="Courier New"/>
                <a:cs typeface="Courier New"/>
              </a:rPr>
              <a:t>.Open)</a:t>
            </a:r>
            <a:endParaRPr sz="1000">
              <a:latin typeface="Courier New"/>
              <a:cs typeface="Courier New"/>
            </a:endParaRPr>
          </a:p>
          <a:p>
            <a:pPr marL="1290320">
              <a:lnSpc>
                <a:spcPts val="1080"/>
              </a:lnSpc>
            </a:pPr>
            <a:r>
              <a:rPr dirty="0" sz="1000" spc="-5">
                <a:latin typeface="Courier New"/>
                <a:cs typeface="Courier New"/>
              </a:rPr>
              <a:t>sqlConnect.Open();</a:t>
            </a:r>
            <a:endParaRPr sz="1000">
              <a:latin typeface="Courier New"/>
              <a:cs typeface="Courier New"/>
            </a:endParaRPr>
          </a:p>
          <a:p>
            <a:pPr marL="680720">
              <a:lnSpc>
                <a:spcPts val="116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Courier New"/>
              <a:cs typeface="Courier New"/>
            </a:endParaRPr>
          </a:p>
          <a:p>
            <a:pPr marL="680720" marR="3347085">
              <a:lnSpc>
                <a:spcPts val="1130"/>
              </a:lnSpc>
              <a:spcBef>
                <a:spcPts val="5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//Hàm đóng kết nối CSDL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</a:t>
            </a:r>
            <a:r>
              <a:rPr dirty="0" sz="1000" spc="-2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DongKetNoiCSDL()</a:t>
            </a:r>
            <a:endParaRPr sz="1000">
              <a:latin typeface="Courier New"/>
              <a:cs typeface="Courier New"/>
            </a:endParaRPr>
          </a:p>
          <a:p>
            <a:pPr marL="680720">
              <a:lnSpc>
                <a:spcPts val="107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90320" marR="1671320" indent="-304800">
              <a:lnSpc>
                <a:spcPts val="1130"/>
              </a:lnSpc>
              <a:spcBef>
                <a:spcPts val="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(sqlConnect.State !=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ConnectionState</a:t>
            </a:r>
            <a:r>
              <a:rPr dirty="0" sz="1000" spc="-5">
                <a:latin typeface="Courier New"/>
                <a:cs typeface="Courier New"/>
              </a:rPr>
              <a:t>.Closed)  sqlConnect.Close();</a:t>
            </a:r>
            <a:endParaRPr sz="1000">
              <a:latin typeface="Courier New"/>
              <a:cs typeface="Courier New"/>
            </a:endParaRPr>
          </a:p>
          <a:p>
            <a:pPr marL="985519">
              <a:lnSpc>
                <a:spcPts val="1075"/>
              </a:lnSpc>
            </a:pPr>
            <a:r>
              <a:rPr dirty="0" sz="1000" spc="-5">
                <a:latin typeface="Courier New"/>
                <a:cs typeface="Courier New"/>
              </a:rPr>
              <a:t>sqlConnect.Dispose();</a:t>
            </a:r>
            <a:endParaRPr sz="1000">
              <a:latin typeface="Courier New"/>
              <a:cs typeface="Courier New"/>
            </a:endParaRPr>
          </a:p>
          <a:p>
            <a:pPr marL="680720">
              <a:lnSpc>
                <a:spcPts val="116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6144" y="792480"/>
            <a:ext cx="6252845" cy="3498215"/>
            <a:chOff x="1006144" y="792480"/>
            <a:chExt cx="6252845" cy="3498215"/>
          </a:xfrm>
        </p:grpSpPr>
        <p:sp>
          <p:nvSpPr>
            <p:cNvPr id="3" name="object 3"/>
            <p:cNvSpPr/>
            <p:nvPr/>
          </p:nvSpPr>
          <p:spPr>
            <a:xfrm>
              <a:off x="1012240" y="792479"/>
              <a:ext cx="6240145" cy="12700"/>
            </a:xfrm>
            <a:custGeom>
              <a:avLst/>
              <a:gdLst/>
              <a:ahLst/>
              <a:cxnLst/>
              <a:rect l="l" t="t" r="r" b="b"/>
              <a:pathLst>
                <a:path w="6240145" h="12700">
                  <a:moveTo>
                    <a:pt x="6240145" y="0"/>
                  </a:moveTo>
                  <a:lnTo>
                    <a:pt x="50292" y="0"/>
                  </a:lnTo>
                  <a:lnTo>
                    <a:pt x="50292" y="6096"/>
                  </a:lnTo>
                  <a:lnTo>
                    <a:pt x="0" y="6096"/>
                  </a:lnTo>
                  <a:lnTo>
                    <a:pt x="0" y="12192"/>
                  </a:lnTo>
                  <a:lnTo>
                    <a:pt x="6240145" y="12192"/>
                  </a:lnTo>
                  <a:lnTo>
                    <a:pt x="6240145" y="6096"/>
                  </a:lnTo>
                  <a:lnTo>
                    <a:pt x="62401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255509" y="798576"/>
              <a:ext cx="0" cy="3329304"/>
            </a:xfrm>
            <a:custGeom>
              <a:avLst/>
              <a:gdLst/>
              <a:ahLst/>
              <a:cxnLst/>
              <a:rect l="l" t="t" r="r" b="b"/>
              <a:pathLst>
                <a:path w="0" h="3329304">
                  <a:moveTo>
                    <a:pt x="0" y="0"/>
                  </a:moveTo>
                  <a:lnTo>
                    <a:pt x="0" y="3329051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06132" y="798575"/>
              <a:ext cx="6252845" cy="3492500"/>
            </a:xfrm>
            <a:custGeom>
              <a:avLst/>
              <a:gdLst/>
              <a:ahLst/>
              <a:cxnLst/>
              <a:rect l="l" t="t" r="r" b="b"/>
              <a:pathLst>
                <a:path w="6252845" h="3492500">
                  <a:moveTo>
                    <a:pt x="6108" y="0"/>
                  </a:moveTo>
                  <a:lnTo>
                    <a:pt x="0" y="0"/>
                  </a:lnTo>
                  <a:lnTo>
                    <a:pt x="0" y="3486023"/>
                  </a:lnTo>
                  <a:lnTo>
                    <a:pt x="6108" y="3486023"/>
                  </a:lnTo>
                  <a:lnTo>
                    <a:pt x="6108" y="0"/>
                  </a:lnTo>
                  <a:close/>
                </a:path>
                <a:path w="6252845" h="3492500">
                  <a:moveTo>
                    <a:pt x="6246253" y="3486035"/>
                  </a:moveTo>
                  <a:lnTo>
                    <a:pt x="6108" y="3486035"/>
                  </a:lnTo>
                  <a:lnTo>
                    <a:pt x="12" y="3486035"/>
                  </a:lnTo>
                  <a:lnTo>
                    <a:pt x="12" y="3492119"/>
                  </a:lnTo>
                  <a:lnTo>
                    <a:pt x="6108" y="3492119"/>
                  </a:lnTo>
                  <a:lnTo>
                    <a:pt x="6246253" y="3492119"/>
                  </a:lnTo>
                  <a:lnTo>
                    <a:pt x="6246253" y="3486035"/>
                  </a:lnTo>
                  <a:close/>
                </a:path>
                <a:path w="6252845" h="3492500">
                  <a:moveTo>
                    <a:pt x="6252413" y="3486035"/>
                  </a:moveTo>
                  <a:lnTo>
                    <a:pt x="6246330" y="3486035"/>
                  </a:lnTo>
                  <a:lnTo>
                    <a:pt x="6246330" y="3492119"/>
                  </a:lnTo>
                  <a:lnTo>
                    <a:pt x="6252413" y="3492119"/>
                  </a:lnTo>
                  <a:lnTo>
                    <a:pt x="6252413" y="3486035"/>
                  </a:lnTo>
                  <a:close/>
                </a:path>
                <a:path w="6252845" h="3492500">
                  <a:moveTo>
                    <a:pt x="6252413" y="3329051"/>
                  </a:moveTo>
                  <a:lnTo>
                    <a:pt x="6246330" y="3329051"/>
                  </a:lnTo>
                  <a:lnTo>
                    <a:pt x="6246330" y="3486023"/>
                  </a:lnTo>
                  <a:lnTo>
                    <a:pt x="6252413" y="3486023"/>
                  </a:lnTo>
                  <a:lnTo>
                    <a:pt x="6252413" y="3329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12240" y="511555"/>
            <a:ext cx="6240780" cy="80397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7945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/>
              <a:cs typeface="Times New Roman"/>
            </a:endParaRPr>
          </a:p>
          <a:p>
            <a:pPr marL="677545" marR="1286510">
              <a:lnSpc>
                <a:spcPts val="1140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//Hàm thực thi câu lệnh dạng Select trả về một DataTable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public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DataTable </a:t>
            </a:r>
            <a:r>
              <a:rPr dirty="0" sz="1000" spc="-5">
                <a:latin typeface="Courier New"/>
                <a:cs typeface="Courier New"/>
              </a:rPr>
              <a:t>DocBang(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string</a:t>
            </a:r>
            <a:r>
              <a:rPr dirty="0" sz="1000" spc="1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sql)</a:t>
            </a:r>
            <a:endParaRPr sz="1000">
              <a:latin typeface="Courier New"/>
              <a:cs typeface="Courier New"/>
            </a:endParaRPr>
          </a:p>
          <a:p>
            <a:pPr marL="677545">
              <a:lnSpc>
                <a:spcPts val="107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982344" marR="2658110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DataTable </a:t>
            </a:r>
            <a:r>
              <a:rPr dirty="0" sz="1000" spc="-5">
                <a:latin typeface="Courier New"/>
                <a:cs typeface="Courier New"/>
              </a:rPr>
              <a:t>dtBang=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DataTable </a:t>
            </a:r>
            <a:r>
              <a:rPr dirty="0" sz="1000" spc="-5">
                <a:latin typeface="Courier New"/>
                <a:cs typeface="Courier New"/>
              </a:rPr>
              <a:t>();  KetNoiCSDL();</a:t>
            </a:r>
            <a:endParaRPr sz="1000">
              <a:latin typeface="Courier New"/>
              <a:cs typeface="Courier New"/>
            </a:endParaRPr>
          </a:p>
          <a:p>
            <a:pPr marL="982344">
              <a:lnSpc>
                <a:spcPts val="1070"/>
              </a:lnSpc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SqlDataAdapter </a:t>
            </a:r>
            <a:r>
              <a:rPr dirty="0" sz="1000" spc="-5">
                <a:latin typeface="Courier New"/>
                <a:cs typeface="Courier New"/>
              </a:rPr>
              <a:t>sqldataAdapte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SqlDataAdapter</a:t>
            </a:r>
            <a:r>
              <a:rPr dirty="0" sz="1000" spc="-5">
                <a:latin typeface="Courier New"/>
                <a:cs typeface="Courier New"/>
              </a:rPr>
              <a:t>(sql,</a:t>
            </a:r>
            <a:r>
              <a:rPr dirty="0" sz="1000" spc="6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sqlConnect);</a:t>
            </a:r>
            <a:endParaRPr sz="1000">
              <a:latin typeface="Courier New"/>
              <a:cs typeface="Courier New"/>
            </a:endParaRPr>
          </a:p>
          <a:p>
            <a:pPr marL="982344" marR="3192145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latin typeface="Courier New"/>
                <a:cs typeface="Courier New"/>
              </a:rPr>
              <a:t>sqldataAdapte.Fill(dtBang);  DongKetNoiCSDL();</a:t>
            </a:r>
            <a:endParaRPr sz="1000">
              <a:latin typeface="Courier New"/>
              <a:cs typeface="Courier New"/>
            </a:endParaRPr>
          </a:p>
          <a:p>
            <a:pPr marL="982344">
              <a:lnSpc>
                <a:spcPts val="107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return </a:t>
            </a:r>
            <a:r>
              <a:rPr dirty="0" sz="1000" spc="-5">
                <a:latin typeface="Courier New"/>
                <a:cs typeface="Courier New"/>
              </a:rPr>
              <a:t>dtBang;</a:t>
            </a:r>
            <a:endParaRPr sz="1000">
              <a:latin typeface="Courier New"/>
              <a:cs typeface="Courier New"/>
            </a:endParaRPr>
          </a:p>
          <a:p>
            <a:pPr marL="677545">
              <a:lnSpc>
                <a:spcPts val="116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Courier New"/>
              <a:cs typeface="Courier New"/>
            </a:endParaRPr>
          </a:p>
          <a:p>
            <a:pPr marL="677545" marR="2048510">
              <a:lnSpc>
                <a:spcPts val="1130"/>
              </a:lnSpc>
              <a:spcBef>
                <a:spcPts val="5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//Hàm thực lệnh insert hoặc update hoặc delete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public void </a:t>
            </a:r>
            <a:r>
              <a:rPr dirty="0" sz="1000" spc="-5">
                <a:latin typeface="Courier New"/>
                <a:cs typeface="Courier New"/>
              </a:rPr>
              <a:t>CapNhatDuLieu(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string</a:t>
            </a:r>
            <a:r>
              <a:rPr dirty="0" sz="1000" spc="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sql)</a:t>
            </a:r>
            <a:endParaRPr sz="1000">
              <a:latin typeface="Courier New"/>
              <a:cs typeface="Courier New"/>
            </a:endParaRPr>
          </a:p>
          <a:p>
            <a:pPr marL="677545">
              <a:lnSpc>
                <a:spcPts val="107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982344">
              <a:lnSpc>
                <a:spcPts val="1130"/>
              </a:lnSpc>
            </a:pPr>
            <a:r>
              <a:rPr dirty="0" sz="1000" spc="-5">
                <a:latin typeface="Courier New"/>
                <a:cs typeface="Courier New"/>
              </a:rPr>
              <a:t>KetNoiCSDL();</a:t>
            </a:r>
            <a:endParaRPr sz="1000">
              <a:latin typeface="Courier New"/>
              <a:cs typeface="Courier New"/>
            </a:endParaRPr>
          </a:p>
          <a:p>
            <a:pPr marL="982344" marR="2124710">
              <a:lnSpc>
                <a:spcPct val="94600"/>
              </a:lnSpc>
              <a:spcBef>
                <a:spcPts val="25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SqlCommand </a:t>
            </a:r>
            <a:r>
              <a:rPr dirty="0" sz="1000" spc="-5">
                <a:latin typeface="Courier New"/>
                <a:cs typeface="Courier New"/>
              </a:rPr>
              <a:t>sqlcommand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SqlCommand</a:t>
            </a:r>
            <a:r>
              <a:rPr dirty="0" sz="1000" spc="-5">
                <a:latin typeface="Courier New"/>
                <a:cs typeface="Courier New"/>
              </a:rPr>
              <a:t>();  sqlcommand.Connection = sqlConnect;  sqlcommand.CommandText = sql;  sqlcommand.ExecuteNonQuery();  DongKetNoiCSDL();</a:t>
            </a:r>
            <a:endParaRPr sz="1000">
              <a:latin typeface="Courier New"/>
              <a:cs typeface="Courier New"/>
            </a:endParaRPr>
          </a:p>
          <a:p>
            <a:pPr marL="677545">
              <a:lnSpc>
                <a:spcPts val="113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Courier New"/>
              <a:cs typeface="Courier New"/>
            </a:endParaRPr>
          </a:p>
          <a:p>
            <a:pPr marL="67945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algn="just" marL="67945" marR="12065" indent="359410">
              <a:lnSpc>
                <a:spcPct val="124600"/>
              </a:lnSpc>
              <a:spcBef>
                <a:spcPts val="325"/>
              </a:spcBef>
            </a:pP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mỗi lớp </a:t>
            </a:r>
            <a:r>
              <a:rPr dirty="0" sz="1300">
                <a:latin typeface="Times New Roman"/>
                <a:cs typeface="Times New Roman"/>
              </a:rPr>
              <a:t>sử </a:t>
            </a:r>
            <a:r>
              <a:rPr dirty="0" sz="1300" spc="-5">
                <a:latin typeface="Times New Roman"/>
                <a:cs typeface="Times New Roman"/>
              </a:rPr>
              <a:t>dụng lớp </a:t>
            </a:r>
            <a:r>
              <a:rPr dirty="0" sz="1300" spc="-5" i="1">
                <a:latin typeface="Times New Roman"/>
                <a:cs typeface="Times New Roman"/>
              </a:rPr>
              <a:t>ProcessDataBase </a:t>
            </a:r>
            <a:r>
              <a:rPr dirty="0" sz="1300" spc="-5">
                <a:latin typeface="Times New Roman"/>
                <a:cs typeface="Times New Roman"/>
              </a:rPr>
              <a:t>ở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phải khai </a:t>
            </a:r>
            <a:r>
              <a:rPr dirty="0" sz="1300" spc="-5">
                <a:latin typeface="Times New Roman"/>
                <a:cs typeface="Times New Roman"/>
              </a:rPr>
              <a:t>báo </a:t>
            </a:r>
            <a:r>
              <a:rPr dirty="0" sz="1300">
                <a:latin typeface="Times New Roman"/>
                <a:cs typeface="Times New Roman"/>
              </a:rPr>
              <a:t>khởi </a:t>
            </a:r>
            <a:r>
              <a:rPr dirty="0" sz="1300" spc="-5">
                <a:latin typeface="Times New Roman"/>
                <a:cs typeface="Times New Roman"/>
              </a:rPr>
              <a:t>tạo đối 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427990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ProcessDataBase dtBase=new</a:t>
            </a:r>
            <a:r>
              <a:rPr dirty="0" sz="1300" spc="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ProcessDataBase();</a:t>
            </a:r>
            <a:endParaRPr sz="1300">
              <a:latin typeface="Times New Roman"/>
              <a:cs typeface="Times New Roman"/>
            </a:endParaRPr>
          </a:p>
          <a:p>
            <a:pPr algn="just" marL="427990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6.4.3.1. Viết sự </a:t>
            </a:r>
            <a:r>
              <a:rPr dirty="0" sz="1300" b="1" i="1">
                <a:latin typeface="Times New Roman"/>
                <a:cs typeface="Times New Roman"/>
              </a:rPr>
              <a:t>kiện Load </a:t>
            </a:r>
            <a:r>
              <a:rPr dirty="0" sz="1300" spc="-5" b="1" i="1">
                <a:latin typeface="Times New Roman"/>
                <a:cs typeface="Times New Roman"/>
              </a:rPr>
              <a:t>của form</a:t>
            </a:r>
            <a:endParaRPr sz="1300">
              <a:latin typeface="Times New Roman"/>
              <a:cs typeface="Times New Roman"/>
            </a:endParaRPr>
          </a:p>
          <a:p>
            <a:pPr algn="just" marL="67945" marR="12065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bắt đầu </a:t>
            </a:r>
            <a:r>
              <a:rPr dirty="0" sz="1300">
                <a:latin typeface="Times New Roman"/>
                <a:cs typeface="Times New Roman"/>
              </a:rPr>
              <a:t>load form </a:t>
            </a:r>
            <a:r>
              <a:rPr dirty="0" sz="1300" spc="-5">
                <a:latin typeface="Times New Roman"/>
                <a:cs typeface="Times New Roman"/>
              </a:rPr>
              <a:t>nên ta sẽ phải hiển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hết các danh mục </a:t>
            </a:r>
            <a:r>
              <a:rPr dirty="0" sz="1300">
                <a:latin typeface="Times New Roman"/>
                <a:cs typeface="Times New Roman"/>
              </a:rPr>
              <a:t>chất </a:t>
            </a:r>
            <a:r>
              <a:rPr dirty="0" sz="1300" spc="-5">
                <a:latin typeface="Times New Roman"/>
                <a:cs typeface="Times New Roman"/>
              </a:rPr>
              <a:t>liệu trong </a:t>
            </a:r>
            <a:r>
              <a:rPr dirty="0" sz="1300">
                <a:latin typeface="Times New Roman"/>
                <a:cs typeface="Times New Roman"/>
              </a:rPr>
              <a:t>bảng  </a:t>
            </a:r>
            <a:r>
              <a:rPr dirty="0" sz="1300" spc="-5">
                <a:latin typeface="Times New Roman"/>
                <a:cs typeface="Times New Roman"/>
              </a:rPr>
              <a:t>tblChatlieu </a:t>
            </a:r>
            <a:r>
              <a:rPr dirty="0" sz="1300">
                <a:latin typeface="Times New Roman"/>
                <a:cs typeface="Times New Roman"/>
              </a:rPr>
              <a:t>lên </a:t>
            </a:r>
            <a:r>
              <a:rPr dirty="0" sz="1300" spc="-5">
                <a:latin typeface="Times New Roman"/>
                <a:cs typeface="Times New Roman"/>
              </a:rPr>
              <a:t>DataGridView. Để làm </a:t>
            </a:r>
            <a:r>
              <a:rPr dirty="0" sz="1300" spc="-10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viết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cho sự </a:t>
            </a:r>
            <a:r>
              <a:rPr dirty="0" sz="1300">
                <a:latin typeface="Times New Roman"/>
                <a:cs typeface="Times New Roman"/>
              </a:rPr>
              <a:t>kiện </a:t>
            </a:r>
            <a:r>
              <a:rPr dirty="0" sz="1300" spc="-5">
                <a:latin typeface="Times New Roman"/>
                <a:cs typeface="Times New Roman"/>
              </a:rPr>
              <a:t>Load </a:t>
            </a:r>
            <a:r>
              <a:rPr dirty="0" sz="1300" spc="-65">
                <a:latin typeface="Times New Roman"/>
                <a:cs typeface="Times New Roman"/>
              </a:rPr>
              <a:t>của 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Chất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theo các </a:t>
            </a:r>
            <a:r>
              <a:rPr dirty="0" sz="1300" spc="-95">
                <a:latin typeface="Times New Roman"/>
                <a:cs typeface="Times New Roman"/>
              </a:rPr>
              <a:t>bƣớc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algn="just" marL="67945" marR="14604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1: </a:t>
            </a:r>
            <a:r>
              <a:rPr dirty="0" sz="1300">
                <a:latin typeface="Times New Roman"/>
                <a:cs typeface="Times New Roman"/>
              </a:rPr>
              <a:t>Gọi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5" b="1">
                <a:latin typeface="Times New Roman"/>
                <a:cs typeface="Times New Roman"/>
              </a:rPr>
              <a:t>DocBang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lớp DataBase ở trên với câu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155">
                <a:latin typeface="Times New Roman"/>
                <a:cs typeface="Times New Roman"/>
              </a:rPr>
              <a:t>SQL  </a:t>
            </a:r>
            <a:r>
              <a:rPr dirty="0" sz="1300" spc="-5">
                <a:latin typeface="Times New Roman"/>
                <a:cs typeface="Times New Roman"/>
              </a:rPr>
              <a:t>truyền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là: Select * </a:t>
            </a:r>
            <a:r>
              <a:rPr dirty="0" sz="1300">
                <a:latin typeface="Times New Roman"/>
                <a:cs typeface="Times New Roman"/>
              </a:rPr>
              <a:t>from </a:t>
            </a:r>
            <a:r>
              <a:rPr dirty="0" sz="1300" spc="-5">
                <a:latin typeface="Times New Roman"/>
                <a:cs typeface="Times New Roman"/>
              </a:rPr>
              <a:t>tblChatlieu. Hàm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sẽ trả về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DataTable </a:t>
            </a:r>
            <a:r>
              <a:rPr dirty="0" sz="1300">
                <a:latin typeface="Times New Roman"/>
                <a:cs typeface="Times New Roman"/>
              </a:rPr>
              <a:t>chứa danh </a:t>
            </a:r>
            <a:r>
              <a:rPr dirty="0" sz="1300" spc="-5">
                <a:latin typeface="Times New Roman"/>
                <a:cs typeface="Times New Roman"/>
              </a:rPr>
              <a:t>sách  các Chất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liệu.</a:t>
            </a:r>
            <a:endParaRPr sz="1300">
              <a:latin typeface="Times New Roman"/>
              <a:cs typeface="Times New Roman"/>
            </a:endParaRPr>
          </a:p>
          <a:p>
            <a:pPr algn="just" marL="67945" marR="15240" indent="359410">
              <a:lnSpc>
                <a:spcPct val="123800"/>
              </a:lnSpc>
              <a:spcBef>
                <a:spcPts val="61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2: </a:t>
            </a:r>
            <a:r>
              <a:rPr dirty="0" sz="1300" spc="-10">
                <a:latin typeface="Times New Roman"/>
                <a:cs typeface="Times New Roman"/>
              </a:rPr>
              <a:t>Gán DataTable </a:t>
            </a:r>
            <a:r>
              <a:rPr dirty="0" sz="1300" spc="5">
                <a:latin typeface="Times New Roman"/>
                <a:cs typeface="Times New Roman"/>
              </a:rPr>
              <a:t>lấy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ở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1 gán vào thuộc tính </a:t>
            </a:r>
            <a:r>
              <a:rPr dirty="0" sz="1300" spc="-10">
                <a:latin typeface="Times New Roman"/>
                <a:cs typeface="Times New Roman"/>
              </a:rPr>
              <a:t>DataSource </a:t>
            </a:r>
            <a:r>
              <a:rPr dirty="0" sz="1300" spc="-200">
                <a:latin typeface="Times New Roman"/>
                <a:cs typeface="Times New Roman"/>
              </a:rPr>
              <a:t>của  </a:t>
            </a:r>
            <a:r>
              <a:rPr dirty="0" sz="1300" spc="-5">
                <a:latin typeface="Times New Roman"/>
                <a:cs typeface="Times New Roman"/>
              </a:rPr>
              <a:t>DataGridView.</a:t>
            </a:r>
            <a:endParaRPr sz="1300">
              <a:latin typeface="Times New Roman"/>
              <a:cs typeface="Times New Roman"/>
            </a:endParaRPr>
          </a:p>
          <a:p>
            <a:pPr marL="42799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90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3: Giải phóng bộ nhớ cho</a:t>
            </a:r>
            <a:r>
              <a:rPr dirty="0" sz="1300" spc="-1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DataTable</a:t>
            </a:r>
            <a:endParaRPr sz="1300">
              <a:latin typeface="Times New Roman"/>
              <a:cs typeface="Times New Roman"/>
            </a:endParaRPr>
          </a:p>
          <a:p>
            <a:pPr algn="just" marL="67945" marR="1587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Đồng </a:t>
            </a:r>
            <a:r>
              <a:rPr dirty="0" sz="1300" spc="-5">
                <a:latin typeface="Times New Roman"/>
                <a:cs typeface="Times New Roman"/>
              </a:rPr>
              <a:t>thời khi load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lên thì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chỉ </a:t>
            </a:r>
            <a:r>
              <a:rPr dirty="0" sz="1300" spc="-5">
                <a:latin typeface="Times New Roman"/>
                <a:cs typeface="Times New Roman"/>
              </a:rPr>
              <a:t>kích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vào nút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hoặc </a:t>
            </a:r>
            <a:r>
              <a:rPr dirty="0" sz="1300" spc="-80">
                <a:latin typeface="Times New Roman"/>
                <a:cs typeface="Times New Roman"/>
              </a:rPr>
              <a:t>Thoát;  </a:t>
            </a:r>
            <a:r>
              <a:rPr dirty="0" sz="1300" spc="-5">
                <a:latin typeface="Times New Roman"/>
                <a:cs typeface="Times New Roman"/>
              </a:rPr>
              <a:t>các nút còn </a:t>
            </a:r>
            <a:r>
              <a:rPr dirty="0" sz="1300">
                <a:latin typeface="Times New Roman"/>
                <a:cs typeface="Times New Roman"/>
              </a:rPr>
              <a:t>lại </a:t>
            </a:r>
            <a:r>
              <a:rPr dirty="0" sz="1300" spc="-5">
                <a:latin typeface="Times New Roman"/>
                <a:cs typeface="Times New Roman"/>
              </a:rPr>
              <a:t>không kích </a:t>
            </a:r>
            <a:r>
              <a:rPr dirty="0" sz="1300" spc="-70">
                <a:latin typeface="Times New Roman"/>
                <a:cs typeface="Times New Roman"/>
              </a:rPr>
              <a:t>đƣợc. </a:t>
            </a:r>
            <a:r>
              <a:rPr dirty="0" sz="1300" spc="-5">
                <a:latin typeface="Times New Roman"/>
                <a:cs typeface="Times New Roman"/>
              </a:rPr>
              <a:t>Để làm điều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ta sử dụng thuộc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Enabled của các</a:t>
            </a:r>
            <a:r>
              <a:rPr dirty="0" sz="1300" spc="2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nút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2677160" cy="543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10">
                <a:latin typeface="Times New Roman"/>
                <a:cs typeface="Times New Roman"/>
              </a:rPr>
              <a:t>Đoạn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cụ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1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09192" y="1048511"/>
            <a:ext cx="6296660" cy="291020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4020">
              <a:lnSpc>
                <a:spcPts val="114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frmChatLieu_Load(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75920">
              <a:lnSpc>
                <a:spcPts val="114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985519" marR="196215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//Gọi pt DocBang lấy dữ liệu của bảng tblChatLieu đổ vào DataTable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DataTable </a:t>
            </a:r>
            <a:r>
              <a:rPr dirty="0" sz="1000" spc="-5">
                <a:latin typeface="Courier New"/>
                <a:cs typeface="Courier New"/>
              </a:rPr>
              <a:t>dtChatLieu = dtBase.DocBang(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"select * from tblChatLieu"</a:t>
            </a:r>
            <a:r>
              <a:rPr dirty="0" sz="1000" spc="-5">
                <a:latin typeface="Courier New"/>
                <a:cs typeface="Courier New"/>
              </a:rPr>
              <a:t>);  dgvChatLieu.DataSource =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dtChatLieu;</a:t>
            </a:r>
            <a:endParaRPr sz="1000">
              <a:latin typeface="Courier New"/>
              <a:cs typeface="Courier New"/>
            </a:endParaRPr>
          </a:p>
          <a:p>
            <a:pPr marL="985519" marR="1416050">
              <a:lnSpc>
                <a:spcPts val="1130"/>
              </a:lnSpc>
              <a:spcBef>
                <a:spcPts val="5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//Định dạng dataGrid  </a:t>
            </a:r>
            <a:r>
              <a:rPr dirty="0" sz="1000" spc="-5">
                <a:latin typeface="Courier New"/>
                <a:cs typeface="Courier New"/>
              </a:rPr>
              <a:t>dgvChatLieu.Columns[0].HeaderText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"Mã chất</a:t>
            </a:r>
            <a:r>
              <a:rPr dirty="0" sz="1000" spc="4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liệu"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985519" marR="1339850">
              <a:lnSpc>
                <a:spcPts val="1130"/>
              </a:lnSpc>
              <a:spcBef>
                <a:spcPts val="10"/>
              </a:spcBef>
            </a:pPr>
            <a:r>
              <a:rPr dirty="0" sz="1000" spc="-5">
                <a:latin typeface="Courier New"/>
                <a:cs typeface="Courier New"/>
              </a:rPr>
              <a:t>dgvChatLieu.Columns[1].HeaderText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"Tên chất liệu"</a:t>
            </a:r>
            <a:r>
              <a:rPr dirty="0" sz="1000" spc="-5">
                <a:latin typeface="Courier New"/>
                <a:cs typeface="Courier New"/>
              </a:rPr>
              <a:t>;  dgvChatLieu.Columns[0].Width =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150;</a:t>
            </a:r>
            <a:endParaRPr sz="1000">
              <a:latin typeface="Courier New"/>
              <a:cs typeface="Courier New"/>
            </a:endParaRPr>
          </a:p>
          <a:p>
            <a:pPr marL="985519">
              <a:lnSpc>
                <a:spcPts val="1070"/>
              </a:lnSpc>
            </a:pPr>
            <a:r>
              <a:rPr dirty="0" sz="1000" spc="-5">
                <a:latin typeface="Courier New"/>
                <a:cs typeface="Courier New"/>
              </a:rPr>
              <a:t>dgvChatLieu.Columns[1].Width =</a:t>
            </a:r>
            <a:r>
              <a:rPr dirty="0" sz="1000" spc="-1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250;</a:t>
            </a:r>
            <a:endParaRPr sz="1000">
              <a:latin typeface="Courier New"/>
              <a:cs typeface="Courier New"/>
            </a:endParaRPr>
          </a:p>
          <a:p>
            <a:pPr marL="985519" marR="1187450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latin typeface="Courier New"/>
                <a:cs typeface="Courier New"/>
              </a:rPr>
              <a:t>dgvChatLieu.BackgroundColor =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Color</a:t>
            </a:r>
            <a:r>
              <a:rPr dirty="0" sz="1000" spc="-5">
                <a:latin typeface="Courier New"/>
                <a:cs typeface="Courier New"/>
              </a:rPr>
              <a:t>.LightBlue;  dtChatLieu.Dispose();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//Giải phóng bộ nhớ cho</a:t>
            </a:r>
            <a:r>
              <a:rPr dirty="0" sz="1000" spc="5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DataTable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Courier New"/>
              <a:cs typeface="Courier New"/>
            </a:endParaRPr>
          </a:p>
          <a:p>
            <a:pPr marL="985519" marR="3321685">
              <a:lnSpc>
                <a:spcPct val="94600"/>
              </a:lnSpc>
              <a:spcBef>
                <a:spcPts val="5"/>
              </a:spcBef>
            </a:pPr>
            <a:r>
              <a:rPr dirty="0" sz="1000" spc="-5">
                <a:latin typeface="Courier New"/>
                <a:cs typeface="Courier New"/>
              </a:rPr>
              <a:t>btnXoa.Enabled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btnSua.Enabled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btnLuu.Enabled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btnBoQua.Enabled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btnThemMoi.Enabled =</a:t>
            </a:r>
            <a:r>
              <a:rPr dirty="0" sz="1000" spc="-3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Courier New"/>
              <a:cs typeface="Courier New"/>
            </a:endParaRPr>
          </a:p>
          <a:p>
            <a:pPr marL="452120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1068120" y="4014342"/>
            <a:ext cx="6177280" cy="1852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6.4.3.2. Viết sự </a:t>
            </a:r>
            <a:r>
              <a:rPr dirty="0" sz="1300" b="1" i="1">
                <a:latin typeface="Times New Roman"/>
                <a:cs typeface="Times New Roman"/>
              </a:rPr>
              <a:t>kiện click </a:t>
            </a:r>
            <a:r>
              <a:rPr dirty="0" sz="1300" spc="-5" b="1" i="1">
                <a:latin typeface="Times New Roman"/>
                <a:cs typeface="Times New Roman"/>
              </a:rPr>
              <a:t>cho</a:t>
            </a:r>
            <a:r>
              <a:rPr dirty="0" sz="1300" spc="-1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DataGridView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kích chuột chọn một dòng dữ liệu trên DataGridView các dữ </a:t>
            </a:r>
            <a:r>
              <a:rPr dirty="0" sz="1300" spc="-55">
                <a:latin typeface="Times New Roman"/>
                <a:cs typeface="Times New Roman"/>
              </a:rPr>
              <a:t>liệu 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ứng sẽ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hiển thị lên trên 2 TextBox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chất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và tên </a:t>
            </a:r>
            <a:r>
              <a:rPr dirty="0" sz="1300">
                <a:latin typeface="Times New Roman"/>
                <a:cs typeface="Times New Roman"/>
              </a:rPr>
              <a:t>chất </a:t>
            </a:r>
            <a:r>
              <a:rPr dirty="0" sz="1300" spc="-5">
                <a:latin typeface="Times New Roman"/>
                <a:cs typeface="Times New Roman"/>
              </a:rPr>
              <a:t>liệu. </a:t>
            </a:r>
            <a:r>
              <a:rPr dirty="0" sz="1300" spc="-10">
                <a:latin typeface="Times New Roman"/>
                <a:cs typeface="Times New Roman"/>
              </a:rPr>
              <a:t>Đồng </a:t>
            </a:r>
            <a:r>
              <a:rPr dirty="0" sz="1300" spc="-5">
                <a:latin typeface="Times New Roman"/>
                <a:cs typeface="Times New Roman"/>
              </a:rPr>
              <a:t>thời </a:t>
            </a:r>
            <a:r>
              <a:rPr dirty="0" sz="1300" spc="-145">
                <a:latin typeface="Times New Roman"/>
                <a:cs typeface="Times New Roman"/>
              </a:rPr>
              <a:t>nút  </a:t>
            </a:r>
            <a:r>
              <a:rPr dirty="0" sz="1300" spc="-5">
                <a:latin typeface="Times New Roman"/>
                <a:cs typeface="Times New Roman"/>
              </a:rPr>
              <a:t>Sửa, xóa, Bỏ qua </a:t>
            </a:r>
            <a:r>
              <a:rPr dirty="0" sz="1300" spc="-10">
                <a:latin typeface="Times New Roman"/>
                <a:cs typeface="Times New Roman"/>
              </a:rPr>
              <a:t>sáng </a:t>
            </a:r>
            <a:r>
              <a:rPr dirty="0" sz="1300" spc="-5">
                <a:latin typeface="Times New Roman"/>
                <a:cs typeface="Times New Roman"/>
              </a:rPr>
              <a:t>lên để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chọn sửa, xóa hoặc bỏ qua thao </a:t>
            </a:r>
            <a:r>
              <a:rPr dirty="0" sz="1300">
                <a:latin typeface="Times New Roman"/>
                <a:cs typeface="Times New Roman"/>
              </a:rPr>
              <a:t>tác </a:t>
            </a:r>
            <a:r>
              <a:rPr dirty="0" sz="1300" spc="-5">
                <a:latin typeface="Times New Roman"/>
                <a:cs typeface="Times New Roman"/>
              </a:rPr>
              <a:t>này. </a:t>
            </a:r>
            <a:r>
              <a:rPr dirty="0" sz="1300" spc="-50">
                <a:latin typeface="Times New Roman"/>
                <a:cs typeface="Times New Roman"/>
              </a:rPr>
              <a:t>Nút 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125">
                <a:latin typeface="Times New Roman"/>
                <a:cs typeface="Times New Roman"/>
              </a:rPr>
              <a:t>lƣu </a:t>
            </a:r>
            <a:r>
              <a:rPr dirty="0" sz="1300">
                <a:latin typeface="Times New Roman"/>
                <a:cs typeface="Times New Roman"/>
              </a:rPr>
              <a:t>không kích</a:t>
            </a:r>
            <a:r>
              <a:rPr dirty="0" sz="1300" spc="-105">
                <a:latin typeface="Times New Roman"/>
                <a:cs typeface="Times New Roman"/>
              </a:rPr>
              <a:t> </a:t>
            </a:r>
            <a:r>
              <a:rPr dirty="0" sz="1300" spc="-75">
                <a:latin typeface="Times New Roman"/>
                <a:cs typeface="Times New Roman"/>
              </a:rPr>
              <a:t>đƣợc.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sửa dữ liệu ta không sửa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 spc="5">
                <a:latin typeface="Times New Roman"/>
                <a:cs typeface="Times New Roman"/>
              </a:rPr>
              <a:t>nên </a:t>
            </a:r>
            <a:r>
              <a:rPr dirty="0" sz="1300" spc="-5">
                <a:latin typeface="Times New Roman"/>
                <a:cs typeface="Times New Roman"/>
              </a:rPr>
              <a:t>ô </a:t>
            </a:r>
            <a:r>
              <a:rPr dirty="0" sz="1300">
                <a:latin typeface="Times New Roman"/>
                <a:cs typeface="Times New Roman"/>
              </a:rPr>
              <a:t>nhập </a:t>
            </a:r>
            <a:r>
              <a:rPr dirty="0" sz="1300" spc="-5">
                <a:latin typeface="Times New Roman"/>
                <a:cs typeface="Times New Roman"/>
              </a:rPr>
              <a:t>mã không thể </a:t>
            </a:r>
            <a:r>
              <a:rPr dirty="0" sz="130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hoạt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45">
                <a:latin typeface="Times New Roman"/>
                <a:cs typeface="Times New Roman"/>
              </a:rPr>
              <a:t>(dùng  </a:t>
            </a:r>
            <a:r>
              <a:rPr dirty="0" sz="1300" spc="-5">
                <a:latin typeface="Times New Roman"/>
                <a:cs typeface="Times New Roman"/>
              </a:rPr>
              <a:t>thuộc tính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Enabled)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9192" y="5921629"/>
            <a:ext cx="6296660" cy="175895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55295">
              <a:lnSpc>
                <a:spcPts val="114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dgvChatLieu_Click(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452120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985519" marR="349250">
              <a:lnSpc>
                <a:spcPts val="1140"/>
              </a:lnSpc>
              <a:spcBef>
                <a:spcPts val="50"/>
              </a:spcBef>
            </a:pPr>
            <a:r>
              <a:rPr dirty="0" sz="1000" spc="-5">
                <a:latin typeface="Courier New"/>
                <a:cs typeface="Courier New"/>
              </a:rPr>
              <a:t>txtMaCL.Text = dgvChatLieu.CurrentRow.Cells[0].Value.ToString();  txtTenCL.Text =</a:t>
            </a:r>
            <a:r>
              <a:rPr dirty="0" sz="1000" spc="6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dgvChatLieu.CurrentRow.Cells[1].Value.ToString();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Courier New"/>
              <a:cs typeface="Courier New"/>
            </a:endParaRPr>
          </a:p>
          <a:p>
            <a:pPr marL="985519" marR="3245485">
              <a:lnSpc>
                <a:spcPct val="94400"/>
              </a:lnSpc>
            </a:pPr>
            <a:r>
              <a:rPr dirty="0" sz="1000" spc="-5">
                <a:latin typeface="Courier New"/>
                <a:cs typeface="Courier New"/>
              </a:rPr>
              <a:t>txtMaCL.Enabled=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btnXoa.Enabled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;  btnSua.Enabled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;  btnLuu.Enabled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btnBoQua.Enabled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;  btnThemMoi.Enabled =</a:t>
            </a:r>
            <a:r>
              <a:rPr dirty="0" sz="1000" spc="-2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452120">
              <a:lnSpc>
                <a:spcPts val="113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8120" y="7736585"/>
            <a:ext cx="6180455" cy="1008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6.4.3.3. Viết sự </a:t>
            </a:r>
            <a:r>
              <a:rPr dirty="0" sz="1300" b="1" i="1">
                <a:latin typeface="Times New Roman"/>
                <a:cs typeface="Times New Roman"/>
              </a:rPr>
              <a:t>kiện click </a:t>
            </a:r>
            <a:r>
              <a:rPr dirty="0" sz="1300" spc="-5" b="1" i="1">
                <a:latin typeface="Times New Roman"/>
                <a:cs typeface="Times New Roman"/>
              </a:rPr>
              <a:t>cho nút </a:t>
            </a:r>
            <a:r>
              <a:rPr dirty="0" sz="1300" spc="-10" b="1" i="1">
                <a:latin typeface="Times New Roman"/>
                <a:cs typeface="Times New Roman"/>
              </a:rPr>
              <a:t>Sửa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400"/>
              </a:lnSpc>
              <a:spcBef>
                <a:spcPts val="585"/>
              </a:spcBef>
            </a:pPr>
            <a:r>
              <a:rPr dirty="0" sz="1250" spc="-5">
                <a:latin typeface="Times New Roman"/>
                <a:cs typeface="Times New Roman"/>
              </a:rPr>
              <a:t>Khi </a:t>
            </a:r>
            <a:r>
              <a:rPr dirty="0" sz="1250" spc="-80">
                <a:latin typeface="Times New Roman"/>
                <a:cs typeface="Times New Roman"/>
              </a:rPr>
              <a:t>ngƣời </a:t>
            </a:r>
            <a:r>
              <a:rPr dirty="0" sz="1250" spc="-5">
                <a:latin typeface="Times New Roman"/>
                <a:cs typeface="Times New Roman"/>
              </a:rPr>
              <a:t>dùng kích chuột vào một dòng bản ghi bất kỳ </a:t>
            </a:r>
            <a:r>
              <a:rPr dirty="0" sz="1250">
                <a:latin typeface="Times New Roman"/>
                <a:cs typeface="Times New Roman"/>
              </a:rPr>
              <a:t>trên </a:t>
            </a:r>
            <a:r>
              <a:rPr dirty="0" sz="1250" spc="-95">
                <a:latin typeface="Times New Roman"/>
                <a:cs typeface="Times New Roman"/>
              </a:rPr>
              <a:t>lƣới </a:t>
            </a:r>
            <a:r>
              <a:rPr dirty="0" sz="1250" spc="-5">
                <a:latin typeface="Times New Roman"/>
                <a:cs typeface="Times New Roman"/>
              </a:rPr>
              <a:t>để hiển thị dữ </a:t>
            </a:r>
            <a:r>
              <a:rPr dirty="0" sz="1250" spc="-90">
                <a:latin typeface="Times New Roman"/>
                <a:cs typeface="Times New Roman"/>
              </a:rPr>
              <a:t>liệu  </a:t>
            </a:r>
            <a:r>
              <a:rPr dirty="0" sz="1250" spc="-5">
                <a:latin typeface="Times New Roman"/>
                <a:cs typeface="Times New Roman"/>
              </a:rPr>
              <a:t>của bản ghi đó lên </a:t>
            </a:r>
            <a:r>
              <a:rPr dirty="0" sz="1250">
                <a:latin typeface="Times New Roman"/>
                <a:cs typeface="Times New Roman"/>
              </a:rPr>
              <a:t>Form thì </a:t>
            </a:r>
            <a:r>
              <a:rPr dirty="0" sz="1250" spc="-80">
                <a:latin typeface="Times New Roman"/>
                <a:cs typeface="Times New Roman"/>
              </a:rPr>
              <a:t>ngƣời </a:t>
            </a:r>
            <a:r>
              <a:rPr dirty="0" sz="1250" spc="-5">
                <a:latin typeface="Times New Roman"/>
                <a:cs typeface="Times New Roman"/>
              </a:rPr>
              <a:t>dùng có thể chỉnh </a:t>
            </a:r>
            <a:r>
              <a:rPr dirty="0" sz="1250" spc="-10">
                <a:latin typeface="Times New Roman"/>
                <a:cs typeface="Times New Roman"/>
              </a:rPr>
              <a:t>sửa </a:t>
            </a:r>
            <a:r>
              <a:rPr dirty="0" sz="1250" spc="-5">
                <a:latin typeface="Times New Roman"/>
                <a:cs typeface="Times New Roman"/>
              </a:rPr>
              <a:t>các </a:t>
            </a:r>
            <a:r>
              <a:rPr dirty="0" sz="1250">
                <a:latin typeface="Times New Roman"/>
                <a:cs typeface="Times New Roman"/>
              </a:rPr>
              <a:t>thông tin </a:t>
            </a:r>
            <a:r>
              <a:rPr dirty="0" sz="1250" spc="-5">
                <a:latin typeface="Times New Roman"/>
                <a:cs typeface="Times New Roman"/>
              </a:rPr>
              <a:t>đó. </a:t>
            </a:r>
            <a:r>
              <a:rPr dirty="0" sz="1250" spc="-60">
                <a:latin typeface="Times New Roman"/>
                <a:cs typeface="Times New Roman"/>
              </a:rPr>
              <a:t>Phƣơng </a:t>
            </a:r>
            <a:r>
              <a:rPr dirty="0" sz="1250" spc="-95">
                <a:latin typeface="Times New Roman"/>
                <a:cs typeface="Times New Roman"/>
              </a:rPr>
              <a:t>thức  </a:t>
            </a:r>
            <a:r>
              <a:rPr dirty="0" sz="1250" spc="-5" i="1">
                <a:latin typeface="Times New Roman"/>
                <a:cs typeface="Times New Roman"/>
              </a:rPr>
              <a:t>btnSua_Click </a:t>
            </a:r>
            <a:r>
              <a:rPr dirty="0" sz="1250" spc="-5">
                <a:latin typeface="Times New Roman"/>
                <a:cs typeface="Times New Roman"/>
              </a:rPr>
              <a:t>có </a:t>
            </a:r>
            <a:r>
              <a:rPr dirty="0" sz="1250">
                <a:latin typeface="Times New Roman"/>
                <a:cs typeface="Times New Roman"/>
              </a:rPr>
              <a:t>tác dụng </a:t>
            </a:r>
            <a:r>
              <a:rPr dirty="0" sz="1250" spc="-130">
                <a:latin typeface="Times New Roman"/>
                <a:cs typeface="Times New Roman"/>
              </a:rPr>
              <a:t>lƣu </a:t>
            </a:r>
            <a:r>
              <a:rPr dirty="0" sz="1250" spc="-5">
                <a:latin typeface="Times New Roman"/>
                <a:cs typeface="Times New Roman"/>
              </a:rPr>
              <a:t>các </a:t>
            </a:r>
            <a:r>
              <a:rPr dirty="0" sz="1250">
                <a:latin typeface="Times New Roman"/>
                <a:cs typeface="Times New Roman"/>
              </a:rPr>
              <a:t>thông </a:t>
            </a:r>
            <a:r>
              <a:rPr dirty="0" sz="1250" spc="-5">
                <a:latin typeface="Times New Roman"/>
                <a:cs typeface="Times New Roman"/>
              </a:rPr>
              <a:t>tin </a:t>
            </a:r>
            <a:r>
              <a:rPr dirty="0" sz="1250" spc="-75">
                <a:latin typeface="Times New Roman"/>
                <a:cs typeface="Times New Roman"/>
              </a:rPr>
              <a:t>ngƣời </a:t>
            </a:r>
            <a:r>
              <a:rPr dirty="0" sz="1250" spc="-5">
                <a:latin typeface="Times New Roman"/>
                <a:cs typeface="Times New Roman"/>
              </a:rPr>
              <a:t>dùng đã </a:t>
            </a:r>
            <a:r>
              <a:rPr dirty="0" sz="1250" spc="-10">
                <a:latin typeface="Times New Roman"/>
                <a:cs typeface="Times New Roman"/>
              </a:rPr>
              <a:t>sửa </a:t>
            </a:r>
            <a:r>
              <a:rPr dirty="0" sz="1250">
                <a:latin typeface="Times New Roman"/>
                <a:cs typeface="Times New Roman"/>
              </a:rPr>
              <a:t>vào</a:t>
            </a:r>
            <a:r>
              <a:rPr dirty="0" sz="1250" spc="8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CSDL.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6144" y="792480"/>
            <a:ext cx="6303010" cy="3641725"/>
            <a:chOff x="1006144" y="792480"/>
            <a:chExt cx="6303010" cy="3641725"/>
          </a:xfrm>
        </p:grpSpPr>
        <p:sp>
          <p:nvSpPr>
            <p:cNvPr id="3" name="object 3"/>
            <p:cNvSpPr/>
            <p:nvPr/>
          </p:nvSpPr>
          <p:spPr>
            <a:xfrm>
              <a:off x="1012240" y="792479"/>
              <a:ext cx="6290945" cy="12700"/>
            </a:xfrm>
            <a:custGeom>
              <a:avLst/>
              <a:gdLst/>
              <a:ahLst/>
              <a:cxnLst/>
              <a:rect l="l" t="t" r="r" b="b"/>
              <a:pathLst>
                <a:path w="6290945" h="12700">
                  <a:moveTo>
                    <a:pt x="6290437" y="6096"/>
                  </a:moveTo>
                  <a:lnTo>
                    <a:pt x="6240145" y="6096"/>
                  </a:lnTo>
                  <a:lnTo>
                    <a:pt x="6240145" y="0"/>
                  </a:lnTo>
                  <a:lnTo>
                    <a:pt x="50292" y="0"/>
                  </a:lnTo>
                  <a:lnTo>
                    <a:pt x="50292" y="6096"/>
                  </a:lnTo>
                  <a:lnTo>
                    <a:pt x="0" y="6096"/>
                  </a:lnTo>
                  <a:lnTo>
                    <a:pt x="0" y="12192"/>
                  </a:lnTo>
                  <a:lnTo>
                    <a:pt x="6290437" y="12192"/>
                  </a:lnTo>
                  <a:lnTo>
                    <a:pt x="6290437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305802" y="798576"/>
              <a:ext cx="0" cy="3474085"/>
            </a:xfrm>
            <a:custGeom>
              <a:avLst/>
              <a:gdLst/>
              <a:ahLst/>
              <a:cxnLst/>
              <a:rect l="l" t="t" r="r" b="b"/>
              <a:pathLst>
                <a:path w="0" h="3474085">
                  <a:moveTo>
                    <a:pt x="0" y="0"/>
                  </a:moveTo>
                  <a:lnTo>
                    <a:pt x="0" y="3473831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06132" y="798575"/>
              <a:ext cx="6303010" cy="3635375"/>
            </a:xfrm>
            <a:custGeom>
              <a:avLst/>
              <a:gdLst/>
              <a:ahLst/>
              <a:cxnLst/>
              <a:rect l="l" t="t" r="r" b="b"/>
              <a:pathLst>
                <a:path w="6303009" h="3635375">
                  <a:moveTo>
                    <a:pt x="6108" y="0"/>
                  </a:moveTo>
                  <a:lnTo>
                    <a:pt x="0" y="0"/>
                  </a:lnTo>
                  <a:lnTo>
                    <a:pt x="0" y="3629279"/>
                  </a:lnTo>
                  <a:lnTo>
                    <a:pt x="6108" y="3629279"/>
                  </a:lnTo>
                  <a:lnTo>
                    <a:pt x="6108" y="0"/>
                  </a:lnTo>
                  <a:close/>
                </a:path>
                <a:path w="6303009" h="3635375">
                  <a:moveTo>
                    <a:pt x="6296545" y="3629291"/>
                  </a:moveTo>
                  <a:lnTo>
                    <a:pt x="6108" y="3629291"/>
                  </a:lnTo>
                  <a:lnTo>
                    <a:pt x="12" y="3629291"/>
                  </a:lnTo>
                  <a:lnTo>
                    <a:pt x="12" y="3635375"/>
                  </a:lnTo>
                  <a:lnTo>
                    <a:pt x="6108" y="3635375"/>
                  </a:lnTo>
                  <a:lnTo>
                    <a:pt x="6296545" y="3635375"/>
                  </a:lnTo>
                  <a:lnTo>
                    <a:pt x="6296545" y="3629291"/>
                  </a:lnTo>
                  <a:close/>
                </a:path>
                <a:path w="6303009" h="3635375">
                  <a:moveTo>
                    <a:pt x="6302718" y="3629291"/>
                  </a:moveTo>
                  <a:lnTo>
                    <a:pt x="6296622" y="3629291"/>
                  </a:lnTo>
                  <a:lnTo>
                    <a:pt x="6296622" y="3635375"/>
                  </a:lnTo>
                  <a:lnTo>
                    <a:pt x="6302718" y="3635375"/>
                  </a:lnTo>
                  <a:lnTo>
                    <a:pt x="6302718" y="3629291"/>
                  </a:lnTo>
                  <a:close/>
                </a:path>
                <a:path w="6303009" h="3635375">
                  <a:moveTo>
                    <a:pt x="6302718" y="3473831"/>
                  </a:moveTo>
                  <a:lnTo>
                    <a:pt x="6296622" y="3473831"/>
                  </a:lnTo>
                  <a:lnTo>
                    <a:pt x="6296622" y="3629279"/>
                  </a:lnTo>
                  <a:lnTo>
                    <a:pt x="6302718" y="3629279"/>
                  </a:lnTo>
                  <a:lnTo>
                    <a:pt x="6302718" y="34738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12240" y="411610"/>
            <a:ext cx="6290945" cy="7293609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67945">
              <a:lnSpc>
                <a:spcPct val="100000"/>
              </a:lnSpc>
              <a:spcBef>
                <a:spcPts val="8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410845">
              <a:lnSpc>
                <a:spcPts val="1170"/>
              </a:lnSpc>
              <a:spcBef>
                <a:spcPts val="60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btnSua_Click(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72745">
              <a:lnSpc>
                <a:spcPts val="114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753745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(txtTenCL.Text ==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1000" spc="-5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 marL="75374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591945" marR="574675" indent="-381000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"Bạn phải nhập tên chất liệu"</a:t>
            </a:r>
            <a:r>
              <a:rPr dirty="0" sz="1000" spc="-5">
                <a:latin typeface="Courier New"/>
                <a:cs typeface="Courier New"/>
              </a:rPr>
              <a:t>,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"Thông báo"</a:t>
            </a:r>
            <a:r>
              <a:rPr dirty="0" sz="1000" spc="-5">
                <a:latin typeface="Courier New"/>
                <a:cs typeface="Courier New"/>
              </a:rPr>
              <a:t>,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MessageBoxButtons</a:t>
            </a:r>
            <a:r>
              <a:rPr dirty="0" sz="1000" spc="-5">
                <a:latin typeface="Courier New"/>
                <a:cs typeface="Courier New"/>
              </a:rPr>
              <a:t>.OK,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MessageBoxIcon</a:t>
            </a:r>
            <a:r>
              <a:rPr dirty="0" sz="1000" spc="-5">
                <a:latin typeface="Courier New"/>
                <a:cs typeface="Courier New"/>
              </a:rPr>
              <a:t>.Information);</a:t>
            </a:r>
            <a:endParaRPr sz="1000">
              <a:latin typeface="Courier New"/>
              <a:cs typeface="Courier New"/>
            </a:endParaRPr>
          </a:p>
          <a:p>
            <a:pPr marL="1210945">
              <a:lnSpc>
                <a:spcPts val="1100"/>
              </a:lnSpc>
            </a:pPr>
            <a:r>
              <a:rPr dirty="0" sz="1000" spc="-5">
                <a:latin typeface="Courier New"/>
                <a:cs typeface="Courier New"/>
              </a:rPr>
              <a:t>txtTenCL.Focus();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Courier New"/>
              <a:cs typeface="Courier New"/>
            </a:endParaRPr>
          </a:p>
          <a:p>
            <a:pPr marL="753745">
              <a:lnSpc>
                <a:spcPts val="117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753745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753745">
              <a:lnSpc>
                <a:spcPts val="113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13474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dtBase.CapNhatDuLieu(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"update tblChatLieu set</a:t>
            </a:r>
            <a:r>
              <a:rPr dirty="0" sz="1000" spc="2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TenChatLieu=N'"</a:t>
            </a:r>
            <a:endParaRPr sz="1000">
              <a:latin typeface="Courier New"/>
              <a:cs typeface="Courier New"/>
            </a:endParaRPr>
          </a:p>
          <a:p>
            <a:pPr marL="1134745" marR="269240" indent="533400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latin typeface="Courier New"/>
                <a:cs typeface="Courier New"/>
              </a:rPr>
              <a:t>+txtTenCL.Text+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"' where MaChatLieu='"</a:t>
            </a:r>
            <a:r>
              <a:rPr dirty="0" sz="1000" spc="-5">
                <a:latin typeface="Courier New"/>
                <a:cs typeface="Courier New"/>
              </a:rPr>
              <a:t>+txtMaCL.Text+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"'"</a:t>
            </a:r>
            <a:r>
              <a:rPr dirty="0" sz="1000" spc="-5">
                <a:latin typeface="Courier New"/>
                <a:cs typeface="Courier New"/>
              </a:rPr>
              <a:t>);  ResetValue();</a:t>
            </a:r>
            <a:r>
              <a:rPr dirty="0" sz="1000" spc="-5">
                <a:solidFill>
                  <a:srgbClr val="99CC00"/>
                </a:solidFill>
                <a:latin typeface="Courier New"/>
                <a:cs typeface="Courier New"/>
              </a:rPr>
              <a:t>//Xóa dữ liệu ở các ô nhập</a:t>
            </a:r>
            <a:r>
              <a:rPr dirty="0" sz="1000" spc="30">
                <a:solidFill>
                  <a:srgbClr val="99CC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99CC00"/>
                </a:solidFill>
                <a:latin typeface="Courier New"/>
                <a:cs typeface="Courier New"/>
              </a:rPr>
              <a:t>TextBox</a:t>
            </a:r>
            <a:endParaRPr sz="1000">
              <a:latin typeface="Courier New"/>
              <a:cs typeface="Courier New"/>
            </a:endParaRPr>
          </a:p>
          <a:p>
            <a:pPr marL="1134745" marR="727075" indent="76200">
              <a:lnSpc>
                <a:spcPts val="1130"/>
              </a:lnSpc>
              <a:spcBef>
                <a:spcPts val="10"/>
              </a:spcBef>
            </a:pPr>
            <a:r>
              <a:rPr dirty="0" sz="1000" spc="-5">
                <a:solidFill>
                  <a:srgbClr val="99CC00"/>
                </a:solidFill>
                <a:latin typeface="Courier New"/>
                <a:cs typeface="Courier New"/>
              </a:rPr>
              <a:t>//Sau khi update cần lấy lại dữ liệu để hiển thị lên lưới  </a:t>
            </a:r>
            <a:r>
              <a:rPr dirty="0" sz="1000" spc="-5">
                <a:latin typeface="Courier New"/>
                <a:cs typeface="Courier New"/>
              </a:rPr>
              <a:t>dgvChatLieu.DataSource = dtBase.DocBang(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"select *</a:t>
            </a:r>
            <a:r>
              <a:rPr dirty="0" sz="1000" spc="3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from</a:t>
            </a:r>
            <a:endParaRPr sz="1000">
              <a:latin typeface="Courier New"/>
              <a:cs typeface="Courier New"/>
            </a:endParaRPr>
          </a:p>
          <a:p>
            <a:pPr marL="3040380">
              <a:lnSpc>
                <a:spcPts val="1100"/>
              </a:lnSpc>
            </a:pP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tblChatLieu"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1134745" marR="3166110">
              <a:lnSpc>
                <a:spcPct val="94500"/>
              </a:lnSpc>
            </a:pPr>
            <a:r>
              <a:rPr dirty="0" sz="1000" spc="-5">
                <a:latin typeface="Courier New"/>
                <a:cs typeface="Courier New"/>
              </a:rPr>
              <a:t>btnXoa.Enabled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btnSua.Enabled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btnLuu.Enabled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btnBoQua.Enabled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btnThemMoi.Enabled =</a:t>
            </a:r>
            <a:r>
              <a:rPr dirty="0" sz="1000" spc="-3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753745">
              <a:lnSpc>
                <a:spcPts val="110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448945">
              <a:lnSpc>
                <a:spcPts val="117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67945" marR="66675" indent="359410">
              <a:lnSpc>
                <a:spcPct val="124600"/>
              </a:lnSpc>
              <a:spcBef>
                <a:spcPts val="310"/>
              </a:spcBef>
            </a:pPr>
            <a:r>
              <a:rPr dirty="0" sz="1300" spc="-5">
                <a:latin typeface="Times New Roman"/>
                <a:cs typeface="Times New Roman"/>
              </a:rPr>
              <a:t>ResetValue() là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nằm trong lớp </a:t>
            </a:r>
            <a:r>
              <a:rPr dirty="0" sz="1300" spc="-5">
                <a:latin typeface="Times New Roman"/>
                <a:cs typeface="Times New Roman"/>
              </a:rPr>
              <a:t>frmChatLieu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để xóa rỗng dữ </a:t>
            </a:r>
            <a:r>
              <a:rPr dirty="0" sz="1300" spc="-50">
                <a:latin typeface="Times New Roman"/>
                <a:cs typeface="Times New Roman"/>
              </a:rPr>
              <a:t>liệu 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1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ô </a:t>
            </a:r>
            <a:r>
              <a:rPr dirty="0" sz="1300" spc="-10">
                <a:latin typeface="Times New Roman"/>
                <a:cs typeface="Times New Roman"/>
              </a:rPr>
              <a:t>nhập </a:t>
            </a:r>
            <a:r>
              <a:rPr dirty="0" sz="1300" spc="-5">
                <a:latin typeface="Times New Roman"/>
                <a:cs typeface="Times New Roman"/>
              </a:rPr>
              <a:t>dữ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liệu:</a:t>
            </a:r>
            <a:endParaRPr sz="1300">
              <a:latin typeface="Times New Roman"/>
              <a:cs typeface="Times New Roman"/>
            </a:endParaRPr>
          </a:p>
          <a:p>
            <a:pPr marL="753745">
              <a:lnSpc>
                <a:spcPts val="1170"/>
              </a:lnSpc>
              <a:spcBef>
                <a:spcPts val="3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dirty="0" sz="1000" spc="-5">
                <a:latin typeface="Courier New"/>
                <a:cs typeface="Courier New"/>
              </a:rPr>
              <a:t>ResetValue()</a:t>
            </a:r>
            <a:endParaRPr sz="1000">
              <a:latin typeface="Courier New"/>
              <a:cs typeface="Courier New"/>
            </a:endParaRPr>
          </a:p>
          <a:p>
            <a:pPr marL="67754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982344" marR="3851910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latin typeface="Courier New"/>
                <a:cs typeface="Courier New"/>
              </a:rPr>
              <a:t>txtMaCL.Text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1000" spc="-5">
                <a:latin typeface="Courier New"/>
                <a:cs typeface="Courier New"/>
              </a:rPr>
              <a:t>;  txtTenCL.Text =</a:t>
            </a:r>
            <a:r>
              <a:rPr dirty="0" sz="1000" spc="-4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677545">
              <a:lnSpc>
                <a:spcPts val="110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427990">
              <a:lnSpc>
                <a:spcPct val="100000"/>
              </a:lnSpc>
              <a:spcBef>
                <a:spcPts val="58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6.4.3.4. Viết sự </a:t>
            </a:r>
            <a:r>
              <a:rPr dirty="0" sz="1300" b="1" i="1">
                <a:latin typeface="Times New Roman"/>
                <a:cs typeface="Times New Roman"/>
              </a:rPr>
              <a:t>kiện click </a:t>
            </a:r>
            <a:r>
              <a:rPr dirty="0" sz="1300" spc="-5" b="1" i="1">
                <a:latin typeface="Times New Roman"/>
                <a:cs typeface="Times New Roman"/>
              </a:rPr>
              <a:t>cho nút Xóa</a:t>
            </a:r>
            <a:endParaRPr sz="1300">
              <a:latin typeface="Times New Roman"/>
              <a:cs typeface="Times New Roman"/>
            </a:endParaRPr>
          </a:p>
          <a:p>
            <a:pPr marL="67945" marR="65405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Ta có </a:t>
            </a:r>
            <a:r>
              <a:rPr dirty="0" sz="1300">
                <a:latin typeface="Times New Roman"/>
                <a:cs typeface="Times New Roman"/>
              </a:rPr>
              <a:t>thể chọn </a:t>
            </a:r>
            <a:r>
              <a:rPr dirty="0" sz="1300" spc="-5">
                <a:latin typeface="Times New Roman"/>
                <a:cs typeface="Times New Roman"/>
              </a:rPr>
              <a:t>1 chất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trên DataGridView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chọn nút </a:t>
            </a:r>
            <a:r>
              <a:rPr dirty="0" sz="1300">
                <a:latin typeface="Times New Roman"/>
                <a:cs typeface="Times New Roman"/>
              </a:rPr>
              <a:t>xóa </a:t>
            </a:r>
            <a:r>
              <a:rPr dirty="0" sz="1300" spc="-5">
                <a:latin typeface="Times New Roman"/>
                <a:cs typeface="Times New Roman"/>
              </a:rPr>
              <a:t>để xóa dữ liệu </a:t>
            </a:r>
            <a:r>
              <a:rPr dirty="0" sz="1300">
                <a:latin typeface="Times New Roman"/>
                <a:cs typeface="Times New Roman"/>
              </a:rPr>
              <a:t>đi. </a:t>
            </a:r>
            <a:r>
              <a:rPr dirty="0" sz="1300" spc="-5">
                <a:latin typeface="Times New Roman"/>
                <a:cs typeface="Times New Roman"/>
              </a:rPr>
              <a:t>Ta  sẽ </a:t>
            </a:r>
            <a:r>
              <a:rPr dirty="0" sz="1300" spc="-10">
                <a:latin typeface="Times New Roman"/>
                <a:cs typeface="Times New Roman"/>
              </a:rPr>
              <a:t>viết 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cho sự </a:t>
            </a:r>
            <a:r>
              <a:rPr dirty="0" sz="1300" spc="-10">
                <a:latin typeface="Times New Roman"/>
                <a:cs typeface="Times New Roman"/>
              </a:rPr>
              <a:t>kiện Click </a:t>
            </a:r>
            <a:r>
              <a:rPr dirty="0" sz="1300" spc="-5">
                <a:latin typeface="Times New Roman"/>
                <a:cs typeface="Times New Roman"/>
              </a:rPr>
              <a:t>của nút btnXoa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1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67945" marR="6604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Ta sẽ hỏi xem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có thực sự </a:t>
            </a:r>
            <a:r>
              <a:rPr dirty="0" sz="1300" spc="-10">
                <a:latin typeface="Times New Roman"/>
                <a:cs typeface="Times New Roman"/>
              </a:rPr>
              <a:t>muốn </a:t>
            </a:r>
            <a:r>
              <a:rPr dirty="0" sz="1300" spc="-5">
                <a:latin typeface="Times New Roman"/>
                <a:cs typeface="Times New Roman"/>
              </a:rPr>
              <a:t>xóa không?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chọn </a:t>
            </a:r>
            <a:r>
              <a:rPr dirty="0" sz="1300" spc="-95">
                <a:latin typeface="Times New Roman"/>
                <a:cs typeface="Times New Roman"/>
              </a:rPr>
              <a:t>“yes”  </a:t>
            </a:r>
            <a:r>
              <a:rPr dirty="0" sz="1300" spc="-5">
                <a:latin typeface="Times New Roman"/>
                <a:cs typeface="Times New Roman"/>
              </a:rPr>
              <a:t>thì là có. </a:t>
            </a:r>
            <a:r>
              <a:rPr dirty="0" sz="1300">
                <a:latin typeface="Times New Roman"/>
                <a:cs typeface="Times New Roman"/>
              </a:rPr>
              <a:t>Nếu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chọn không thì sẽ không làm </a:t>
            </a:r>
            <a:r>
              <a:rPr dirty="0" sz="1300">
                <a:latin typeface="Times New Roman"/>
                <a:cs typeface="Times New Roman"/>
              </a:rPr>
              <a:t>gì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cả.</a:t>
            </a:r>
            <a:endParaRPr sz="1300">
              <a:latin typeface="Times New Roman"/>
              <a:cs typeface="Times New Roman"/>
            </a:endParaRPr>
          </a:p>
          <a:p>
            <a:pPr marL="67945" marR="64769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Sau khi xóa xong thì hiển thị lại dữ liệu </a:t>
            </a:r>
            <a:r>
              <a:rPr dirty="0" sz="1300" spc="-10">
                <a:latin typeface="Times New Roman"/>
                <a:cs typeface="Times New Roman"/>
              </a:rPr>
              <a:t>lên </a:t>
            </a:r>
            <a:r>
              <a:rPr dirty="0" sz="1300" spc="-95">
                <a:latin typeface="Times New Roman"/>
                <a:cs typeface="Times New Roman"/>
              </a:rPr>
              <a:t>lƣới </a:t>
            </a:r>
            <a:r>
              <a:rPr dirty="0" sz="1300" spc="-5">
                <a:latin typeface="Times New Roman"/>
                <a:cs typeface="Times New Roman"/>
              </a:rPr>
              <a:t>và gọi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45">
                <a:latin typeface="Times New Roman"/>
                <a:cs typeface="Times New Roman"/>
              </a:rPr>
              <a:t>ResetValue()  </a:t>
            </a:r>
            <a:r>
              <a:rPr dirty="0" sz="1300" spc="-5">
                <a:latin typeface="Times New Roman"/>
                <a:cs typeface="Times New Roman"/>
              </a:rPr>
              <a:t>xóa dữ liệu ở 2 ô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TextBox.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9185" cy="874903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246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động </a:t>
            </a:r>
            <a:r>
              <a:rPr dirty="0" sz="1300">
                <a:latin typeface="Times New Roman"/>
                <a:cs typeface="Times New Roman"/>
              </a:rPr>
              <a:t>chạy </a:t>
            </a:r>
            <a:r>
              <a:rPr dirty="0" sz="1300" spc="-5">
                <a:latin typeface="Times New Roman"/>
                <a:cs typeface="Times New Roman"/>
              </a:rPr>
              <a:t>Windows Mobile/Windows </a:t>
            </a:r>
            <a:r>
              <a:rPr dirty="0" sz="1300">
                <a:latin typeface="Times New Roman"/>
                <a:cs typeface="Times New Roman"/>
              </a:rPr>
              <a:t>Phone </a:t>
            </a:r>
            <a:r>
              <a:rPr dirty="0" sz="1300" spc="-5">
                <a:latin typeface="Times New Roman"/>
                <a:cs typeface="Times New Roman"/>
              </a:rPr>
              <a:t>khá </a:t>
            </a:r>
            <a:r>
              <a:rPr dirty="0" sz="1300">
                <a:latin typeface="Times New Roman"/>
                <a:cs typeface="Times New Roman"/>
              </a:rPr>
              <a:t>khiêm </a:t>
            </a:r>
            <a:r>
              <a:rPr dirty="0" sz="1300" spc="-5">
                <a:latin typeface="Times New Roman"/>
                <a:cs typeface="Times New Roman"/>
              </a:rPr>
              <a:t>tốn so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các hệ điều hành (HĐH)  còn lại. .NET Framework 1.1 cũng mở ra một “truyền thống” là kể từ </a:t>
            </a:r>
            <a:r>
              <a:rPr dirty="0" sz="1300" spc="-10">
                <a:latin typeface="Times New Roman"/>
                <a:cs typeface="Times New Roman"/>
              </a:rPr>
              <a:t>đây, </a:t>
            </a:r>
            <a:r>
              <a:rPr dirty="0" sz="1300" spc="-5">
                <a:latin typeface="Times New Roman"/>
                <a:cs typeface="Times New Roman"/>
              </a:rPr>
              <a:t>các HĐH  Windows đều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cài đặt </a:t>
            </a:r>
            <a:r>
              <a:rPr dirty="0" sz="1300" spc="-10">
                <a:latin typeface="Times New Roman"/>
                <a:cs typeface="Times New Roman"/>
              </a:rPr>
              <a:t>sẵn </a:t>
            </a:r>
            <a:r>
              <a:rPr dirty="0" sz="1300" spc="-5">
                <a:latin typeface="Times New Roman"/>
                <a:cs typeface="Times New Roman"/>
              </a:rPr>
              <a:t>phiên bản </a:t>
            </a:r>
            <a:r>
              <a:rPr dirty="0" sz="1300">
                <a:latin typeface="Times New Roman"/>
                <a:cs typeface="Times New Roman"/>
              </a:rPr>
              <a:t>.NET </a:t>
            </a:r>
            <a:r>
              <a:rPr dirty="0" sz="1300" spc="-5">
                <a:latin typeface="Times New Roman"/>
                <a:cs typeface="Times New Roman"/>
              </a:rPr>
              <a:t>Framework </a:t>
            </a:r>
            <a:r>
              <a:rPr dirty="0" sz="1300" spc="5">
                <a:latin typeface="Times New Roman"/>
                <a:cs typeface="Times New Roman"/>
              </a:rPr>
              <a:t>mới </a:t>
            </a:r>
            <a:r>
              <a:rPr dirty="0" sz="1300">
                <a:latin typeface="Times New Roman"/>
                <a:cs typeface="Times New Roman"/>
              </a:rPr>
              <a:t>nhất. </a:t>
            </a:r>
            <a:r>
              <a:rPr dirty="0" sz="1300" spc="-5">
                <a:latin typeface="Times New Roman"/>
                <a:cs typeface="Times New Roman"/>
              </a:rPr>
              <a:t>Windows Server </a:t>
            </a:r>
            <a:r>
              <a:rPr dirty="0" sz="1300" spc="-45">
                <a:latin typeface="Times New Roman"/>
                <a:cs typeface="Times New Roman"/>
              </a:rPr>
              <a:t>2003  </a:t>
            </a:r>
            <a:r>
              <a:rPr dirty="0" sz="1300" spc="-5">
                <a:latin typeface="Times New Roman"/>
                <a:cs typeface="Times New Roman"/>
              </a:rPr>
              <a:t>tiên phong với phiên </a:t>
            </a:r>
            <a:r>
              <a:rPr dirty="0" sz="1300">
                <a:latin typeface="Times New Roman"/>
                <a:cs typeface="Times New Roman"/>
              </a:rPr>
              <a:t>bản </a:t>
            </a:r>
            <a:r>
              <a:rPr dirty="0" sz="1300" spc="-5">
                <a:latin typeface="Times New Roman"/>
                <a:cs typeface="Times New Roman"/>
              </a:rPr>
              <a:t>1.1, sau đó là Windows Vista với .NET 3.0, và </a:t>
            </a:r>
            <a:r>
              <a:rPr dirty="0" sz="1300">
                <a:latin typeface="Times New Roman"/>
                <a:cs typeface="Times New Roman"/>
              </a:rPr>
              <a:t>gần đây nhất là  </a:t>
            </a:r>
            <a:r>
              <a:rPr dirty="0" sz="1300" spc="-5">
                <a:latin typeface="Times New Roman"/>
                <a:cs typeface="Times New Roman"/>
              </a:rPr>
              <a:t>Windows 7/Server </a:t>
            </a:r>
            <a:r>
              <a:rPr dirty="0" sz="1300">
                <a:latin typeface="Times New Roman"/>
                <a:cs typeface="Times New Roman"/>
              </a:rPr>
              <a:t>2008 </a:t>
            </a:r>
            <a:r>
              <a:rPr dirty="0" sz="1300" spc="-5">
                <a:latin typeface="Times New Roman"/>
                <a:cs typeface="Times New Roman"/>
              </a:rPr>
              <a:t>với .NET 3.5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SP1.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Ver 2.0 phát hành năm</a:t>
            </a:r>
            <a:r>
              <a:rPr dirty="0" sz="130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2005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Microsoft </a:t>
            </a:r>
            <a:r>
              <a:rPr dirty="0" sz="1300" spc="-10">
                <a:latin typeface="Times New Roman"/>
                <a:cs typeface="Times New Roman"/>
              </a:rPr>
              <a:t>mất đến </a:t>
            </a:r>
            <a:r>
              <a:rPr dirty="0" sz="1300">
                <a:latin typeface="Times New Roman"/>
                <a:cs typeface="Times New Roman"/>
              </a:rPr>
              <a:t>hơn </a:t>
            </a:r>
            <a:r>
              <a:rPr dirty="0" sz="1300" spc="-5">
                <a:latin typeface="Times New Roman"/>
                <a:cs typeface="Times New Roman"/>
              </a:rPr>
              <a:t>2 năm để </a:t>
            </a:r>
            <a:r>
              <a:rPr dirty="0" sz="1300" spc="-10">
                <a:latin typeface="Times New Roman"/>
                <a:cs typeface="Times New Roman"/>
              </a:rPr>
              <a:t>phát </a:t>
            </a:r>
            <a:r>
              <a:rPr dirty="0" sz="1300">
                <a:latin typeface="Times New Roman"/>
                <a:cs typeface="Times New Roman"/>
              </a:rPr>
              <a:t>triển </a:t>
            </a:r>
            <a:r>
              <a:rPr dirty="0" sz="1300" spc="-10">
                <a:latin typeface="Times New Roman"/>
                <a:cs typeface="Times New Roman"/>
              </a:rPr>
              <a:t>.NET </a:t>
            </a:r>
            <a:r>
              <a:rPr dirty="0" sz="1300" spc="-5">
                <a:latin typeface="Times New Roman"/>
                <a:cs typeface="Times New Roman"/>
              </a:rPr>
              <a:t>Framework 2.0 và Visual Studio  2005, và thời gian bỏ ra là thật sự đáng giá. Tháng 11/2005, hai sản </a:t>
            </a:r>
            <a:r>
              <a:rPr dirty="0" sz="1300">
                <a:latin typeface="Times New Roman"/>
                <a:cs typeface="Times New Roman"/>
              </a:rPr>
              <a:t>phẩm này </a:t>
            </a:r>
            <a:r>
              <a:rPr dirty="0" sz="1300" spc="-5">
                <a:latin typeface="Times New Roman"/>
                <a:cs typeface="Times New Roman"/>
              </a:rPr>
              <a:t>ra </a:t>
            </a:r>
            <a:r>
              <a:rPr dirty="0" sz="1300" spc="-10">
                <a:latin typeface="Times New Roman"/>
                <a:cs typeface="Times New Roman"/>
              </a:rPr>
              <a:t>mắt </a:t>
            </a:r>
            <a:r>
              <a:rPr dirty="0" sz="1300" spc="-5">
                <a:latin typeface="Times New Roman"/>
                <a:cs typeface="Times New Roman"/>
              </a:rPr>
              <a:t>với  hàng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loạt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tính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năng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mới,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trong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đó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đáng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kể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nhất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việc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hỗ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trợ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hoàn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toàn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tính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toán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64-bit,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>
              <a:lnSpc>
                <a:spcPct val="124600"/>
              </a:lnSpc>
              <a:spcBef>
                <a:spcPts val="5"/>
              </a:spcBef>
            </a:pPr>
            <a:r>
              <a:rPr dirty="0" sz="1300" spc="-5">
                <a:latin typeface="Times New Roman"/>
                <a:cs typeface="Times New Roman"/>
              </a:rPr>
              <a:t>.NET </a:t>
            </a:r>
            <a:r>
              <a:rPr dirty="0" sz="1300" spc="-10">
                <a:latin typeface="Times New Roman"/>
                <a:cs typeface="Times New Roman"/>
              </a:rPr>
              <a:t>Micro </a:t>
            </a:r>
            <a:r>
              <a:rPr dirty="0" sz="1300" spc="-5">
                <a:latin typeface="Times New Roman"/>
                <a:cs typeface="Times New Roman"/>
              </a:rPr>
              <a:t>Framework, bổ </a:t>
            </a:r>
            <a:r>
              <a:rPr dirty="0" sz="1300" spc="-10">
                <a:latin typeface="Times New Roman"/>
                <a:cs typeface="Times New Roman"/>
              </a:rPr>
              <a:t>sung </a:t>
            </a:r>
            <a:r>
              <a:rPr dirty="0" sz="1300">
                <a:latin typeface="Times New Roman"/>
                <a:cs typeface="Times New Roman"/>
              </a:rPr>
              <a:t>và </a:t>
            </a:r>
            <a:r>
              <a:rPr dirty="0" sz="1300" spc="-5">
                <a:latin typeface="Times New Roman"/>
                <a:cs typeface="Times New Roman"/>
              </a:rPr>
              <a:t>nâng cấp nhiều control của </a:t>
            </a:r>
            <a:r>
              <a:rPr dirty="0" sz="1300">
                <a:latin typeface="Times New Roman"/>
                <a:cs typeface="Times New Roman"/>
              </a:rPr>
              <a:t>ASP.NET </a:t>
            </a:r>
            <a:r>
              <a:rPr dirty="0" sz="1300" spc="-5">
                <a:latin typeface="Times New Roman"/>
                <a:cs typeface="Times New Roman"/>
              </a:rPr>
              <a:t>và đặc </a:t>
            </a:r>
            <a:r>
              <a:rPr dirty="0" sz="1300">
                <a:latin typeface="Times New Roman"/>
                <a:cs typeface="Times New Roman"/>
              </a:rPr>
              <a:t>biệt </a:t>
            </a:r>
            <a:r>
              <a:rPr dirty="0" sz="1300" spc="-5">
                <a:latin typeface="Times New Roman"/>
                <a:cs typeface="Times New Roman"/>
              </a:rPr>
              <a:t>là hỗ  trợ </a:t>
            </a:r>
            <a:r>
              <a:rPr dirty="0" sz="1300" spc="-10">
                <a:latin typeface="Times New Roman"/>
                <a:cs typeface="Times New Roman"/>
              </a:rPr>
              <a:t>Generics. </a:t>
            </a:r>
            <a:r>
              <a:rPr dirty="0" sz="1300" spc="-5">
                <a:latin typeface="Times New Roman"/>
                <a:cs typeface="Times New Roman"/>
              </a:rPr>
              <a:t>.NET </a:t>
            </a:r>
            <a:r>
              <a:rPr dirty="0" sz="1300">
                <a:latin typeface="Times New Roman"/>
                <a:cs typeface="Times New Roman"/>
              </a:rPr>
              <a:t>2.0 </a:t>
            </a:r>
            <a:r>
              <a:rPr dirty="0" sz="1300" spc="-5">
                <a:latin typeface="Times New Roman"/>
                <a:cs typeface="Times New Roman"/>
              </a:rPr>
              <a:t>hoàn toàn khác biệt so với các phiên bản </a:t>
            </a:r>
            <a:r>
              <a:rPr dirty="0" sz="1300" spc="-65">
                <a:latin typeface="Times New Roman"/>
                <a:cs typeface="Times New Roman"/>
              </a:rPr>
              <a:t>trƣớc. </a:t>
            </a:r>
            <a:r>
              <a:rPr dirty="0" sz="1300" spc="-10">
                <a:latin typeface="Times New Roman"/>
                <a:cs typeface="Times New Roman"/>
              </a:rPr>
              <a:t>Generic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 spc="-35">
                <a:latin typeface="Times New Roman"/>
                <a:cs typeface="Times New Roman"/>
              </a:rPr>
              <a:t>phép  </a:t>
            </a:r>
            <a:r>
              <a:rPr dirty="0" sz="1300" spc="-5">
                <a:latin typeface="Times New Roman"/>
                <a:cs typeface="Times New Roman"/>
              </a:rPr>
              <a:t>chúng ta </a:t>
            </a:r>
            <a:r>
              <a:rPr dirty="0" sz="1300">
                <a:latin typeface="Times New Roman"/>
                <a:cs typeface="Times New Roman"/>
              </a:rPr>
              <a:t>định kiểu </a:t>
            </a:r>
            <a:r>
              <a:rPr dirty="0" sz="1300" spc="-5">
                <a:latin typeface="Times New Roman"/>
                <a:cs typeface="Times New Roman"/>
              </a:rPr>
              <a:t>an </a:t>
            </a:r>
            <a:r>
              <a:rPr dirty="0" sz="1300">
                <a:latin typeface="Times New Roman"/>
                <a:cs typeface="Times New Roman"/>
              </a:rPr>
              <a:t>toàn </a:t>
            </a:r>
            <a:r>
              <a:rPr dirty="0" sz="1300" spc="-5">
                <a:latin typeface="Times New Roman"/>
                <a:cs typeface="Times New Roman"/>
              </a:rPr>
              <a:t>(type safety). Chúng cho phép ta tạo ra một cấu trúc dữ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mà  không cần phải </a:t>
            </a:r>
            <a:r>
              <a:rPr dirty="0" sz="1300">
                <a:latin typeface="Times New Roman"/>
                <a:cs typeface="Times New Roman"/>
              </a:rPr>
              <a:t>xác định </a:t>
            </a:r>
            <a:r>
              <a:rPr dirty="0" sz="1300" spc="-5">
                <a:latin typeface="Times New Roman"/>
                <a:cs typeface="Times New Roman"/>
              </a:rPr>
              <a:t>đó là kiểu dữ </a:t>
            </a:r>
            <a:r>
              <a:rPr dirty="0" sz="1300">
                <a:latin typeface="Times New Roman"/>
                <a:cs typeface="Times New Roman"/>
              </a:rPr>
              <a:t>liệu gì. Tuy </a:t>
            </a:r>
            <a:r>
              <a:rPr dirty="0" sz="1300" spc="5">
                <a:latin typeface="Times New Roman"/>
                <a:cs typeface="Times New Roman"/>
              </a:rPr>
              <a:t>nhiên </a:t>
            </a:r>
            <a:r>
              <a:rPr dirty="0" sz="1300" spc="-5">
                <a:latin typeface="Times New Roman"/>
                <a:cs typeface="Times New Roman"/>
              </a:rPr>
              <a:t>khi cấu </a:t>
            </a:r>
            <a:r>
              <a:rPr dirty="0" sz="1300">
                <a:latin typeface="Times New Roman"/>
                <a:cs typeface="Times New Roman"/>
              </a:rPr>
              <a:t>trúc </a:t>
            </a:r>
            <a:r>
              <a:rPr dirty="0" sz="1300" spc="-5">
                <a:latin typeface="Times New Roman"/>
                <a:cs typeface="Times New Roman"/>
              </a:rPr>
              <a:t>dữ liệu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100">
                <a:latin typeface="Times New Roman"/>
                <a:cs typeface="Times New Roman"/>
              </a:rPr>
              <a:t>sử  </a:t>
            </a:r>
            <a:r>
              <a:rPr dirty="0" sz="1300" spc="-5">
                <a:latin typeface="Times New Roman"/>
                <a:cs typeface="Times New Roman"/>
              </a:rPr>
              <a:t>dụng,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biên </a:t>
            </a:r>
            <a:r>
              <a:rPr dirty="0" sz="1300">
                <a:latin typeface="Times New Roman"/>
                <a:cs typeface="Times New Roman"/>
              </a:rPr>
              <a:t>dịch </a:t>
            </a:r>
            <a:r>
              <a:rPr dirty="0" sz="1300" spc="-5">
                <a:latin typeface="Times New Roman"/>
                <a:cs typeface="Times New Roman"/>
              </a:rPr>
              <a:t>phải </a:t>
            </a:r>
            <a:r>
              <a:rPr dirty="0" sz="1300">
                <a:latin typeface="Times New Roman"/>
                <a:cs typeface="Times New Roman"/>
              </a:rPr>
              <a:t>đảm </a:t>
            </a:r>
            <a:r>
              <a:rPr dirty="0" sz="1300" spc="-5">
                <a:latin typeface="Times New Roman"/>
                <a:cs typeface="Times New Roman"/>
              </a:rPr>
              <a:t>bảo </a:t>
            </a:r>
            <a:r>
              <a:rPr dirty="0" sz="1300">
                <a:latin typeface="Times New Roman"/>
                <a:cs typeface="Times New Roman"/>
              </a:rPr>
              <a:t>rằng kiểu </a:t>
            </a:r>
            <a:r>
              <a:rPr dirty="0" sz="1300" spc="-5">
                <a:latin typeface="Times New Roman"/>
                <a:cs typeface="Times New Roman"/>
              </a:rPr>
              <a:t>dữ liệu </a:t>
            </a:r>
            <a:r>
              <a:rPr dirty="0" sz="1300" spc="-9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với </a:t>
            </a:r>
            <a:r>
              <a:rPr dirty="0" sz="1300">
                <a:latin typeface="Times New Roman"/>
                <a:cs typeface="Times New Roman"/>
              </a:rPr>
              <a:t>nó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>
                <a:latin typeface="Times New Roman"/>
                <a:cs typeface="Times New Roman"/>
              </a:rPr>
              <a:t>kiểu </a:t>
            </a:r>
            <a:r>
              <a:rPr dirty="0" sz="1300" spc="-5">
                <a:latin typeface="Times New Roman"/>
                <a:cs typeface="Times New Roman"/>
              </a:rPr>
              <a:t>an </a:t>
            </a:r>
            <a:r>
              <a:rPr dirty="0" sz="1300" spc="-45">
                <a:latin typeface="Times New Roman"/>
                <a:cs typeface="Times New Roman"/>
              </a:rPr>
              <a:t>toàn.  </a:t>
            </a:r>
            <a:r>
              <a:rPr dirty="0" sz="1300" spc="-10">
                <a:latin typeface="Times New Roman"/>
                <a:cs typeface="Times New Roman"/>
              </a:rPr>
              <a:t>Generic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cũng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tƣơng  đƣơng  </a:t>
            </a:r>
            <a:r>
              <a:rPr dirty="0" sz="1300" spc="-5">
                <a:latin typeface="Times New Roman"/>
                <a:cs typeface="Times New Roman"/>
              </a:rPr>
              <a:t>vơi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Template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   </a:t>
            </a:r>
            <a:r>
              <a:rPr dirty="0" sz="1300" spc="20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tuy</a:t>
            </a:r>
            <a:r>
              <a:rPr dirty="0" sz="1300" spc="1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nhiên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việc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sử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dụng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Generic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70">
                <a:latin typeface="Times New Roman"/>
                <a:cs typeface="Times New Roman"/>
              </a:rPr>
              <a:t>trong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>
              <a:lnSpc>
                <a:spcPct val="124500"/>
              </a:lnSpc>
            </a:pPr>
            <a:r>
              <a:rPr dirty="0" sz="1300" spc="-5">
                <a:latin typeface="Times New Roman"/>
                <a:cs typeface="Times New Roman"/>
              </a:rPr>
              <a:t>.NET dễ dàng hơn </a:t>
            </a:r>
            <a:r>
              <a:rPr dirty="0" sz="1300">
                <a:latin typeface="Times New Roman"/>
                <a:cs typeface="Times New Roman"/>
              </a:rPr>
              <a:t>nhiều </a:t>
            </a:r>
            <a:r>
              <a:rPr dirty="0" sz="1300" spc="-5">
                <a:latin typeface="Times New Roman"/>
                <a:cs typeface="Times New Roman"/>
              </a:rPr>
              <a:t>so với Template. </a:t>
            </a:r>
            <a:r>
              <a:rPr dirty="0" sz="1300" spc="-10">
                <a:latin typeface="Times New Roman"/>
                <a:cs typeface="Times New Roman"/>
              </a:rPr>
              <a:t>Phiên </a:t>
            </a:r>
            <a:r>
              <a:rPr dirty="0" sz="1300" spc="-5">
                <a:latin typeface="Times New Roman"/>
                <a:cs typeface="Times New Roman"/>
              </a:rPr>
              <a:t>bản 1.0 và 1.1 của .NET Framework  không hỗ </a:t>
            </a:r>
            <a:r>
              <a:rPr dirty="0" sz="1300">
                <a:latin typeface="Times New Roman"/>
                <a:cs typeface="Times New Roman"/>
              </a:rPr>
              <a:t>trợ </a:t>
            </a:r>
            <a:r>
              <a:rPr dirty="0" sz="1300" spc="-5">
                <a:latin typeface="Times New Roman"/>
                <a:cs typeface="Times New Roman"/>
              </a:rPr>
              <a:t>generics. </a:t>
            </a:r>
            <a:r>
              <a:rPr dirty="0" sz="1300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vào đó, </a:t>
            </a:r>
            <a:r>
              <a:rPr dirty="0" sz="1300">
                <a:latin typeface="Times New Roman"/>
                <a:cs typeface="Times New Roman"/>
              </a:rPr>
              <a:t>lập trình </a:t>
            </a:r>
            <a:r>
              <a:rPr dirty="0" sz="1300" spc="-5">
                <a:latin typeface="Times New Roman"/>
                <a:cs typeface="Times New Roman"/>
              </a:rPr>
              <a:t>viên sử dụng </a:t>
            </a:r>
            <a:r>
              <a:rPr dirty="0" sz="1300">
                <a:latin typeface="Times New Roman"/>
                <a:cs typeface="Times New Roman"/>
              </a:rPr>
              <a:t>lớp </a:t>
            </a:r>
            <a:r>
              <a:rPr dirty="0" sz="1300" spc="-5">
                <a:latin typeface="Times New Roman"/>
                <a:cs typeface="Times New Roman"/>
              </a:rPr>
              <a:t>Object với các </a:t>
            </a:r>
            <a:r>
              <a:rPr dirty="0" sz="1300">
                <a:latin typeface="Times New Roman"/>
                <a:cs typeface="Times New Roman"/>
              </a:rPr>
              <a:t>tham </a:t>
            </a:r>
            <a:r>
              <a:rPr dirty="0" sz="1300" spc="-5">
                <a:latin typeface="Times New Roman"/>
                <a:cs typeface="Times New Roman"/>
              </a:rPr>
              <a:t>số và  thành viên sẽ phải chuyển </a:t>
            </a:r>
            <a:r>
              <a:rPr dirty="0" sz="1300">
                <a:latin typeface="Times New Roman"/>
                <a:cs typeface="Times New Roman"/>
              </a:rPr>
              <a:t>đổi </a:t>
            </a:r>
            <a:r>
              <a:rPr dirty="0" sz="1300" spc="-5">
                <a:latin typeface="Times New Roman"/>
                <a:cs typeface="Times New Roman"/>
              </a:rPr>
              <a:t>tới các lớp </a:t>
            </a:r>
            <a:r>
              <a:rPr dirty="0" sz="1300">
                <a:latin typeface="Times New Roman"/>
                <a:cs typeface="Times New Roman"/>
              </a:rPr>
              <a:t>khác </a:t>
            </a:r>
            <a:r>
              <a:rPr dirty="0" sz="1300" spc="-5">
                <a:latin typeface="Times New Roman"/>
                <a:cs typeface="Times New Roman"/>
              </a:rPr>
              <a:t>dựa trên lớp </a:t>
            </a:r>
            <a:r>
              <a:rPr dirty="0" sz="1300" spc="-10">
                <a:latin typeface="Times New Roman"/>
                <a:cs typeface="Times New Roman"/>
              </a:rPr>
              <a:t>Object. Generics mang </a:t>
            </a:r>
            <a:r>
              <a:rPr dirty="0" sz="1300" spc="-5">
                <a:latin typeface="Times New Roman"/>
                <a:cs typeface="Times New Roman"/>
              </a:rPr>
              <a:t>đến </a:t>
            </a:r>
            <a:r>
              <a:rPr dirty="0" sz="1300">
                <a:latin typeface="Times New Roman"/>
                <a:cs typeface="Times New Roman"/>
              </a:rPr>
              <a:t>hai  </a:t>
            </a:r>
            <a:r>
              <a:rPr dirty="0" sz="1300" spc="-5">
                <a:latin typeface="Times New Roman"/>
                <a:cs typeface="Times New Roman"/>
              </a:rPr>
              <a:t>tính </a:t>
            </a:r>
            <a:r>
              <a:rPr dirty="0" sz="1300">
                <a:latin typeface="Times New Roman"/>
                <a:cs typeface="Times New Roman"/>
              </a:rPr>
              <a:t>năng </a:t>
            </a:r>
            <a:r>
              <a:rPr dirty="0" sz="1300" spc="-5">
                <a:latin typeface="Times New Roman"/>
                <a:cs typeface="Times New Roman"/>
              </a:rPr>
              <a:t>cải tiến đáng kể đối với </a:t>
            </a:r>
            <a:r>
              <a:rPr dirty="0" sz="1300">
                <a:latin typeface="Times New Roman"/>
                <a:cs typeface="Times New Roman"/>
              </a:rPr>
              <a:t>việc </a:t>
            </a:r>
            <a:r>
              <a:rPr dirty="0" sz="1300" spc="-5">
                <a:latin typeface="Times New Roman"/>
                <a:cs typeface="Times New Roman"/>
              </a:rPr>
              <a:t>sử dụng lớp Object: Giảm bớt lỗi vận hành (Reduced  run-time errors), Hiệu </a:t>
            </a:r>
            <a:r>
              <a:rPr dirty="0" sz="1300">
                <a:latin typeface="Times New Roman"/>
                <a:cs typeface="Times New Roman"/>
              </a:rPr>
              <a:t>suất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cải </a:t>
            </a:r>
            <a:r>
              <a:rPr dirty="0" sz="1300">
                <a:latin typeface="Times New Roman"/>
                <a:cs typeface="Times New Roman"/>
              </a:rPr>
              <a:t>thiện </a:t>
            </a:r>
            <a:r>
              <a:rPr dirty="0" sz="1300" spc="-5">
                <a:latin typeface="Times New Roman"/>
                <a:cs typeface="Times New Roman"/>
              </a:rPr>
              <a:t>(Improved</a:t>
            </a:r>
            <a:r>
              <a:rPr dirty="0" sz="1300" spc="-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performance).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Ver 3.0 &amp; Ver 3.5 </a:t>
            </a:r>
            <a:r>
              <a:rPr dirty="0" sz="1300" b="1" i="1">
                <a:latin typeface="Times New Roman"/>
                <a:cs typeface="Times New Roman"/>
              </a:rPr>
              <a:t>(phát </a:t>
            </a:r>
            <a:r>
              <a:rPr dirty="0" sz="1300" spc="-10" b="1" i="1">
                <a:latin typeface="Times New Roman"/>
                <a:cs typeface="Times New Roman"/>
              </a:rPr>
              <a:t>hành </a:t>
            </a:r>
            <a:r>
              <a:rPr dirty="0" sz="1300" spc="-5" b="1" i="1">
                <a:latin typeface="Times New Roman"/>
                <a:cs typeface="Times New Roman"/>
              </a:rPr>
              <a:t>năm</a:t>
            </a:r>
            <a:r>
              <a:rPr dirty="0" sz="1300" spc="3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2008)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3 </a:t>
            </a:r>
            <a:r>
              <a:rPr dirty="0" sz="1300">
                <a:latin typeface="Times New Roman"/>
                <a:cs typeface="Times New Roman"/>
              </a:rPr>
              <a:t>phiên </a:t>
            </a:r>
            <a:r>
              <a:rPr dirty="0" sz="1300" spc="-5">
                <a:latin typeface="Times New Roman"/>
                <a:cs typeface="Times New Roman"/>
              </a:rPr>
              <a:t>bản </a:t>
            </a:r>
            <a:r>
              <a:rPr dirty="0" sz="1300" spc="-80">
                <a:latin typeface="Times New Roman"/>
                <a:cs typeface="Times New Roman"/>
              </a:rPr>
              <a:t>trƣớc </a:t>
            </a:r>
            <a:r>
              <a:rPr dirty="0" sz="1300" spc="-5">
                <a:latin typeface="Times New Roman"/>
                <a:cs typeface="Times New Roman"/>
              </a:rPr>
              <a:t>đó, .NET Framwork đều gắn liền với một phiên bản </a:t>
            </a:r>
            <a:r>
              <a:rPr dirty="0" sz="1300" spc="-65">
                <a:latin typeface="Times New Roman"/>
                <a:cs typeface="Times New Roman"/>
              </a:rPr>
              <a:t>Visual  </a:t>
            </a:r>
            <a:r>
              <a:rPr dirty="0" sz="1300" spc="-5">
                <a:latin typeface="Times New Roman"/>
                <a:cs typeface="Times New Roman"/>
              </a:rPr>
              <a:t>Studio nào đó, thì.NET </a:t>
            </a:r>
            <a:r>
              <a:rPr dirty="0" sz="1300" spc="-10">
                <a:latin typeface="Times New Roman"/>
                <a:cs typeface="Times New Roman"/>
              </a:rPr>
              <a:t>Framework </a:t>
            </a:r>
            <a:r>
              <a:rPr dirty="0" sz="1300" spc="-5">
                <a:latin typeface="Times New Roman"/>
                <a:cs typeface="Times New Roman"/>
              </a:rPr>
              <a:t>3.0 đã </a:t>
            </a:r>
            <a:r>
              <a:rPr dirty="0" sz="1300">
                <a:latin typeface="Times New Roman"/>
                <a:cs typeface="Times New Roman"/>
              </a:rPr>
              <a:t>“phá” </a:t>
            </a:r>
            <a:r>
              <a:rPr dirty="0" sz="1300" spc="-5">
                <a:latin typeface="Times New Roman"/>
                <a:cs typeface="Times New Roman"/>
              </a:rPr>
              <a:t>truyền thống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khi ra </a:t>
            </a:r>
            <a:r>
              <a:rPr dirty="0" sz="1300" spc="-10">
                <a:latin typeface="Times New Roman"/>
                <a:cs typeface="Times New Roman"/>
              </a:rPr>
              <a:t>mắt </a:t>
            </a:r>
            <a:r>
              <a:rPr dirty="0" sz="1300" spc="-5">
                <a:latin typeface="Times New Roman"/>
                <a:cs typeface="Times New Roman"/>
              </a:rPr>
              <a:t>cùng với </a:t>
            </a:r>
            <a:r>
              <a:rPr dirty="0" sz="1300">
                <a:latin typeface="Times New Roman"/>
                <a:cs typeface="Times New Roman"/>
              </a:rPr>
              <a:t>hệ  </a:t>
            </a:r>
            <a:r>
              <a:rPr dirty="0" sz="1300" spc="-5">
                <a:latin typeface="Times New Roman"/>
                <a:cs typeface="Times New Roman"/>
              </a:rPr>
              <a:t>điều hành Windows </a:t>
            </a:r>
            <a:r>
              <a:rPr dirty="0" sz="1300">
                <a:latin typeface="Times New Roman"/>
                <a:cs typeface="Times New Roman"/>
              </a:rPr>
              <a:t>Vista </a:t>
            </a:r>
            <a:r>
              <a:rPr dirty="0" sz="1300" spc="-5">
                <a:latin typeface="Times New Roman"/>
                <a:cs typeface="Times New Roman"/>
              </a:rPr>
              <a:t>vào cuối </a:t>
            </a:r>
            <a:r>
              <a:rPr dirty="0" sz="1300">
                <a:latin typeface="Times New Roman"/>
                <a:cs typeface="Times New Roman"/>
              </a:rPr>
              <a:t>năm 2006. </a:t>
            </a:r>
            <a:r>
              <a:rPr dirty="0" sz="1300" spc="-5">
                <a:latin typeface="Times New Roman"/>
                <a:cs typeface="Times New Roman"/>
              </a:rPr>
              <a:t>Ba </a:t>
            </a:r>
            <a:r>
              <a:rPr dirty="0" sz="1300">
                <a:latin typeface="Times New Roman"/>
                <a:cs typeface="Times New Roman"/>
              </a:rPr>
              <a:t>“điểm nhấn” trong </a:t>
            </a:r>
            <a:r>
              <a:rPr dirty="0" sz="1300" spc="-5">
                <a:latin typeface="Times New Roman"/>
                <a:cs typeface="Times New Roman"/>
              </a:rPr>
              <a:t>lần nâng cấp </a:t>
            </a:r>
            <a:r>
              <a:rPr dirty="0" sz="1300">
                <a:latin typeface="Times New Roman"/>
                <a:cs typeface="Times New Roman"/>
              </a:rPr>
              <a:t>này là  </a:t>
            </a:r>
            <a:r>
              <a:rPr dirty="0" sz="1300" spc="-5">
                <a:latin typeface="Times New Roman"/>
                <a:cs typeface="Times New Roman"/>
              </a:rPr>
              <a:t>thành phần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5">
                <a:latin typeface="Times New Roman"/>
                <a:cs typeface="Times New Roman"/>
              </a:rPr>
              <a:t>kỳ </a:t>
            </a:r>
            <a:r>
              <a:rPr dirty="0" sz="1300">
                <a:latin typeface="Times New Roman"/>
                <a:cs typeface="Times New Roman"/>
              </a:rPr>
              <a:t>vọng thay </a:t>
            </a:r>
            <a:r>
              <a:rPr dirty="0" sz="1300" spc="-5">
                <a:latin typeface="Times New Roman"/>
                <a:cs typeface="Times New Roman"/>
              </a:rPr>
              <a:t>thế Winform - Windows </a:t>
            </a:r>
            <a:r>
              <a:rPr dirty="0" sz="1300">
                <a:latin typeface="Times New Roman"/>
                <a:cs typeface="Times New Roman"/>
              </a:rPr>
              <a:t>Presentation </a:t>
            </a:r>
            <a:r>
              <a:rPr dirty="0" sz="1300" spc="-5">
                <a:latin typeface="Times New Roman"/>
                <a:cs typeface="Times New Roman"/>
              </a:rPr>
              <a:t>Foundation – </a:t>
            </a:r>
            <a:r>
              <a:rPr dirty="0" sz="1300" spc="-65">
                <a:latin typeface="Times New Roman"/>
                <a:cs typeface="Times New Roman"/>
              </a:rPr>
              <a:t>WPF,  </a:t>
            </a:r>
            <a:r>
              <a:rPr dirty="0" sz="1300" spc="-5">
                <a:latin typeface="Times New Roman"/>
                <a:cs typeface="Times New Roman"/>
              </a:rPr>
              <a:t>Windows </a:t>
            </a:r>
            <a:r>
              <a:rPr dirty="0" sz="1300">
                <a:latin typeface="Times New Roman"/>
                <a:cs typeface="Times New Roman"/>
              </a:rPr>
              <a:t>Communitcation </a:t>
            </a:r>
            <a:r>
              <a:rPr dirty="0" sz="1300" spc="-5">
                <a:latin typeface="Times New Roman"/>
                <a:cs typeface="Times New Roman"/>
              </a:rPr>
              <a:t>Foundation – WCF, Windows Workflow Foundation - WF,  và Windows </a:t>
            </a:r>
            <a:r>
              <a:rPr dirty="0" sz="1300">
                <a:latin typeface="Times New Roman"/>
                <a:cs typeface="Times New Roman"/>
              </a:rPr>
              <a:t>Card </a:t>
            </a:r>
            <a:r>
              <a:rPr dirty="0" sz="1300" spc="-5">
                <a:latin typeface="Times New Roman"/>
                <a:cs typeface="Times New Roman"/>
              </a:rPr>
              <a:t>Space. .NET Framework 3.0 không phải là một phiên bản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>
                <a:latin typeface="Times New Roman"/>
                <a:cs typeface="Times New Roman"/>
              </a:rPr>
              <a:t>hoàn  </a:t>
            </a:r>
            <a:r>
              <a:rPr dirty="0" sz="1300" spc="-5">
                <a:latin typeface="Times New Roman"/>
                <a:cs typeface="Times New Roman"/>
              </a:rPr>
              <a:t>toàn, thực </a:t>
            </a:r>
            <a:r>
              <a:rPr dirty="0" sz="1300">
                <a:latin typeface="Times New Roman"/>
                <a:cs typeface="Times New Roman"/>
              </a:rPr>
              <a:t>tế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bản </a:t>
            </a:r>
            <a:r>
              <a:rPr dirty="0" sz="1300" spc="-5">
                <a:latin typeface="Times New Roman"/>
                <a:cs typeface="Times New Roman"/>
              </a:rPr>
              <a:t>nâng cấp của </a:t>
            </a:r>
            <a:r>
              <a:rPr dirty="0" sz="1300">
                <a:latin typeface="Times New Roman"/>
                <a:cs typeface="Times New Roman"/>
              </a:rPr>
              <a:t>.NET 2.0, hay </a:t>
            </a:r>
            <a:r>
              <a:rPr dirty="0" sz="1300" spc="-5">
                <a:latin typeface="Times New Roman"/>
                <a:cs typeface="Times New Roman"/>
              </a:rPr>
              <a:t>đúng hơn là một bản </a:t>
            </a:r>
            <a:r>
              <a:rPr dirty="0" sz="1300">
                <a:latin typeface="Times New Roman"/>
                <a:cs typeface="Times New Roman"/>
              </a:rPr>
              <a:t>nâng </a:t>
            </a:r>
            <a:r>
              <a:rPr dirty="0" sz="1300" spc="-5">
                <a:latin typeface="Times New Roman"/>
                <a:cs typeface="Times New Roman"/>
              </a:rPr>
              <a:t>cấp cho </a:t>
            </a:r>
            <a:r>
              <a:rPr dirty="0" sz="1300" spc="-170">
                <a:latin typeface="Times New Roman"/>
                <a:cs typeface="Times New Roman"/>
              </a:rPr>
              <a:t>thƣ  </a:t>
            </a:r>
            <a:r>
              <a:rPr dirty="0" sz="1300" spc="-5">
                <a:latin typeface="Times New Roman"/>
                <a:cs typeface="Times New Roman"/>
              </a:rPr>
              <a:t>viện của </a:t>
            </a:r>
            <a:r>
              <a:rPr dirty="0" sz="1300">
                <a:latin typeface="Times New Roman"/>
                <a:cs typeface="Times New Roman"/>
              </a:rPr>
              <a:t>.NET </a:t>
            </a:r>
            <a:r>
              <a:rPr dirty="0" sz="1300" spc="-5">
                <a:latin typeface="Times New Roman"/>
                <a:cs typeface="Times New Roman"/>
              </a:rPr>
              <a:t>2.0. </a:t>
            </a:r>
            <a:r>
              <a:rPr dirty="0" sz="1300">
                <a:latin typeface="Times New Roman"/>
                <a:cs typeface="Times New Roman"/>
              </a:rPr>
              <a:t>Chính </a:t>
            </a:r>
            <a:r>
              <a:rPr dirty="0" sz="1300" spc="-5">
                <a:latin typeface="Times New Roman"/>
                <a:cs typeface="Times New Roman"/>
              </a:rPr>
              <a:t>vì </a:t>
            </a:r>
            <a:r>
              <a:rPr dirty="0" sz="1300">
                <a:latin typeface="Times New Roman"/>
                <a:cs typeface="Times New Roman"/>
              </a:rPr>
              <a:t>không </a:t>
            </a:r>
            <a:r>
              <a:rPr dirty="0" sz="1300" spc="-5">
                <a:latin typeface="Times New Roman"/>
                <a:cs typeface="Times New Roman"/>
              </a:rPr>
              <a:t>có Visual </a:t>
            </a:r>
            <a:r>
              <a:rPr dirty="0" sz="1300" spc="-10">
                <a:latin typeface="Times New Roman"/>
                <a:cs typeface="Times New Roman"/>
              </a:rPr>
              <a:t>Studio </a:t>
            </a:r>
            <a:r>
              <a:rPr dirty="0" sz="1300" spc="-5">
                <a:latin typeface="Times New Roman"/>
                <a:cs typeface="Times New Roman"/>
              </a:rPr>
              <a:t>“đi kèm”, mà .NET 3.0 </a:t>
            </a:r>
            <a:r>
              <a:rPr dirty="0" sz="1300">
                <a:latin typeface="Times New Roman"/>
                <a:cs typeface="Times New Roman"/>
              </a:rPr>
              <a:t>đành </a:t>
            </a:r>
            <a:r>
              <a:rPr dirty="0" sz="1300" spc="-5">
                <a:latin typeface="Times New Roman"/>
                <a:cs typeface="Times New Roman"/>
              </a:rPr>
              <a:t>phải </a:t>
            </a:r>
            <a:r>
              <a:rPr dirty="0" sz="1300">
                <a:latin typeface="Times New Roman"/>
                <a:cs typeface="Times New Roman"/>
              </a:rPr>
              <a:t>“ký  </a:t>
            </a:r>
            <a:r>
              <a:rPr dirty="0" sz="1300" spc="-5">
                <a:latin typeface="Times New Roman"/>
                <a:cs typeface="Times New Roman"/>
              </a:rPr>
              <a:t>gửi” vào </a:t>
            </a:r>
            <a:r>
              <a:rPr dirty="0" sz="1300" spc="-10">
                <a:latin typeface="Times New Roman"/>
                <a:cs typeface="Times New Roman"/>
              </a:rPr>
              <a:t>Visual Studio </a:t>
            </a:r>
            <a:r>
              <a:rPr dirty="0" sz="1300" spc="-5">
                <a:latin typeface="Times New Roman"/>
                <a:cs typeface="Times New Roman"/>
              </a:rPr>
              <a:t>2005 với một bộ công cụ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rộng.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phải đợi đến </a:t>
            </a:r>
            <a:r>
              <a:rPr dirty="0" sz="1300" spc="-30">
                <a:latin typeface="Times New Roman"/>
                <a:cs typeface="Times New Roman"/>
              </a:rPr>
              <a:t>tháng  </a:t>
            </a:r>
            <a:r>
              <a:rPr dirty="0" sz="1300" spc="-5">
                <a:latin typeface="Times New Roman"/>
                <a:cs typeface="Times New Roman"/>
              </a:rPr>
              <a:t>11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năm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2007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mới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95">
                <a:latin typeface="Times New Roman"/>
                <a:cs typeface="Times New Roman"/>
              </a:rPr>
              <a:t>đƣợc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sử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dụng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phiên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bản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Visual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Studio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hỗ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trợ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đầy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đủ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toàn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diện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cho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24600"/>
              </a:lnSpc>
            </a:pPr>
            <a:r>
              <a:rPr dirty="0" sz="1300" spc="-5">
                <a:latin typeface="Times New Roman"/>
                <a:cs typeface="Times New Roman"/>
              </a:rPr>
              <a:t>.NET 3.0, và </a:t>
            </a:r>
            <a:r>
              <a:rPr dirty="0" sz="1300">
                <a:latin typeface="Times New Roman"/>
                <a:cs typeface="Times New Roman"/>
              </a:rPr>
              <a:t>hơn thế nữa. </a:t>
            </a:r>
            <a:r>
              <a:rPr dirty="0" sz="1300" spc="-10">
                <a:latin typeface="Times New Roman"/>
                <a:cs typeface="Times New Roman"/>
              </a:rPr>
              <a:t>Vâng, </a:t>
            </a:r>
            <a:r>
              <a:rPr dirty="0" sz="1300">
                <a:latin typeface="Times New Roman"/>
                <a:cs typeface="Times New Roman"/>
              </a:rPr>
              <a:t>chúng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đang </a:t>
            </a:r>
            <a:r>
              <a:rPr dirty="0" sz="1300" spc="-5">
                <a:latin typeface="Times New Roman"/>
                <a:cs typeface="Times New Roman"/>
              </a:rPr>
              <a:t>nói đến </a:t>
            </a:r>
            <a:r>
              <a:rPr dirty="0" sz="1300">
                <a:latin typeface="Times New Roman"/>
                <a:cs typeface="Times New Roman"/>
              </a:rPr>
              <a:t>VS 2008 </a:t>
            </a:r>
            <a:r>
              <a:rPr dirty="0" sz="1300" spc="-5">
                <a:latin typeface="Times New Roman"/>
                <a:cs typeface="Times New Roman"/>
              </a:rPr>
              <a:t>và .NET Frame </a:t>
            </a:r>
            <a:r>
              <a:rPr dirty="0" sz="1300" spc="-10">
                <a:latin typeface="Times New Roman"/>
                <a:cs typeface="Times New Roman"/>
              </a:rPr>
              <a:t>work </a:t>
            </a:r>
            <a:r>
              <a:rPr dirty="0" sz="1300">
                <a:latin typeface="Times New Roman"/>
                <a:cs typeface="Times New Roman"/>
              </a:rPr>
              <a:t>3.5.  </a:t>
            </a:r>
            <a:r>
              <a:rPr dirty="0" sz="1300" spc="-5">
                <a:latin typeface="Times New Roman"/>
                <a:cs typeface="Times New Roman"/>
              </a:rPr>
              <a:t>Cũng  </a:t>
            </a:r>
            <a:r>
              <a:rPr dirty="0" sz="1300" spc="-120">
                <a:latin typeface="Times New Roman"/>
                <a:cs typeface="Times New Roman"/>
              </a:rPr>
              <a:t>nhƣ   </a:t>
            </a:r>
            <a:r>
              <a:rPr dirty="0" sz="1300" spc="-5">
                <a:latin typeface="Times New Roman"/>
                <a:cs typeface="Times New Roman"/>
              </a:rPr>
              <a:t>phiên  bản  3.0,  .NET  3.5,  là  </a:t>
            </a:r>
            <a:r>
              <a:rPr dirty="0" sz="1300" spc="-10">
                <a:latin typeface="Times New Roman"/>
                <a:cs typeface="Times New Roman"/>
              </a:rPr>
              <a:t>một  </a:t>
            </a:r>
            <a:r>
              <a:rPr dirty="0" sz="1300" spc="-15">
                <a:latin typeface="Times New Roman"/>
                <a:cs typeface="Times New Roman"/>
              </a:rPr>
              <a:t>mở  </a:t>
            </a:r>
            <a:r>
              <a:rPr dirty="0" sz="1300">
                <a:latin typeface="Times New Roman"/>
                <a:cs typeface="Times New Roman"/>
              </a:rPr>
              <a:t>rộng </a:t>
            </a:r>
            <a:r>
              <a:rPr dirty="0" sz="1300" spc="-5">
                <a:latin typeface="Times New Roman"/>
                <a:cs typeface="Times New Roman"/>
              </a:rPr>
              <a:t>trên  nền  </a:t>
            </a:r>
            <a:r>
              <a:rPr dirty="0" sz="1300">
                <a:latin typeface="Times New Roman"/>
                <a:cs typeface="Times New Roman"/>
              </a:rPr>
              <a:t>.NET </a:t>
            </a:r>
            <a:r>
              <a:rPr dirty="0" sz="1300" spc="-5">
                <a:latin typeface="Times New Roman"/>
                <a:cs typeface="Times New Roman"/>
              </a:rPr>
              <a:t>2.0.  LINQ</a:t>
            </a:r>
            <a:r>
              <a:rPr dirty="0" sz="1300" spc="254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[LINQ: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2195195" cy="543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1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10">
                <a:latin typeface="Times New Roman"/>
                <a:cs typeface="Times New Roman"/>
              </a:rPr>
              <a:t>viết </a:t>
            </a:r>
            <a:r>
              <a:rPr dirty="0" sz="1300" spc="-125">
                <a:latin typeface="Times New Roman"/>
                <a:cs typeface="Times New Roman"/>
              </a:rPr>
              <a:t>nhƣ</a:t>
            </a:r>
            <a:r>
              <a:rPr dirty="0" sz="1300" spc="-130">
                <a:latin typeface="Times New Roman"/>
                <a:cs typeface="Times New Roman"/>
              </a:rPr>
              <a:t> </a:t>
            </a:r>
            <a:r>
              <a:rPr dirty="0" sz="1300" spc="-1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09192" y="1048511"/>
            <a:ext cx="6296660" cy="276669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4020">
              <a:lnSpc>
                <a:spcPts val="114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btnXoa_Click(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75920">
              <a:lnSpc>
                <a:spcPts val="114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90320" marR="1111250" indent="-609600">
              <a:lnSpc>
                <a:spcPct val="94300"/>
              </a:lnSpc>
              <a:spcBef>
                <a:spcPts val="3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"Bạn có muốn xóa chất liệu có mã là:"</a:t>
            </a:r>
            <a:r>
              <a:rPr dirty="0" sz="1000" spc="-5">
                <a:latin typeface="Courier New"/>
                <a:cs typeface="Courier New"/>
              </a:rPr>
              <a:t>+  txtMaCL.Text+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 không?"</a:t>
            </a:r>
            <a:r>
              <a:rPr dirty="0" sz="1000" spc="-5">
                <a:latin typeface="Courier New"/>
                <a:cs typeface="Courier New"/>
              </a:rPr>
              <a:t>,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"Thông báo"</a:t>
            </a:r>
            <a:r>
              <a:rPr dirty="0" sz="1000" spc="-5">
                <a:latin typeface="Courier New"/>
                <a:cs typeface="Courier New"/>
              </a:rPr>
              <a:t>,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MessageBoxButtons</a:t>
            </a:r>
            <a:r>
              <a:rPr dirty="0" sz="1000" spc="-5">
                <a:latin typeface="Courier New"/>
                <a:cs typeface="Courier New"/>
              </a:rPr>
              <a:t>.YesNo,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MessageBoxIcon</a:t>
            </a:r>
            <a:r>
              <a:rPr dirty="0" sz="1000" spc="-5">
                <a:latin typeface="Courier New"/>
                <a:cs typeface="Courier New"/>
              </a:rPr>
              <a:t>.Question) ==  System.Windows.Forms.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DialogResult</a:t>
            </a:r>
            <a:r>
              <a:rPr dirty="0" sz="1000" spc="-5">
                <a:latin typeface="Courier New"/>
                <a:cs typeface="Courier New"/>
              </a:rPr>
              <a:t>.Yes)</a:t>
            </a:r>
            <a:endParaRPr sz="1000">
              <a:latin typeface="Courier New"/>
              <a:cs typeface="Courier New"/>
            </a:endParaRPr>
          </a:p>
          <a:p>
            <a:pPr marL="680720">
              <a:lnSpc>
                <a:spcPts val="110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2586355" marR="577850" indent="-1600835">
              <a:lnSpc>
                <a:spcPts val="1130"/>
              </a:lnSpc>
              <a:spcBef>
                <a:spcPts val="70"/>
              </a:spcBef>
            </a:pPr>
            <a:r>
              <a:rPr dirty="0" sz="1000" spc="-5">
                <a:latin typeface="Courier New"/>
                <a:cs typeface="Courier New"/>
              </a:rPr>
              <a:t>dtBase.CapNhatDuLieu(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"delete tblChatLieu where MaChatLieu='" </a:t>
            </a:r>
            <a:r>
              <a:rPr dirty="0" sz="1000" spc="-5">
                <a:latin typeface="Courier New"/>
                <a:cs typeface="Courier New"/>
              </a:rPr>
              <a:t>+  txtMaCL.Text +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"'"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985519">
              <a:lnSpc>
                <a:spcPts val="1070"/>
              </a:lnSpc>
            </a:pPr>
            <a:r>
              <a:rPr dirty="0" sz="1000" spc="-5">
                <a:latin typeface="Courier New"/>
                <a:cs typeface="Courier New"/>
              </a:rPr>
              <a:t>dgvChatLieu.DataSource = dtBase.DocBang(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"Select *</a:t>
            </a:r>
            <a:r>
              <a:rPr dirty="0" sz="1000" spc="2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from</a:t>
            </a:r>
            <a:endParaRPr sz="1000">
              <a:latin typeface="Courier New"/>
              <a:cs typeface="Courier New"/>
            </a:endParaRPr>
          </a:p>
          <a:p>
            <a:pPr marL="4072254">
              <a:lnSpc>
                <a:spcPts val="1135"/>
              </a:lnSpc>
            </a:pP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tblChatLieu"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985519" marR="3321685">
              <a:lnSpc>
                <a:spcPct val="94500"/>
              </a:lnSpc>
              <a:spcBef>
                <a:spcPts val="30"/>
              </a:spcBef>
            </a:pPr>
            <a:r>
              <a:rPr dirty="0" sz="1000" spc="-5">
                <a:latin typeface="Courier New"/>
                <a:cs typeface="Courier New"/>
              </a:rPr>
              <a:t>ResetValue();  btnXoa.Enabled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btnSua.Enabled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btnLuu.Enabled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btnBoQua.Enabled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btnThemMoi.Enabled =</a:t>
            </a:r>
            <a:r>
              <a:rPr dirty="0" sz="1000" spc="-3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756920">
              <a:lnSpc>
                <a:spcPts val="110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528320">
              <a:lnSpc>
                <a:spcPts val="116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1068120" y="3871086"/>
            <a:ext cx="6177280" cy="5289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lvl="3" marL="908050" indent="-536575">
              <a:lnSpc>
                <a:spcPct val="100000"/>
              </a:lnSpc>
              <a:spcBef>
                <a:spcPts val="95"/>
              </a:spcBef>
              <a:buAutoNum type="arabicPeriod" startAt="5"/>
              <a:tabLst>
                <a:tab pos="908685" algn="l"/>
              </a:tabLst>
            </a:pPr>
            <a:r>
              <a:rPr dirty="0" sz="1300" spc="-5" b="1" i="1">
                <a:latin typeface="Times New Roman"/>
                <a:cs typeface="Times New Roman"/>
              </a:rPr>
              <a:t>Viết sự </a:t>
            </a:r>
            <a:r>
              <a:rPr dirty="0" sz="1300" b="1" i="1">
                <a:latin typeface="Times New Roman"/>
                <a:cs typeface="Times New Roman"/>
              </a:rPr>
              <a:t>kiện click </a:t>
            </a:r>
            <a:r>
              <a:rPr dirty="0" sz="1300" spc="-5" b="1" i="1">
                <a:latin typeface="Times New Roman"/>
                <a:cs typeface="Times New Roman"/>
              </a:rPr>
              <a:t>cho nút</a:t>
            </a:r>
            <a:r>
              <a:rPr dirty="0" sz="1300" spc="-1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Thêm</a:t>
            </a:r>
            <a:endParaRPr sz="1300">
              <a:latin typeface="Times New Roman"/>
              <a:cs typeface="Times New Roman"/>
            </a:endParaRPr>
          </a:p>
          <a:p>
            <a:pPr algn="just" marL="12700" marR="1016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10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này sẽ </a:t>
            </a:r>
            <a:r>
              <a:rPr dirty="0" sz="1300" spc="-5">
                <a:latin typeface="Times New Roman"/>
                <a:cs typeface="Times New Roman"/>
              </a:rPr>
              <a:t>xóa </a:t>
            </a:r>
            <a:r>
              <a:rPr dirty="0" sz="1300">
                <a:latin typeface="Times New Roman"/>
                <a:cs typeface="Times New Roman"/>
              </a:rPr>
              <a:t>rỗng các </a:t>
            </a:r>
            <a:r>
              <a:rPr dirty="0" sz="1300" spc="-5">
                <a:latin typeface="Times New Roman"/>
                <a:cs typeface="Times New Roman"/>
              </a:rPr>
              <a:t>ô nhập liệu để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nhập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một chất </a:t>
            </a:r>
            <a:r>
              <a:rPr dirty="0" sz="1300">
                <a:latin typeface="Times New Roman"/>
                <a:cs typeface="Times New Roman"/>
              </a:rPr>
              <a:t>liệu. </a:t>
            </a:r>
            <a:r>
              <a:rPr dirty="0" sz="1300" spc="-70">
                <a:latin typeface="Times New Roman"/>
                <a:cs typeface="Times New Roman"/>
              </a:rPr>
              <a:t>Sau  </a:t>
            </a:r>
            <a:r>
              <a:rPr dirty="0" sz="1300" spc="-5">
                <a:latin typeface="Times New Roman"/>
                <a:cs typeface="Times New Roman"/>
              </a:rPr>
              <a:t>đó cho </a:t>
            </a:r>
            <a:r>
              <a:rPr dirty="0" sz="1300">
                <a:latin typeface="Times New Roman"/>
                <a:cs typeface="Times New Roman"/>
              </a:rPr>
              <a:t>phép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có thể nhập dữ </a:t>
            </a:r>
            <a:r>
              <a:rPr dirty="0" sz="1300">
                <a:latin typeface="Times New Roman"/>
                <a:cs typeface="Times New Roman"/>
              </a:rPr>
              <a:t>liệu vào </a:t>
            </a:r>
            <a:r>
              <a:rPr dirty="0" sz="1300" spc="-5">
                <a:latin typeface="Times New Roman"/>
                <a:cs typeface="Times New Roman"/>
              </a:rPr>
              <a:t>ô TextBox </a:t>
            </a:r>
            <a:r>
              <a:rPr dirty="0" sz="1300">
                <a:latin typeface="Times New Roman"/>
                <a:cs typeface="Times New Roman"/>
              </a:rPr>
              <a:t>nhập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chất liệu. </a:t>
            </a:r>
            <a:r>
              <a:rPr dirty="0" sz="1300">
                <a:latin typeface="Times New Roman"/>
                <a:cs typeface="Times New Roman"/>
              </a:rPr>
              <a:t>Làm cho </a:t>
            </a:r>
            <a:r>
              <a:rPr dirty="0" sz="1300" spc="-70">
                <a:latin typeface="Times New Roman"/>
                <a:cs typeface="Times New Roman"/>
              </a:rPr>
              <a:t>nút  </a:t>
            </a:r>
            <a:r>
              <a:rPr dirty="0" sz="1300" spc="-95">
                <a:latin typeface="Times New Roman"/>
                <a:cs typeface="Times New Roman"/>
              </a:rPr>
              <a:t>Lƣu, </a:t>
            </a:r>
            <a:r>
              <a:rPr dirty="0" sz="1300" spc="-5">
                <a:latin typeface="Times New Roman"/>
                <a:cs typeface="Times New Roman"/>
              </a:rPr>
              <a:t>bỏ qua có thể </a:t>
            </a:r>
            <a:r>
              <a:rPr dirty="0" sz="1300">
                <a:latin typeface="Times New Roman"/>
                <a:cs typeface="Times New Roman"/>
              </a:rPr>
              <a:t>kích </a:t>
            </a:r>
            <a:r>
              <a:rPr dirty="0" sz="1300" spc="-75">
                <a:latin typeface="Times New Roman"/>
                <a:cs typeface="Times New Roman"/>
              </a:rPr>
              <a:t>đƣợc; </a:t>
            </a:r>
            <a:r>
              <a:rPr dirty="0" sz="1300" spc="-5">
                <a:latin typeface="Times New Roman"/>
                <a:cs typeface="Times New Roman"/>
              </a:rPr>
              <a:t>nút xóa, sửa,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không kích </a:t>
            </a:r>
            <a:r>
              <a:rPr dirty="0" sz="1300" spc="-95">
                <a:latin typeface="Times New Roman"/>
                <a:cs typeface="Times New Roman"/>
              </a:rPr>
              <a:t>đƣợc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nữa.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lệnh cụ thể </a:t>
            </a:r>
            <a:r>
              <a:rPr dirty="0" sz="1300" spc="-125">
                <a:latin typeface="Times New Roman"/>
                <a:cs typeface="Times New Roman"/>
              </a:rPr>
              <a:t>nhƣ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697865">
              <a:lnSpc>
                <a:spcPts val="1285"/>
              </a:lnSpc>
              <a:spcBef>
                <a:spcPts val="34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100" spc="-5">
                <a:latin typeface="Courier New"/>
                <a:cs typeface="Courier New"/>
              </a:rPr>
              <a:t>btnThemMoi_Click(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100" spc="-5">
                <a:latin typeface="Courier New"/>
                <a:cs typeface="Courier New"/>
              </a:rPr>
              <a:t>sender,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100" spc="2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e)</a:t>
            </a:r>
            <a:endParaRPr sz="1100">
              <a:latin typeface="Courier New"/>
              <a:cs typeface="Courier New"/>
            </a:endParaRPr>
          </a:p>
          <a:p>
            <a:pPr marL="682625">
              <a:lnSpc>
                <a:spcPts val="1245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1004569" marR="3221990" indent="13335">
              <a:lnSpc>
                <a:spcPts val="1250"/>
              </a:lnSpc>
              <a:spcBef>
                <a:spcPts val="60"/>
              </a:spcBef>
            </a:pPr>
            <a:r>
              <a:rPr dirty="0" sz="1100" spc="-5">
                <a:latin typeface="Courier New"/>
                <a:cs typeface="Courier New"/>
              </a:rPr>
              <a:t>ResetValue();  txtMaCL.Enabled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100" spc="-5">
                <a:latin typeface="Courier New"/>
                <a:cs typeface="Courier New"/>
              </a:rPr>
              <a:t>;  txtMaCL.Focus();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ourier New"/>
              <a:cs typeface="Courier New"/>
            </a:endParaRPr>
          </a:p>
          <a:p>
            <a:pPr marL="1017905" marR="2970530">
              <a:lnSpc>
                <a:spcPct val="94300"/>
              </a:lnSpc>
              <a:spcBef>
                <a:spcPts val="5"/>
              </a:spcBef>
            </a:pPr>
            <a:r>
              <a:rPr dirty="0" sz="1100" spc="-5">
                <a:latin typeface="Courier New"/>
                <a:cs typeface="Courier New"/>
              </a:rPr>
              <a:t>btnXoa.Enabled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100" spc="-5">
                <a:latin typeface="Courier New"/>
                <a:cs typeface="Courier New"/>
              </a:rPr>
              <a:t>;  btnSua.Enabled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100" spc="-5">
                <a:latin typeface="Courier New"/>
                <a:cs typeface="Courier New"/>
              </a:rPr>
              <a:t>;  btnLuu.Enabled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100" spc="-5">
                <a:latin typeface="Courier New"/>
                <a:cs typeface="Courier New"/>
              </a:rPr>
              <a:t>;  btnBoQua.Enabled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100" spc="-5">
                <a:latin typeface="Courier New"/>
                <a:cs typeface="Courier New"/>
              </a:rPr>
              <a:t>;  btnThemMoi.Enabled </a:t>
            </a:r>
            <a:r>
              <a:rPr dirty="0" sz="1100">
                <a:latin typeface="Courier New"/>
                <a:cs typeface="Courier New"/>
              </a:rPr>
              <a:t>=</a:t>
            </a:r>
            <a:r>
              <a:rPr dirty="0" sz="1100" spc="-35"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100" spc="-5">
                <a:latin typeface="Courier New"/>
                <a:cs typeface="Courier New"/>
              </a:rPr>
              <a:t>;</a:t>
            </a:r>
            <a:endParaRPr sz="1100">
              <a:latin typeface="Courier New"/>
              <a:cs typeface="Courier New"/>
            </a:endParaRPr>
          </a:p>
          <a:p>
            <a:pPr marL="682625">
              <a:lnSpc>
                <a:spcPts val="1250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  <a:p>
            <a:pPr algn="just" lvl="3" marL="908685" indent="-537210">
              <a:lnSpc>
                <a:spcPct val="100000"/>
              </a:lnSpc>
              <a:spcBef>
                <a:spcPts val="600"/>
              </a:spcBef>
              <a:buAutoNum type="arabicPeriod" startAt="6"/>
              <a:tabLst>
                <a:tab pos="909319" algn="l"/>
              </a:tabLst>
            </a:pPr>
            <a:r>
              <a:rPr dirty="0" sz="1300" spc="-5" b="1" i="1">
                <a:latin typeface="Times New Roman"/>
                <a:cs typeface="Times New Roman"/>
              </a:rPr>
              <a:t>Viết sự </a:t>
            </a:r>
            <a:r>
              <a:rPr dirty="0" sz="1300" b="1" i="1">
                <a:latin typeface="Times New Roman"/>
                <a:cs typeface="Times New Roman"/>
              </a:rPr>
              <a:t>kiện click </a:t>
            </a:r>
            <a:r>
              <a:rPr dirty="0" sz="1300" spc="-5" b="1" i="1">
                <a:latin typeface="Times New Roman"/>
                <a:cs typeface="Times New Roman"/>
              </a:rPr>
              <a:t>cho nút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Lưu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70"/>
              </a:spcBef>
            </a:pP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kích </a:t>
            </a:r>
            <a:r>
              <a:rPr dirty="0" sz="1300">
                <a:latin typeface="Times New Roman"/>
                <a:cs typeface="Times New Roman"/>
              </a:rPr>
              <a:t>nút Thêm </a:t>
            </a:r>
            <a:r>
              <a:rPr dirty="0" sz="1300" spc="-5">
                <a:latin typeface="Times New Roman"/>
                <a:cs typeface="Times New Roman"/>
              </a:rPr>
              <a:t>rồi </a:t>
            </a:r>
            <a:r>
              <a:rPr dirty="0" sz="1300">
                <a:latin typeface="Times New Roman"/>
                <a:cs typeface="Times New Roman"/>
              </a:rPr>
              <a:t>điền đầy đủ thông </a:t>
            </a:r>
            <a:r>
              <a:rPr dirty="0" sz="1300" spc="-5">
                <a:latin typeface="Times New Roman"/>
                <a:cs typeface="Times New Roman"/>
              </a:rPr>
              <a:t>tin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các ô </a:t>
            </a:r>
            <a:r>
              <a:rPr dirty="0" sz="1300">
                <a:latin typeface="Times New Roman"/>
                <a:cs typeface="Times New Roman"/>
              </a:rPr>
              <a:t>nhập </a:t>
            </a:r>
            <a:r>
              <a:rPr dirty="0" sz="1300" spc="-5">
                <a:latin typeface="Times New Roman"/>
                <a:cs typeface="Times New Roman"/>
              </a:rPr>
              <a:t>dữ </a:t>
            </a:r>
            <a:r>
              <a:rPr dirty="0" sz="1300" spc="5">
                <a:latin typeface="Times New Roman"/>
                <a:cs typeface="Times New Roman"/>
              </a:rPr>
              <a:t>liệu, </a:t>
            </a:r>
            <a:r>
              <a:rPr dirty="0" sz="1300" spc="-5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đó </a:t>
            </a:r>
            <a:r>
              <a:rPr dirty="0" sz="1300" spc="-110">
                <a:latin typeface="Times New Roman"/>
                <a:cs typeface="Times New Roman"/>
              </a:rPr>
              <a:t>ấn 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 spc="-125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thì dữ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vừa nhập sẽ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bổ sung vào bảng </a:t>
            </a:r>
            <a:r>
              <a:rPr dirty="0" sz="1300">
                <a:latin typeface="Times New Roman"/>
                <a:cs typeface="Times New Roman"/>
              </a:rPr>
              <a:t>tblChatLieu trong</a:t>
            </a:r>
            <a:r>
              <a:rPr dirty="0" sz="1300" spc="-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CSDL.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viết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lệnh thực </a:t>
            </a:r>
            <a:r>
              <a:rPr dirty="0" sz="1300">
                <a:latin typeface="Times New Roman"/>
                <a:cs typeface="Times New Roman"/>
              </a:rPr>
              <a:t>thi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sự </a:t>
            </a:r>
            <a:r>
              <a:rPr dirty="0" sz="1300" spc="-5">
                <a:latin typeface="Times New Roman"/>
                <a:cs typeface="Times New Roman"/>
              </a:rPr>
              <a:t>kiện Click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btnLuu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algn="just" marL="12700" marR="8255" indent="359410">
              <a:lnSpc>
                <a:spcPct val="124200"/>
              </a:lnSpc>
              <a:spcBef>
                <a:spcPts val="60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1: Kiểm tra </a:t>
            </a:r>
            <a:r>
              <a:rPr dirty="0" sz="1300">
                <a:latin typeface="Times New Roman"/>
                <a:cs typeface="Times New Roman"/>
              </a:rPr>
              <a:t>xem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nhập </a:t>
            </a:r>
            <a:r>
              <a:rPr dirty="0" sz="1300" spc="-5">
                <a:latin typeface="Times New Roman"/>
                <a:cs typeface="Times New Roman"/>
              </a:rPr>
              <a:t>đủ hết các thông </a:t>
            </a:r>
            <a:r>
              <a:rPr dirty="0" sz="1300">
                <a:latin typeface="Times New Roman"/>
                <a:cs typeface="Times New Roman"/>
              </a:rPr>
              <a:t>tin </a:t>
            </a:r>
            <a:r>
              <a:rPr dirty="0" sz="1300" spc="-5">
                <a:latin typeface="Times New Roman"/>
                <a:cs typeface="Times New Roman"/>
              </a:rPr>
              <a:t>cho 2 ô </a:t>
            </a:r>
            <a:r>
              <a:rPr dirty="0" sz="1300" spc="-70">
                <a:latin typeface="Times New Roman"/>
                <a:cs typeface="Times New Roman"/>
              </a:rPr>
              <a:t>TextBox  </a:t>
            </a:r>
            <a:r>
              <a:rPr dirty="0" sz="1300" spc="-5">
                <a:latin typeface="Times New Roman"/>
                <a:cs typeface="Times New Roman"/>
              </a:rPr>
              <a:t>nhập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chất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chất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không.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90">
                <a:latin typeface="Times New Roman"/>
                <a:cs typeface="Times New Roman"/>
              </a:rPr>
              <a:t>chƣa </a:t>
            </a:r>
            <a:r>
              <a:rPr dirty="0" sz="1300" spc="-5">
                <a:latin typeface="Times New Roman"/>
                <a:cs typeface="Times New Roman"/>
              </a:rPr>
              <a:t>nhập </a:t>
            </a:r>
            <a:r>
              <a:rPr dirty="0" sz="1300">
                <a:latin typeface="Times New Roman"/>
                <a:cs typeface="Times New Roman"/>
              </a:rPr>
              <a:t>thì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 spc="-5">
                <a:latin typeface="Times New Roman"/>
                <a:cs typeface="Times New Roman"/>
              </a:rPr>
              <a:t>cầu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nhập và </a:t>
            </a:r>
            <a:r>
              <a:rPr dirty="0" sz="1300" spc="-150">
                <a:latin typeface="Times New Roman"/>
                <a:cs typeface="Times New Roman"/>
              </a:rPr>
              <a:t>đặt  </a:t>
            </a:r>
            <a:r>
              <a:rPr dirty="0" sz="1300" spc="-5">
                <a:latin typeface="Times New Roman"/>
                <a:cs typeface="Times New Roman"/>
              </a:rPr>
              <a:t>con trỏ về ô cần nhập cho </a:t>
            </a:r>
            <a:r>
              <a:rPr dirty="0" sz="1300" spc="-7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nhập.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7280" cy="4034154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 marR="9525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2: </a:t>
            </a:r>
            <a:r>
              <a:rPr dirty="0" sz="1300" spc="-10">
                <a:latin typeface="Times New Roman"/>
                <a:cs typeface="Times New Roman"/>
              </a:rPr>
              <a:t>Kiểm </a:t>
            </a:r>
            <a:r>
              <a:rPr dirty="0" sz="1300" spc="-5">
                <a:latin typeface="Times New Roman"/>
                <a:cs typeface="Times New Roman"/>
              </a:rPr>
              <a:t>tra </a:t>
            </a:r>
            <a:r>
              <a:rPr dirty="0" sz="1300">
                <a:latin typeface="Times New Roman"/>
                <a:cs typeface="Times New Roman"/>
              </a:rPr>
              <a:t>xem </a:t>
            </a:r>
            <a:r>
              <a:rPr dirty="0" sz="1300" spc="-5">
                <a:latin typeface="Times New Roman"/>
                <a:cs typeface="Times New Roman"/>
              </a:rPr>
              <a:t>dữ liệu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nhập có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trùng với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đã có </a:t>
            </a:r>
            <a:r>
              <a:rPr dirty="0" sz="1300" spc="-90">
                <a:latin typeface="Times New Roman"/>
                <a:cs typeface="Times New Roman"/>
              </a:rPr>
              <a:t>trong  </a:t>
            </a:r>
            <a:r>
              <a:rPr dirty="0" sz="1300" spc="-5">
                <a:latin typeface="Times New Roman"/>
                <a:cs typeface="Times New Roman"/>
              </a:rPr>
              <a:t>CSDL không, nếu </a:t>
            </a:r>
            <a:r>
              <a:rPr dirty="0" sz="1300">
                <a:latin typeface="Times New Roman"/>
                <a:cs typeface="Times New Roman"/>
              </a:rPr>
              <a:t>trùng </a:t>
            </a:r>
            <a:r>
              <a:rPr dirty="0" sz="1300" spc="-5">
                <a:latin typeface="Times New Roman"/>
                <a:cs typeface="Times New Roman"/>
              </a:rPr>
              <a:t>thì đặt </a:t>
            </a:r>
            <a:r>
              <a:rPr dirty="0" sz="1300">
                <a:latin typeface="Times New Roman"/>
                <a:cs typeface="Times New Roman"/>
              </a:rPr>
              <a:t>con </a:t>
            </a:r>
            <a:r>
              <a:rPr dirty="0" sz="1300" spc="-5">
                <a:latin typeface="Times New Roman"/>
                <a:cs typeface="Times New Roman"/>
              </a:rPr>
              <a:t>trỏ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ô nhập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chất </a:t>
            </a:r>
            <a:r>
              <a:rPr dirty="0" sz="1300" spc="-5">
                <a:latin typeface="Times New Roman"/>
                <a:cs typeface="Times New Roman"/>
              </a:rPr>
              <a:t>liệu để </a:t>
            </a:r>
            <a:r>
              <a:rPr dirty="0" sz="1300">
                <a:latin typeface="Times New Roman"/>
                <a:cs typeface="Times New Roman"/>
              </a:rPr>
              <a:t>nhập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lại.</a:t>
            </a:r>
            <a:endParaRPr sz="1300">
              <a:latin typeface="Times New Roman"/>
              <a:cs typeface="Times New Roman"/>
            </a:endParaRPr>
          </a:p>
          <a:p>
            <a:pPr marL="1841500" marR="326390" indent="-1486535">
              <a:lnSpc>
                <a:spcPts val="1140"/>
              </a:lnSpc>
              <a:spcBef>
                <a:spcPts val="445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DataTable </a:t>
            </a:r>
            <a:r>
              <a:rPr dirty="0" sz="1000" spc="-5">
                <a:latin typeface="Courier New"/>
                <a:cs typeface="Courier New"/>
              </a:rPr>
              <a:t>dtChatLieu = dtBase.DocBang(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"Select * from tblChatLieu where"</a:t>
            </a:r>
            <a:r>
              <a:rPr dirty="0" sz="1000" spc="-5">
                <a:latin typeface="Courier New"/>
                <a:cs typeface="Courier New"/>
              </a:rPr>
              <a:t>+ 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 MaChatLieu='"</a:t>
            </a:r>
            <a:r>
              <a:rPr dirty="0" sz="1000" spc="-5">
                <a:latin typeface="Courier New"/>
                <a:cs typeface="Courier New"/>
              </a:rPr>
              <a:t>+txtMaCL.Text+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"'"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316865">
              <a:lnSpc>
                <a:spcPts val="107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(dtChatLieu.Rows.Count &gt;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0)</a:t>
            </a:r>
            <a:endParaRPr sz="1000">
              <a:latin typeface="Courier New"/>
              <a:cs typeface="Courier New"/>
            </a:endParaRPr>
          </a:p>
          <a:p>
            <a:pPr marL="3168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697865" marR="135890">
              <a:lnSpc>
                <a:spcPts val="1130"/>
              </a:lnSpc>
              <a:spcBef>
                <a:spcPts val="60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"Mã chất liệu này đã tồn tại, bạn hãy nhập mã khác!"</a:t>
            </a:r>
            <a:r>
              <a:rPr dirty="0" sz="1000" spc="-5">
                <a:latin typeface="Courier New"/>
                <a:cs typeface="Courier New"/>
              </a:rPr>
              <a:t>);  txtMaCL.Focus();</a:t>
            </a:r>
            <a:endParaRPr sz="1000">
              <a:latin typeface="Courier New"/>
              <a:cs typeface="Courier New"/>
            </a:endParaRPr>
          </a:p>
          <a:p>
            <a:pPr marL="316865">
              <a:lnSpc>
                <a:spcPts val="111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700" marR="5080" indent="359410">
              <a:lnSpc>
                <a:spcPct val="124600"/>
              </a:lnSpc>
              <a:spcBef>
                <a:spcPts val="17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3: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khi mọi dữ liệu đã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nhập thì gọi thủ tục </a:t>
            </a:r>
            <a:r>
              <a:rPr dirty="0" sz="1300" spc="-5" b="1">
                <a:latin typeface="Times New Roman"/>
                <a:cs typeface="Times New Roman"/>
              </a:rPr>
              <a:t>ThucThiLenh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160">
                <a:latin typeface="Times New Roman"/>
                <a:cs typeface="Times New Roman"/>
              </a:rPr>
              <a:t>lớp  </a:t>
            </a:r>
            <a:r>
              <a:rPr dirty="0" sz="1300" spc="-10">
                <a:latin typeface="Times New Roman"/>
                <a:cs typeface="Times New Roman"/>
              </a:rPr>
              <a:t>DataBase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mới chất liệu vào. </a:t>
            </a:r>
            <a:r>
              <a:rPr dirty="0" sz="1300" spc="-10">
                <a:latin typeface="Times New Roman"/>
                <a:cs typeface="Times New Roman"/>
              </a:rPr>
              <a:t>Với </a:t>
            </a:r>
            <a:r>
              <a:rPr dirty="0" sz="1300">
                <a:latin typeface="Times New Roman"/>
                <a:cs typeface="Times New Roman"/>
              </a:rPr>
              <a:t>tham </a:t>
            </a:r>
            <a:r>
              <a:rPr dirty="0" sz="1300" spc="-5">
                <a:latin typeface="Times New Roman"/>
                <a:cs typeface="Times New Roman"/>
              </a:rPr>
              <a:t>số truyền vào thủ tục </a:t>
            </a:r>
            <a:r>
              <a:rPr dirty="0" sz="1300">
                <a:latin typeface="Times New Roman"/>
                <a:cs typeface="Times New Roman"/>
              </a:rPr>
              <a:t>là </a:t>
            </a:r>
            <a:r>
              <a:rPr dirty="0" sz="1300" spc="-5">
                <a:latin typeface="Times New Roman"/>
                <a:cs typeface="Times New Roman"/>
              </a:rPr>
              <a:t>lệnh SQL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3000"/>
              </a:lnSpc>
              <a:spcBef>
                <a:spcPts val="685"/>
              </a:spcBef>
            </a:pPr>
            <a:r>
              <a:rPr dirty="0" sz="1000" spc="-5">
                <a:latin typeface="Courier New"/>
                <a:cs typeface="Courier New"/>
              </a:rPr>
              <a:t>insert into tblChatlieu(MaChatLieu,TenChatLieu) values(N'" + txtMaCL.Text +  "',N'" &amp; txtTenCL.Text &amp;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"')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9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90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4: </a:t>
            </a:r>
            <a:r>
              <a:rPr dirty="0" sz="1300" spc="-10">
                <a:latin typeface="Times New Roman"/>
                <a:cs typeface="Times New Roman"/>
              </a:rPr>
              <a:t>Đọc </a:t>
            </a:r>
            <a:r>
              <a:rPr dirty="0" sz="1300" spc="-5">
                <a:latin typeface="Times New Roman"/>
                <a:cs typeface="Times New Roman"/>
              </a:rPr>
              <a:t>lại dữ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từ bảng tblChatLieu đặt lại lên</a:t>
            </a:r>
            <a:r>
              <a:rPr dirty="0" sz="1300" spc="-114">
                <a:latin typeface="Times New Roman"/>
                <a:cs typeface="Times New Roman"/>
              </a:rPr>
              <a:t> </a:t>
            </a:r>
            <a:r>
              <a:rPr dirty="0" sz="1300" spc="-75">
                <a:latin typeface="Times New Roman"/>
                <a:cs typeface="Times New Roman"/>
              </a:rPr>
              <a:t>lƣới.</a:t>
            </a:r>
            <a:endParaRPr sz="1300">
              <a:latin typeface="Times New Roman"/>
              <a:cs typeface="Times New Roman"/>
            </a:endParaRPr>
          </a:p>
          <a:p>
            <a:pPr marL="12700" marR="889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5: </a:t>
            </a:r>
            <a:r>
              <a:rPr dirty="0" sz="1300" spc="-10">
                <a:latin typeface="Times New Roman"/>
                <a:cs typeface="Times New Roman"/>
              </a:rPr>
              <a:t>Gọi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ResetValue() </a:t>
            </a:r>
            <a:r>
              <a:rPr dirty="0" sz="1300">
                <a:latin typeface="Times New Roman"/>
                <a:cs typeface="Times New Roman"/>
              </a:rPr>
              <a:t>xóa </a:t>
            </a:r>
            <a:r>
              <a:rPr dirty="0" sz="1300" spc="-5">
                <a:latin typeface="Times New Roman"/>
                <a:cs typeface="Times New Roman"/>
              </a:rPr>
              <a:t>rỗng các ô nhập dữ liệu. Làm cho </a:t>
            </a:r>
            <a:r>
              <a:rPr dirty="0" sz="1300" spc="-155">
                <a:latin typeface="Times New Roman"/>
                <a:cs typeface="Times New Roman"/>
              </a:rPr>
              <a:t>nút  </a:t>
            </a:r>
            <a:r>
              <a:rPr dirty="0" sz="1300" spc="-95">
                <a:latin typeface="Times New Roman"/>
                <a:cs typeface="Times New Roman"/>
              </a:rPr>
              <a:t>Lƣu, </a:t>
            </a:r>
            <a:r>
              <a:rPr dirty="0" sz="1300" spc="-5">
                <a:latin typeface="Times New Roman"/>
                <a:cs typeface="Times New Roman"/>
              </a:rPr>
              <a:t>xóa, sửa, bỏ qua </a:t>
            </a:r>
            <a:r>
              <a:rPr dirty="0" sz="1300">
                <a:latin typeface="Times New Roman"/>
                <a:cs typeface="Times New Roman"/>
              </a:rPr>
              <a:t>không </a:t>
            </a:r>
            <a:r>
              <a:rPr dirty="0" sz="1300" spc="-5">
                <a:latin typeface="Times New Roman"/>
                <a:cs typeface="Times New Roman"/>
              </a:rPr>
              <a:t>kích </a:t>
            </a:r>
            <a:r>
              <a:rPr dirty="0" sz="1300" spc="-75">
                <a:latin typeface="Times New Roman"/>
                <a:cs typeface="Times New Roman"/>
              </a:rPr>
              <a:t>đƣợc. </a:t>
            </a:r>
            <a:r>
              <a:rPr dirty="0" sz="1300" spc="-10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kích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75">
                <a:latin typeface="Times New Roman"/>
                <a:cs typeface="Times New Roman"/>
              </a:rPr>
              <a:t>đƣợc.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Đoạn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cụ </a:t>
            </a:r>
            <a:r>
              <a:rPr dirty="0" sz="1300">
                <a:latin typeface="Times New Roman"/>
                <a:cs typeface="Times New Roman"/>
              </a:rPr>
              <a:t>thể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09192" y="4539107"/>
            <a:ext cx="6296660" cy="463677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4020">
              <a:lnSpc>
                <a:spcPts val="114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btnLuu_Click(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75920">
              <a:lnSpc>
                <a:spcPts val="114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680720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(txtMaCL.Text ==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1000" spc="-5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 marL="680720">
              <a:lnSpc>
                <a:spcPts val="113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985519" marR="1797050">
              <a:lnSpc>
                <a:spcPts val="1140"/>
              </a:lnSpc>
              <a:spcBef>
                <a:spcPts val="50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"Bạn phải nhập mã chất liệu"</a:t>
            </a:r>
            <a:r>
              <a:rPr dirty="0" sz="1000" spc="-5">
                <a:latin typeface="Courier New"/>
                <a:cs typeface="Courier New"/>
              </a:rPr>
              <a:t>);  txtMaCL.Focus();</a:t>
            </a:r>
            <a:endParaRPr sz="1000">
              <a:latin typeface="Courier New"/>
              <a:cs typeface="Courier New"/>
            </a:endParaRPr>
          </a:p>
          <a:p>
            <a:pPr marL="680720">
              <a:lnSpc>
                <a:spcPts val="107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680720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680720">
              <a:lnSpc>
                <a:spcPts val="113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985519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(txtTenCL.Text ==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1000" spc="-5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 marL="985519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90320" marR="1416050">
              <a:lnSpc>
                <a:spcPts val="1140"/>
              </a:lnSpc>
              <a:spcBef>
                <a:spcPts val="50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"Bạn phải nhập tên chất liệu"</a:t>
            </a:r>
            <a:r>
              <a:rPr dirty="0" sz="1000" spc="-5">
                <a:latin typeface="Courier New"/>
                <a:cs typeface="Courier New"/>
              </a:rPr>
              <a:t>);  txtTenCL.Focus();</a:t>
            </a:r>
            <a:endParaRPr sz="1000">
              <a:latin typeface="Courier New"/>
              <a:cs typeface="Courier New"/>
            </a:endParaRPr>
          </a:p>
          <a:p>
            <a:pPr marL="985519">
              <a:lnSpc>
                <a:spcPts val="106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985519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985519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2129155" marR="120650" indent="-838835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DataTable </a:t>
            </a:r>
            <a:r>
              <a:rPr dirty="0" sz="1000" spc="-5">
                <a:latin typeface="Courier New"/>
                <a:cs typeface="Courier New"/>
              </a:rPr>
              <a:t>dtChatLieu = dtBase.DocBang(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"Select * from tblChatLieu  where"</a:t>
            </a:r>
            <a:r>
              <a:rPr dirty="0" sz="1000" spc="-5">
                <a:latin typeface="Courier New"/>
                <a:cs typeface="Courier New"/>
              </a:rPr>
              <a:t>+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1000" spc="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MaChatLieu='"</a:t>
            </a:r>
            <a:r>
              <a:rPr dirty="0" sz="1000" spc="-5">
                <a:latin typeface="Courier New"/>
                <a:cs typeface="Courier New"/>
              </a:rPr>
              <a:t>+(txtMaCL.Text).Trim()+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"'"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90320">
              <a:lnSpc>
                <a:spcPts val="106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(dtChatLieu.Rows.Count &gt;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0)</a:t>
            </a:r>
            <a:endParaRPr sz="1000">
              <a:latin typeface="Courier New"/>
              <a:cs typeface="Courier New"/>
            </a:endParaRPr>
          </a:p>
          <a:p>
            <a:pPr marL="1290320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518920" marR="120014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"Mã chất liệu này đã có, hãy nhập mã khác!"</a:t>
            </a:r>
            <a:r>
              <a:rPr dirty="0" sz="1000" spc="-5">
                <a:latin typeface="Courier New"/>
                <a:cs typeface="Courier New"/>
              </a:rPr>
              <a:t>);  txtMaCL.Focus();</a:t>
            </a:r>
            <a:endParaRPr sz="1000">
              <a:latin typeface="Courier New"/>
              <a:cs typeface="Courier New"/>
            </a:endParaRPr>
          </a:p>
          <a:p>
            <a:pPr marL="1290320">
              <a:lnSpc>
                <a:spcPts val="108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90320">
              <a:lnSpc>
                <a:spcPts val="113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1290320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2586355" marR="196215" indent="-1067435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latin typeface="Courier New"/>
                <a:cs typeface="Courier New"/>
              </a:rPr>
              <a:t>dtBase.CapNhatDuLieu(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"insert into tblChatLieu values(N'" </a:t>
            </a:r>
            <a:r>
              <a:rPr dirty="0" sz="1000" spc="-5">
                <a:latin typeface="Courier New"/>
                <a:cs typeface="Courier New"/>
              </a:rPr>
              <a:t>+  txtMaCL.Text +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"',N'" </a:t>
            </a:r>
            <a:r>
              <a:rPr dirty="0" sz="1000" spc="-5">
                <a:latin typeface="Courier New"/>
                <a:cs typeface="Courier New"/>
              </a:rPr>
              <a:t>+ txtTenCL.Text +</a:t>
            </a:r>
            <a:r>
              <a:rPr dirty="0" sz="1000" spc="3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"')"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518920" marR="654050">
              <a:lnSpc>
                <a:spcPts val="1130"/>
              </a:lnSpc>
              <a:spcBef>
                <a:spcPts val="10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"Bạn đã thêm mới thành công"</a:t>
            </a:r>
            <a:r>
              <a:rPr dirty="0" sz="1000" spc="-5">
                <a:latin typeface="Courier New"/>
                <a:cs typeface="Courier New"/>
              </a:rPr>
              <a:t>);  dgvChatLieu.DataSource = dtBase.DocBang(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"select *</a:t>
            </a:r>
            <a:r>
              <a:rPr dirty="0" sz="1000" spc="4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from</a:t>
            </a:r>
            <a:endParaRPr sz="1000">
              <a:latin typeface="Courier New"/>
              <a:cs typeface="Courier New"/>
            </a:endParaRPr>
          </a:p>
          <a:p>
            <a:pPr marL="4529455">
              <a:lnSpc>
                <a:spcPts val="1070"/>
              </a:lnSpc>
            </a:pP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tblChatLieu"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518920" marR="3016885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latin typeface="Courier New"/>
                <a:cs typeface="Courier New"/>
              </a:rPr>
              <a:t>ResetValue();  btnXoa.Enabled =</a:t>
            </a:r>
            <a:r>
              <a:rPr dirty="0" sz="1000" spc="-3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6132" y="792479"/>
            <a:ext cx="6303010" cy="1196975"/>
          </a:xfrm>
          <a:custGeom>
            <a:avLst/>
            <a:gdLst/>
            <a:ahLst/>
            <a:cxnLst/>
            <a:rect l="l" t="t" r="r" b="b"/>
            <a:pathLst>
              <a:path w="6303009" h="1196975">
                <a:moveTo>
                  <a:pt x="6296545" y="6096"/>
                </a:moveTo>
                <a:lnTo>
                  <a:pt x="6246253" y="6096"/>
                </a:lnTo>
                <a:lnTo>
                  <a:pt x="6246253" y="0"/>
                </a:lnTo>
                <a:lnTo>
                  <a:pt x="56400" y="0"/>
                </a:lnTo>
                <a:lnTo>
                  <a:pt x="56400" y="6096"/>
                </a:lnTo>
                <a:lnTo>
                  <a:pt x="6108" y="6096"/>
                </a:lnTo>
                <a:lnTo>
                  <a:pt x="0" y="6096"/>
                </a:lnTo>
                <a:lnTo>
                  <a:pt x="0" y="1196594"/>
                </a:lnTo>
                <a:lnTo>
                  <a:pt x="6108" y="1196594"/>
                </a:lnTo>
                <a:lnTo>
                  <a:pt x="6296545" y="1196594"/>
                </a:lnTo>
                <a:lnTo>
                  <a:pt x="6296545" y="1190498"/>
                </a:lnTo>
                <a:lnTo>
                  <a:pt x="6108" y="1190498"/>
                </a:lnTo>
                <a:lnTo>
                  <a:pt x="6108" y="12192"/>
                </a:lnTo>
                <a:lnTo>
                  <a:pt x="6296545" y="12192"/>
                </a:lnTo>
                <a:lnTo>
                  <a:pt x="6296545" y="6096"/>
                </a:lnTo>
                <a:close/>
              </a:path>
              <a:path w="6303009" h="1196975">
                <a:moveTo>
                  <a:pt x="6302718" y="6096"/>
                </a:moveTo>
                <a:lnTo>
                  <a:pt x="6296622" y="6096"/>
                </a:lnTo>
                <a:lnTo>
                  <a:pt x="6296622" y="1196594"/>
                </a:lnTo>
                <a:lnTo>
                  <a:pt x="6302718" y="1196594"/>
                </a:lnTo>
                <a:lnTo>
                  <a:pt x="6302718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2240" y="411610"/>
            <a:ext cx="6290945" cy="241871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67945">
              <a:lnSpc>
                <a:spcPct val="100000"/>
              </a:lnSpc>
              <a:spcBef>
                <a:spcPts val="8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515745" marR="2784475">
              <a:lnSpc>
                <a:spcPct val="94700"/>
              </a:lnSpc>
              <a:spcBef>
                <a:spcPts val="665"/>
              </a:spcBef>
            </a:pPr>
            <a:r>
              <a:rPr dirty="0" sz="1000" spc="-5">
                <a:latin typeface="Courier New"/>
                <a:cs typeface="Courier New"/>
              </a:rPr>
              <a:t>btnSua.Enabled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btnLuu.Enabled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btnBoQua.Enabled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  btnThemMoi.Enabled =</a:t>
            </a:r>
            <a:r>
              <a:rPr dirty="0" sz="1000" spc="-3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1287145">
              <a:lnSpc>
                <a:spcPts val="110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982344">
              <a:lnSpc>
                <a:spcPts val="113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67754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372745">
              <a:lnSpc>
                <a:spcPts val="117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427990">
              <a:lnSpc>
                <a:spcPct val="100000"/>
              </a:lnSpc>
              <a:spcBef>
                <a:spcPts val="74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6.4.3.7. Viết sự </a:t>
            </a:r>
            <a:r>
              <a:rPr dirty="0" sz="1300" b="1" i="1">
                <a:latin typeface="Times New Roman"/>
                <a:cs typeface="Times New Roman"/>
              </a:rPr>
              <a:t>kiện click </a:t>
            </a:r>
            <a:r>
              <a:rPr dirty="0" sz="1300" spc="-5" b="1" i="1">
                <a:latin typeface="Times New Roman"/>
                <a:cs typeface="Times New Roman"/>
              </a:rPr>
              <a:t>cho nút Bỏ</a:t>
            </a:r>
            <a:r>
              <a:rPr dirty="0" sz="1300" spc="-1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</a:t>
            </a:r>
            <a:endParaRPr sz="1300">
              <a:latin typeface="Times New Roman"/>
              <a:cs typeface="Times New Roman"/>
            </a:endParaRPr>
          </a:p>
          <a:p>
            <a:pPr marL="67945" marR="6350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10">
                <a:latin typeface="Times New Roman"/>
                <a:cs typeface="Times New Roman"/>
              </a:rPr>
              <a:t>Nút </a:t>
            </a:r>
            <a:r>
              <a:rPr dirty="0" sz="1300" spc="-5">
                <a:latin typeface="Times New Roman"/>
                <a:cs typeface="Times New Roman"/>
              </a:rPr>
              <a:t>bỏ qua sẽ xóa rỗng tất cả các ô nhập dữ liệu, trạng thái các </a:t>
            </a:r>
            <a:r>
              <a:rPr dirty="0" sz="1300" spc="5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nhấn </a:t>
            </a:r>
            <a:r>
              <a:rPr dirty="0" sz="1300" spc="-5">
                <a:latin typeface="Times New Roman"/>
                <a:cs typeface="Times New Roman"/>
              </a:rPr>
              <a:t>trở về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75">
                <a:latin typeface="Times New Roman"/>
                <a:cs typeface="Times New Roman"/>
              </a:rPr>
              <a:t>khi 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Load</a:t>
            </a:r>
            <a:r>
              <a:rPr dirty="0" sz="1300" spc="-1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lên: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09192" y="2883661"/>
            <a:ext cx="6296660" cy="145732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4020">
              <a:lnSpc>
                <a:spcPts val="1250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100" spc="-5">
                <a:latin typeface="Courier New"/>
                <a:cs typeface="Courier New"/>
              </a:rPr>
              <a:t>btnBoQua_Click(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100" spc="-5">
                <a:latin typeface="Courier New"/>
                <a:cs typeface="Courier New"/>
              </a:rPr>
              <a:t>sender,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100" spc="1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e)</a:t>
            </a:r>
            <a:endParaRPr sz="1100">
              <a:latin typeface="Courier New"/>
              <a:cs typeface="Courier New"/>
            </a:endParaRPr>
          </a:p>
          <a:p>
            <a:pPr marL="406400">
              <a:lnSpc>
                <a:spcPts val="1250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1076960" marR="3031490">
              <a:lnSpc>
                <a:spcPct val="94400"/>
              </a:lnSpc>
              <a:spcBef>
                <a:spcPts val="40"/>
              </a:spcBef>
            </a:pPr>
            <a:r>
              <a:rPr dirty="0" sz="1100" spc="-5">
                <a:latin typeface="Courier New"/>
                <a:cs typeface="Courier New"/>
              </a:rPr>
              <a:t>ResetValue();  btnXoa.Enabled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100" spc="-5">
                <a:latin typeface="Courier New"/>
                <a:cs typeface="Courier New"/>
              </a:rPr>
              <a:t>;  btnSua.Enabled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100" spc="-5">
                <a:latin typeface="Courier New"/>
                <a:cs typeface="Courier New"/>
              </a:rPr>
              <a:t>;  btnLuu.Enabled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100" spc="-5">
                <a:latin typeface="Courier New"/>
                <a:cs typeface="Courier New"/>
              </a:rPr>
              <a:t>;  btnBoQua.Enabled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100" spc="-5">
                <a:latin typeface="Courier New"/>
                <a:cs typeface="Courier New"/>
              </a:rPr>
              <a:t>;  btnThemMoi.Enabled </a:t>
            </a:r>
            <a:r>
              <a:rPr dirty="0" sz="1100">
                <a:latin typeface="Courier New"/>
                <a:cs typeface="Courier New"/>
              </a:rPr>
              <a:t>=</a:t>
            </a:r>
            <a:r>
              <a:rPr dirty="0" sz="1100" spc="-35"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100" spc="-5">
                <a:latin typeface="Courier New"/>
                <a:cs typeface="Courier New"/>
              </a:rPr>
              <a:t>;</a:t>
            </a:r>
            <a:endParaRPr sz="1100">
              <a:latin typeface="Courier New"/>
              <a:cs typeface="Courier New"/>
            </a:endParaRPr>
          </a:p>
          <a:p>
            <a:pPr marL="406400">
              <a:lnSpc>
                <a:spcPts val="1260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068120" y="4396867"/>
            <a:ext cx="6177915" cy="1358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6.4.3.8. Viết sự </a:t>
            </a:r>
            <a:r>
              <a:rPr dirty="0" sz="1300" b="1" i="1">
                <a:latin typeface="Times New Roman"/>
                <a:cs typeface="Times New Roman"/>
              </a:rPr>
              <a:t>kiện click </a:t>
            </a:r>
            <a:r>
              <a:rPr dirty="0" sz="1300" spc="-5" b="1" i="1">
                <a:latin typeface="Times New Roman"/>
                <a:cs typeface="Times New Roman"/>
              </a:rPr>
              <a:t>cho nút</a:t>
            </a:r>
            <a:r>
              <a:rPr dirty="0" sz="1300" spc="-10" b="1" i="1">
                <a:latin typeface="Times New Roman"/>
                <a:cs typeface="Times New Roman"/>
              </a:rPr>
              <a:t> </a:t>
            </a:r>
            <a:r>
              <a:rPr dirty="0" sz="1300" b="1" i="1">
                <a:latin typeface="Times New Roman"/>
                <a:cs typeface="Times New Roman"/>
              </a:rPr>
              <a:t>Thoát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75">
                <a:latin typeface="Times New Roman"/>
                <a:cs typeface="Times New Roman"/>
              </a:rPr>
              <a:t>Trƣớc </a:t>
            </a:r>
            <a:r>
              <a:rPr dirty="0" sz="1300" spc="-5">
                <a:latin typeface="Times New Roman"/>
                <a:cs typeface="Times New Roman"/>
              </a:rPr>
              <a:t>khi thoát hỏi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có </a:t>
            </a:r>
            <a:r>
              <a:rPr dirty="0" sz="1300" spc="-10">
                <a:latin typeface="Times New Roman"/>
                <a:cs typeface="Times New Roman"/>
              </a:rPr>
              <a:t>muốn </a:t>
            </a:r>
            <a:r>
              <a:rPr dirty="0" sz="1300">
                <a:latin typeface="Times New Roman"/>
                <a:cs typeface="Times New Roman"/>
              </a:rPr>
              <a:t>thoát </a:t>
            </a:r>
            <a:r>
              <a:rPr dirty="0" sz="1300" spc="-5">
                <a:latin typeface="Times New Roman"/>
                <a:cs typeface="Times New Roman"/>
              </a:rPr>
              <a:t>không?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muốn </a:t>
            </a:r>
            <a:r>
              <a:rPr dirty="0" sz="1300" spc="-140">
                <a:latin typeface="Times New Roman"/>
                <a:cs typeface="Times New Roman"/>
              </a:rPr>
              <a:t>thoát  </a:t>
            </a:r>
            <a:r>
              <a:rPr dirty="0" sz="1300">
                <a:latin typeface="Times New Roman"/>
                <a:cs typeface="Times New Roman"/>
              </a:rPr>
              <a:t>kiểm </a:t>
            </a:r>
            <a:r>
              <a:rPr dirty="0" sz="1300" spc="-5">
                <a:latin typeface="Times New Roman"/>
                <a:cs typeface="Times New Roman"/>
              </a:rPr>
              <a:t>tra </a:t>
            </a:r>
            <a:r>
              <a:rPr dirty="0" sz="1300">
                <a:latin typeface="Times New Roman"/>
                <a:cs typeface="Times New Roman"/>
              </a:rPr>
              <a:t>xem </a:t>
            </a:r>
            <a:r>
              <a:rPr dirty="0" sz="1300" spc="-5">
                <a:latin typeface="Times New Roman"/>
                <a:cs typeface="Times New Roman"/>
              </a:rPr>
              <a:t>nếu </a:t>
            </a:r>
            <a:r>
              <a:rPr dirty="0" sz="1300" spc="-70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đang thêm </a:t>
            </a:r>
            <a:r>
              <a:rPr dirty="0" sz="1300" spc="-5">
                <a:latin typeface="Times New Roman"/>
                <a:cs typeface="Times New Roman"/>
              </a:rPr>
              <a:t>mới thì hỏi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bản ghi đang </a:t>
            </a:r>
            <a:r>
              <a:rPr dirty="0" sz="1300" spc="-175">
                <a:latin typeface="Times New Roman"/>
                <a:cs typeface="Times New Roman"/>
              </a:rPr>
              <a:t>thêm  </a:t>
            </a:r>
            <a:r>
              <a:rPr dirty="0" sz="1300" spc="-5">
                <a:latin typeface="Times New Roman"/>
                <a:cs typeface="Times New Roman"/>
              </a:rPr>
              <a:t>không </a:t>
            </a:r>
            <a:r>
              <a:rPr dirty="0" sz="1300">
                <a:latin typeface="Times New Roman"/>
                <a:cs typeface="Times New Roman"/>
              </a:rPr>
              <a:t>xong </a:t>
            </a:r>
            <a:r>
              <a:rPr dirty="0" sz="1300" spc="-10">
                <a:latin typeface="Times New Roman"/>
                <a:cs typeface="Times New Roman"/>
              </a:rPr>
              <a:t>mới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thoát.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125">
                <a:latin typeface="Times New Roman"/>
                <a:cs typeface="Times New Roman"/>
              </a:rPr>
              <a:t>nhƣ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9192" y="5810377"/>
            <a:ext cx="6296660" cy="333946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4020">
              <a:lnSpc>
                <a:spcPts val="1170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100" spc="-5">
                <a:latin typeface="Courier New"/>
                <a:cs typeface="Courier New"/>
              </a:rPr>
              <a:t>btnThoat_Click(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100" spc="-5">
                <a:latin typeface="Courier New"/>
                <a:cs typeface="Courier New"/>
              </a:rPr>
              <a:t>sender,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100" spc="1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e)</a:t>
            </a:r>
            <a:endParaRPr sz="1100">
              <a:latin typeface="Courier New"/>
              <a:cs typeface="Courier New"/>
            </a:endParaRPr>
          </a:p>
          <a:p>
            <a:pPr marL="406400">
              <a:lnSpc>
                <a:spcPts val="1180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1099820" marR="745490" indent="-358140">
              <a:lnSpc>
                <a:spcPts val="1180"/>
              </a:lnSpc>
              <a:spcBef>
                <a:spcPts val="9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100" spc="-5">
                <a:latin typeface="Courier New"/>
                <a:cs typeface="Courier New"/>
              </a:rPr>
              <a:t>(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100" spc="-5">
                <a:latin typeface="Courier New"/>
                <a:cs typeface="Courier New"/>
              </a:rPr>
              <a:t>.Show(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"Bạn có muốn thoát không?"</a:t>
            </a:r>
            <a:r>
              <a:rPr dirty="0" sz="1100" spc="-5">
                <a:latin typeface="Courier New"/>
                <a:cs typeface="Courier New"/>
              </a:rPr>
              <a:t>,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"Thông  báo"</a:t>
            </a:r>
            <a:r>
              <a:rPr dirty="0" sz="1100" spc="-5">
                <a:latin typeface="Courier New"/>
                <a:cs typeface="Courier New"/>
              </a:rPr>
              <a:t>,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MessageBoxButtons</a:t>
            </a:r>
            <a:r>
              <a:rPr dirty="0" sz="1100" spc="-5">
                <a:latin typeface="Courier New"/>
                <a:cs typeface="Courier New"/>
              </a:rPr>
              <a:t>.YesNo,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MessageBoxIcon</a:t>
            </a:r>
            <a:r>
              <a:rPr dirty="0" sz="1100" spc="-5">
                <a:latin typeface="Courier New"/>
                <a:cs typeface="Courier New"/>
              </a:rPr>
              <a:t>.Question)</a:t>
            </a:r>
            <a:endParaRPr sz="1100">
              <a:latin typeface="Courier New"/>
              <a:cs typeface="Courier New"/>
            </a:endParaRPr>
          </a:p>
          <a:p>
            <a:pPr marL="1412240">
              <a:lnSpc>
                <a:spcPts val="1100"/>
              </a:lnSpc>
            </a:pPr>
            <a:r>
              <a:rPr dirty="0" sz="1100" spc="-5">
                <a:latin typeface="Courier New"/>
                <a:cs typeface="Courier New"/>
              </a:rPr>
              <a:t>==</a:t>
            </a:r>
            <a:r>
              <a:rPr dirty="0" sz="110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System.Windows.Forms.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DialogResult</a:t>
            </a:r>
            <a:r>
              <a:rPr dirty="0" sz="1100" spc="-5">
                <a:latin typeface="Courier New"/>
                <a:cs typeface="Courier New"/>
              </a:rPr>
              <a:t>.Yes)</a:t>
            </a:r>
            <a:endParaRPr sz="1100">
              <a:latin typeface="Courier New"/>
              <a:cs typeface="Courier New"/>
            </a:endParaRPr>
          </a:p>
          <a:p>
            <a:pPr marL="741680">
              <a:lnSpc>
                <a:spcPts val="1180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1160780">
              <a:lnSpc>
                <a:spcPts val="1180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100" spc="-5">
                <a:latin typeface="Courier New"/>
                <a:cs typeface="Courier New"/>
              </a:rPr>
              <a:t>(btnLuu.Enabled ==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100" spc="-5">
                <a:latin typeface="Courier New"/>
                <a:cs typeface="Courier New"/>
              </a:rPr>
              <a:t>)</a:t>
            </a:r>
            <a:endParaRPr sz="1100">
              <a:latin typeface="Courier New"/>
              <a:cs typeface="Courier New"/>
            </a:endParaRPr>
          </a:p>
          <a:p>
            <a:pPr marL="1160780">
              <a:lnSpc>
                <a:spcPts val="1180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2129155" marR="348615" indent="-381000">
              <a:lnSpc>
                <a:spcPct val="89700"/>
              </a:lnSpc>
              <a:spcBef>
                <a:spcPts val="6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100" spc="-5">
                <a:latin typeface="Courier New"/>
                <a:cs typeface="Courier New"/>
              </a:rPr>
              <a:t>(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100" spc="-5">
                <a:latin typeface="Courier New"/>
                <a:cs typeface="Courier New"/>
              </a:rPr>
              <a:t>.Show(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"Bạn có muốn Lưu lại chất liệu  đang thêm mới không?"</a:t>
            </a:r>
            <a:r>
              <a:rPr dirty="0" sz="1100" spc="-5">
                <a:latin typeface="Courier New"/>
                <a:cs typeface="Courier New"/>
              </a:rPr>
              <a:t>,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"Thông báo"</a:t>
            </a:r>
            <a:r>
              <a:rPr dirty="0" sz="1100" spc="-5">
                <a:latin typeface="Courier New"/>
                <a:cs typeface="Courier New"/>
              </a:rPr>
              <a:t>, 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MessageBoxButtons</a:t>
            </a:r>
            <a:r>
              <a:rPr dirty="0" sz="1100" spc="-5">
                <a:latin typeface="Courier New"/>
                <a:cs typeface="Courier New"/>
              </a:rPr>
              <a:t>.YesNo, 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MessageBoxIcon</a:t>
            </a:r>
            <a:r>
              <a:rPr dirty="0" sz="1100" spc="-5">
                <a:latin typeface="Courier New"/>
                <a:cs typeface="Courier New"/>
              </a:rPr>
              <a:t>.Question)</a:t>
            </a:r>
            <a:endParaRPr sz="1100">
              <a:latin typeface="Courier New"/>
              <a:cs typeface="Courier New"/>
            </a:endParaRPr>
          </a:p>
          <a:p>
            <a:pPr marL="2357755" marR="721995" indent="-228600">
              <a:lnSpc>
                <a:spcPts val="1190"/>
              </a:lnSpc>
              <a:spcBef>
                <a:spcPts val="20"/>
              </a:spcBef>
            </a:pPr>
            <a:r>
              <a:rPr dirty="0" sz="1100" spc="-5">
                <a:latin typeface="Courier New"/>
                <a:cs typeface="Courier New"/>
              </a:rPr>
              <a:t>== System.Windows.Forms.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DialogResult</a:t>
            </a:r>
            <a:r>
              <a:rPr dirty="0" sz="1100" spc="-5">
                <a:latin typeface="Courier New"/>
                <a:cs typeface="Courier New"/>
              </a:rPr>
              <a:t>.Yes)  btnLuu_Click(sender,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e);</a:t>
            </a:r>
            <a:endParaRPr sz="1100">
              <a:latin typeface="Courier New"/>
              <a:cs typeface="Courier New"/>
            </a:endParaRPr>
          </a:p>
          <a:p>
            <a:pPr marL="1748155">
              <a:lnSpc>
                <a:spcPts val="1090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100">
              <a:latin typeface="Courier New"/>
              <a:cs typeface="Courier New"/>
            </a:endParaRPr>
          </a:p>
          <a:p>
            <a:pPr marL="2418715">
              <a:lnSpc>
                <a:spcPts val="1255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dirty="0" sz="1100" spc="-5">
                <a:latin typeface="Courier New"/>
                <a:cs typeface="Courier New"/>
              </a:rPr>
              <a:t>.Close();</a:t>
            </a:r>
            <a:endParaRPr sz="1100">
              <a:latin typeface="Courier New"/>
              <a:cs typeface="Courier New"/>
            </a:endParaRPr>
          </a:p>
          <a:p>
            <a:pPr marL="1412240">
              <a:lnSpc>
                <a:spcPts val="1255"/>
              </a:lnSpc>
              <a:spcBef>
                <a:spcPts val="1045"/>
              </a:spcBef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  <a:p>
            <a:pPr marL="1412240">
              <a:lnSpc>
                <a:spcPts val="1190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100">
              <a:latin typeface="Courier New"/>
              <a:cs typeface="Courier New"/>
            </a:endParaRPr>
          </a:p>
          <a:p>
            <a:pPr marL="1748155">
              <a:lnSpc>
                <a:spcPts val="1180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dirty="0" sz="1100" spc="-5">
                <a:latin typeface="Courier New"/>
                <a:cs typeface="Courier New"/>
              </a:rPr>
              <a:t>.Close();</a:t>
            </a:r>
            <a:endParaRPr sz="1100">
              <a:latin typeface="Courier New"/>
              <a:cs typeface="Courier New"/>
            </a:endParaRPr>
          </a:p>
          <a:p>
            <a:pPr marL="1076960">
              <a:lnSpc>
                <a:spcPts val="1190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  <a:p>
            <a:pPr marL="657860">
              <a:lnSpc>
                <a:spcPts val="1260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5727065" cy="87185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28: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Tiếp tục bài tập 27, tạo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cập </a:t>
            </a:r>
            <a:r>
              <a:rPr dirty="0" sz="1300">
                <a:latin typeface="Times New Roman"/>
                <a:cs typeface="Times New Roman"/>
              </a:rPr>
              <a:t>nhật </a:t>
            </a:r>
            <a:r>
              <a:rPr dirty="0" sz="1300" spc="-5">
                <a:latin typeface="Times New Roman"/>
                <a:cs typeface="Times New Roman"/>
              </a:rPr>
              <a:t>danh mục </a:t>
            </a:r>
            <a:r>
              <a:rPr dirty="0" sz="1300" spc="-10">
                <a:latin typeface="Times New Roman"/>
                <a:cs typeface="Times New Roman"/>
              </a:rPr>
              <a:t>Nhân </a:t>
            </a:r>
            <a:r>
              <a:rPr dirty="0" sz="1300">
                <a:latin typeface="Times New Roman"/>
                <a:cs typeface="Times New Roman"/>
              </a:rPr>
              <a:t>viên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giao diện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14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80769" y="1444625"/>
            <a:ext cx="6173470" cy="5450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7006208"/>
            <a:ext cx="6151245" cy="1358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Chú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ý: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800"/>
              </a:lnSpc>
              <a:spcBef>
                <a:spcPts val="56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dùng để </a:t>
            </a:r>
            <a:r>
              <a:rPr dirty="0" sz="1300">
                <a:latin typeface="Times New Roman"/>
                <a:cs typeface="Times New Roman"/>
              </a:rPr>
              <a:t>nhập ngày </a:t>
            </a:r>
            <a:r>
              <a:rPr dirty="0" sz="1300" spc="-5">
                <a:latin typeface="Times New Roman"/>
                <a:cs typeface="Times New Roman"/>
              </a:rPr>
              <a:t>sinh của </a:t>
            </a:r>
            <a:r>
              <a:rPr dirty="0" sz="1300">
                <a:latin typeface="Times New Roman"/>
                <a:cs typeface="Times New Roman"/>
              </a:rPr>
              <a:t>nhân </a:t>
            </a:r>
            <a:r>
              <a:rPr dirty="0" sz="1300" spc="-5">
                <a:latin typeface="Times New Roman"/>
                <a:cs typeface="Times New Roman"/>
              </a:rPr>
              <a:t>viên là </a:t>
            </a:r>
            <a:r>
              <a:rPr dirty="0" sz="130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khiển MaskedTextBox. </a:t>
            </a:r>
            <a:r>
              <a:rPr dirty="0" sz="1300" spc="-10">
                <a:latin typeface="Times New Roman"/>
                <a:cs typeface="Times New Roman"/>
              </a:rPr>
              <a:t>Để  </a:t>
            </a:r>
            <a:r>
              <a:rPr dirty="0" sz="1300">
                <a:latin typeface="Times New Roman"/>
                <a:cs typeface="Times New Roman"/>
              </a:rPr>
              <a:t>quy </a:t>
            </a:r>
            <a:r>
              <a:rPr dirty="0" sz="1300" spc="-5">
                <a:latin typeface="Times New Roman"/>
                <a:cs typeface="Times New Roman"/>
              </a:rPr>
              <a:t>định </a:t>
            </a:r>
            <a:r>
              <a:rPr dirty="0" sz="1300">
                <a:latin typeface="Times New Roman"/>
                <a:cs typeface="Times New Roman"/>
              </a:rPr>
              <a:t>nhập ngày tháng năm </a:t>
            </a:r>
            <a:r>
              <a:rPr dirty="0" sz="1300" spc="-5">
                <a:latin typeface="Times New Roman"/>
                <a:cs typeface="Times New Roman"/>
              </a:rPr>
              <a:t>cho điều </a:t>
            </a:r>
            <a:r>
              <a:rPr dirty="0" sz="1300">
                <a:latin typeface="Times New Roman"/>
                <a:cs typeface="Times New Roman"/>
              </a:rPr>
              <a:t>khiển này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quy </a:t>
            </a:r>
            <a:r>
              <a:rPr dirty="0" sz="1300" spc="-5">
                <a:latin typeface="Times New Roman"/>
                <a:cs typeface="Times New Roman"/>
              </a:rPr>
              <a:t>định </a:t>
            </a:r>
            <a:r>
              <a:rPr dirty="0" sz="1300">
                <a:latin typeface="Times New Roman"/>
                <a:cs typeface="Times New Roman"/>
              </a:rPr>
              <a:t>thuộc tính </a:t>
            </a:r>
            <a:r>
              <a:rPr dirty="0" sz="1300" spc="-10" b="1" i="1">
                <a:latin typeface="Times New Roman"/>
                <a:cs typeface="Times New Roman"/>
              </a:rPr>
              <a:t>Mask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 i="1">
                <a:latin typeface="Times New Roman"/>
                <a:cs typeface="Times New Roman"/>
              </a:rPr>
              <a:t>Short</a:t>
            </a:r>
            <a:r>
              <a:rPr dirty="0" sz="1300" spc="-15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date</a:t>
            </a:r>
            <a:endParaRPr sz="1300">
              <a:latin typeface="Times New Roman"/>
              <a:cs typeface="Times New Roman"/>
            </a:endParaRPr>
          </a:p>
          <a:p>
            <a:pPr marL="12700" marR="7493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75">
                <a:latin typeface="Times New Roman"/>
                <a:cs typeface="Times New Roman"/>
              </a:rPr>
              <a:t>Trƣớc </a:t>
            </a: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CSDL cần </a:t>
            </a:r>
            <a:r>
              <a:rPr dirty="0" sz="1300">
                <a:latin typeface="Times New Roman"/>
                <a:cs typeface="Times New Roman"/>
              </a:rPr>
              <a:t>kiểm </a:t>
            </a:r>
            <a:r>
              <a:rPr dirty="0" sz="1300" spc="-5">
                <a:latin typeface="Times New Roman"/>
                <a:cs typeface="Times New Roman"/>
              </a:rPr>
              <a:t>tra </a:t>
            </a:r>
            <a:r>
              <a:rPr dirty="0" sz="1300">
                <a:latin typeface="Times New Roman"/>
                <a:cs typeface="Times New Roman"/>
              </a:rPr>
              <a:t>xem ngày </a:t>
            </a:r>
            <a:r>
              <a:rPr dirty="0" sz="1300" spc="-10">
                <a:latin typeface="Times New Roman"/>
                <a:cs typeface="Times New Roman"/>
              </a:rPr>
              <a:t>sinh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nhập và có phải </a:t>
            </a:r>
            <a:r>
              <a:rPr dirty="0" sz="1300" spc="-330">
                <a:latin typeface="Times New Roman"/>
                <a:cs typeface="Times New Roman"/>
              </a:rPr>
              <a:t>là </a:t>
            </a:r>
            <a:r>
              <a:rPr dirty="0" sz="1300" spc="-1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kiểu </a:t>
            </a:r>
            <a:r>
              <a:rPr dirty="0" sz="1300">
                <a:latin typeface="Times New Roman"/>
                <a:cs typeface="Times New Roman"/>
              </a:rPr>
              <a:t>ngày tháng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không?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5838825" cy="87185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29: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Tiếp tục bài tập 28, tạo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cập </a:t>
            </a:r>
            <a:r>
              <a:rPr dirty="0" sz="1300">
                <a:latin typeface="Times New Roman"/>
                <a:cs typeface="Times New Roman"/>
              </a:rPr>
              <a:t>nhật </a:t>
            </a:r>
            <a:r>
              <a:rPr dirty="0" sz="1300" spc="-5">
                <a:latin typeface="Times New Roman"/>
                <a:cs typeface="Times New Roman"/>
              </a:rPr>
              <a:t>danh mục </a:t>
            </a:r>
            <a:r>
              <a:rPr dirty="0" sz="1300" spc="-10">
                <a:latin typeface="Times New Roman"/>
                <a:cs typeface="Times New Roman"/>
              </a:rPr>
              <a:t>Khách </a:t>
            </a:r>
            <a:r>
              <a:rPr dirty="0" sz="1300">
                <a:latin typeface="Times New Roman"/>
                <a:cs typeface="Times New Roman"/>
              </a:rPr>
              <a:t>hàng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giao </a:t>
            </a:r>
            <a:r>
              <a:rPr dirty="0" sz="1300" spc="-5">
                <a:latin typeface="Times New Roman"/>
                <a:cs typeface="Times New Roman"/>
              </a:rPr>
              <a:t>diện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60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80769" y="1444625"/>
            <a:ext cx="6200775" cy="5401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5401945" cy="87185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30: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Tiếp tục bài tập 29, tạo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cập </a:t>
            </a:r>
            <a:r>
              <a:rPr dirty="0" sz="1300">
                <a:latin typeface="Times New Roman"/>
                <a:cs typeface="Times New Roman"/>
              </a:rPr>
              <a:t>nhật </a:t>
            </a:r>
            <a:r>
              <a:rPr dirty="0" sz="1300" spc="-5">
                <a:latin typeface="Times New Roman"/>
                <a:cs typeface="Times New Roman"/>
              </a:rPr>
              <a:t>danh mục </a:t>
            </a:r>
            <a:r>
              <a:rPr dirty="0" sz="1300" spc="-10">
                <a:latin typeface="Times New Roman"/>
                <a:cs typeface="Times New Roman"/>
              </a:rPr>
              <a:t>Hàng </a:t>
            </a:r>
            <a:r>
              <a:rPr dirty="0" sz="1300" spc="-5">
                <a:latin typeface="Times New Roman"/>
                <a:cs typeface="Times New Roman"/>
              </a:rPr>
              <a:t>có giao </a:t>
            </a:r>
            <a:r>
              <a:rPr dirty="0" sz="1300">
                <a:latin typeface="Times New Roman"/>
                <a:cs typeface="Times New Roman"/>
              </a:rPr>
              <a:t>diện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00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80769" y="1444625"/>
            <a:ext cx="6149339" cy="5343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6899529"/>
            <a:ext cx="6173470" cy="16821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Chú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ý: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kích vào </a:t>
            </a:r>
            <a:r>
              <a:rPr dirty="0" sz="1300">
                <a:latin typeface="Times New Roman"/>
                <a:cs typeface="Times New Roman"/>
              </a:rPr>
              <a:t>nút </a:t>
            </a:r>
            <a:r>
              <a:rPr dirty="0" sz="1300" spc="-5">
                <a:latin typeface="Times New Roman"/>
                <a:cs typeface="Times New Roman"/>
              </a:rPr>
              <a:t>Ảnh thì sẽ mở ra </a:t>
            </a:r>
            <a:r>
              <a:rPr dirty="0" sz="1300">
                <a:latin typeface="Times New Roman"/>
                <a:cs typeface="Times New Roman"/>
              </a:rPr>
              <a:t>hộp thoại </a:t>
            </a:r>
            <a:r>
              <a:rPr dirty="0" sz="1300" spc="-10">
                <a:latin typeface="Times New Roman"/>
                <a:cs typeface="Times New Roman"/>
              </a:rPr>
              <a:t>OpenFileDialog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chọn </a:t>
            </a:r>
            <a:r>
              <a:rPr dirty="0" sz="1300" spc="-30">
                <a:latin typeface="Times New Roman"/>
                <a:cs typeface="Times New Roman"/>
              </a:rPr>
              <a:t>ảnh  </a:t>
            </a:r>
            <a:r>
              <a:rPr dirty="0" sz="1300" spc="-5">
                <a:latin typeface="Times New Roman"/>
                <a:cs typeface="Times New Roman"/>
              </a:rPr>
              <a:t>hiển thị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10">
                <a:latin typeface="Times New Roman"/>
                <a:cs typeface="Times New Roman"/>
              </a:rPr>
              <a:t>sản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phẩm.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20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ảnh vào CSDL </a:t>
            </a:r>
            <a:r>
              <a:rPr dirty="0" sz="1300" spc="-100">
                <a:latin typeface="Times New Roman"/>
                <a:cs typeface="Times New Roman"/>
              </a:rPr>
              <a:t>dƣới </a:t>
            </a:r>
            <a:r>
              <a:rPr dirty="0" sz="1300" spc="-5">
                <a:latin typeface="Times New Roman"/>
                <a:cs typeface="Times New Roman"/>
              </a:rPr>
              <a:t>dạng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 spc="-5">
                <a:latin typeface="Times New Roman"/>
                <a:cs typeface="Times New Roman"/>
              </a:rPr>
              <a:t>dẫn </a:t>
            </a:r>
            <a:r>
              <a:rPr dirty="0" sz="1300">
                <a:latin typeface="Times New Roman"/>
                <a:cs typeface="Times New Roman"/>
              </a:rPr>
              <a:t>của</a:t>
            </a:r>
            <a:r>
              <a:rPr dirty="0" sz="1300" spc="-1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ảnh.</a:t>
            </a:r>
            <a:endParaRPr sz="1300">
              <a:latin typeface="Times New Roman"/>
              <a:cs typeface="Times New Roman"/>
            </a:endParaRPr>
          </a:p>
          <a:p>
            <a:pPr marL="12700" marR="571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Để </a:t>
            </a:r>
            <a:r>
              <a:rPr dirty="0" sz="1300" spc="5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dữ liệu </a:t>
            </a:r>
            <a:r>
              <a:rPr dirty="0" sz="1300">
                <a:latin typeface="Times New Roman"/>
                <a:cs typeface="Times New Roman"/>
              </a:rPr>
              <a:t>đổ </a:t>
            </a:r>
            <a:r>
              <a:rPr dirty="0" sz="1300" spc="-5">
                <a:latin typeface="Times New Roman"/>
                <a:cs typeface="Times New Roman"/>
              </a:rPr>
              <a:t>ra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ComboBox,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gán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DataTable chứa dữ liệu cho thuộc  tính DataSource của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ComboBox.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6175375" cy="169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lvl="1" marL="360045" indent="-347980">
              <a:lnSpc>
                <a:spcPct val="100000"/>
              </a:lnSpc>
              <a:spcBef>
                <a:spcPts val="1100"/>
              </a:spcBef>
              <a:buFont typeface="Arial"/>
              <a:buAutoNum type="arabicPeriod" startAt="5"/>
              <a:tabLst>
                <a:tab pos="360680" algn="l"/>
              </a:tabLst>
            </a:pPr>
            <a:r>
              <a:rPr dirty="0" sz="1400" spc="-5" b="1">
                <a:latin typeface="Arial"/>
                <a:cs typeface="Arial"/>
              </a:rPr>
              <a:t>L</a:t>
            </a:r>
            <a:r>
              <a:rPr dirty="0" sz="1400" spc="-5" b="1">
                <a:latin typeface="Arial"/>
                <a:cs typeface="Arial"/>
              </a:rPr>
              <a:t>àm việc với Dataset và</a:t>
            </a:r>
            <a:r>
              <a:rPr dirty="0" sz="1400" spc="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DataTale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40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Cấ</a:t>
            </a:r>
            <a:r>
              <a:rPr dirty="0" sz="1200" spc="-5" b="1" i="1">
                <a:latin typeface="Arial"/>
                <a:cs typeface="Arial"/>
              </a:rPr>
              <a:t>u </a:t>
            </a:r>
            <a:r>
              <a:rPr dirty="0" sz="1200" b="1" i="1">
                <a:latin typeface="Arial"/>
                <a:cs typeface="Arial"/>
              </a:rPr>
              <a:t>trúc của </a:t>
            </a:r>
            <a:r>
              <a:rPr dirty="0" sz="1200" spc="-5" b="1" i="1">
                <a:latin typeface="Arial"/>
                <a:cs typeface="Arial"/>
              </a:rPr>
              <a:t>Dataset </a:t>
            </a:r>
            <a:r>
              <a:rPr dirty="0" sz="1200" b="1" i="1">
                <a:latin typeface="Arial"/>
                <a:cs typeface="Arial"/>
              </a:rPr>
              <a:t>và</a:t>
            </a:r>
            <a:r>
              <a:rPr dirty="0" sz="1200" spc="-2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DataTable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10">
                <a:latin typeface="Times New Roman"/>
                <a:cs typeface="Times New Roman"/>
              </a:rPr>
              <a:t>Một DataSet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tự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tập </a:t>
            </a:r>
            <a:r>
              <a:rPr dirty="0" sz="1300" spc="-5">
                <a:latin typeface="Times New Roman"/>
                <a:cs typeface="Times New Roman"/>
              </a:rPr>
              <a:t>tin </a:t>
            </a:r>
            <a:r>
              <a:rPr dirty="0" sz="1300">
                <a:latin typeface="Times New Roman"/>
                <a:cs typeface="Times New Roman"/>
              </a:rPr>
              <a:t>database </a:t>
            </a:r>
            <a:r>
              <a:rPr dirty="0" sz="1300" spc="-5">
                <a:latin typeface="Times New Roman"/>
                <a:cs typeface="Times New Roman"/>
              </a:rPr>
              <a:t>vật lý hoàn chỉnh </a:t>
            </a:r>
            <a:r>
              <a:rPr dirty="0" sz="1300" spc="-75">
                <a:latin typeface="Times New Roman"/>
                <a:cs typeface="Times New Roman"/>
              </a:rPr>
              <a:t>nhƣng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225">
                <a:latin typeface="Times New Roman"/>
                <a:cs typeface="Times New Roman"/>
              </a:rPr>
              <a:t>trong  </a:t>
            </a:r>
            <a:r>
              <a:rPr dirty="0" sz="1300" spc="-5">
                <a:latin typeface="Times New Roman"/>
                <a:cs typeface="Times New Roman"/>
              </a:rPr>
              <a:t>bộ nhớ. DataSet bao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các DataTable, DataTable </a:t>
            </a:r>
            <a:r>
              <a:rPr dirty="0" sz="1300">
                <a:latin typeface="Times New Roman"/>
                <a:cs typeface="Times New Roman"/>
              </a:rPr>
              <a:t>bao gồm </a:t>
            </a:r>
            <a:r>
              <a:rPr dirty="0" sz="1300" spc="-5">
                <a:latin typeface="Times New Roman"/>
                <a:cs typeface="Times New Roman"/>
              </a:rPr>
              <a:t>các DataColumn, DataRow,  các constraint </a:t>
            </a:r>
            <a:r>
              <a:rPr dirty="0" sz="1300" spc="-9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minh họa </a:t>
            </a:r>
            <a:r>
              <a:rPr dirty="0" sz="1300" spc="-12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hình</a:t>
            </a:r>
            <a:r>
              <a:rPr dirty="0" sz="1300" spc="-190">
                <a:latin typeface="Times New Roman"/>
                <a:cs typeface="Times New Roman"/>
              </a:rPr>
              <a:t> </a:t>
            </a:r>
            <a:r>
              <a:rPr dirty="0" sz="1300" spc="-70">
                <a:latin typeface="Times New Roman"/>
                <a:cs typeface="Times New Roman"/>
              </a:rPr>
              <a:t>dƣới: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39779" y="2338070"/>
            <a:ext cx="3884390" cy="3208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5550224"/>
            <a:ext cx="6173470" cy="3683635"/>
          </a:xfrm>
          <a:prstGeom prst="rect">
            <a:avLst/>
          </a:prstGeom>
        </p:spPr>
        <p:txBody>
          <a:bodyPr wrap="square" lIns="0" tIns="12001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45"/>
              </a:spcBef>
            </a:pPr>
            <a:r>
              <a:rPr dirty="0" sz="1200" spc="-5" b="1" i="1">
                <a:latin typeface="Arial"/>
                <a:cs typeface="Arial"/>
              </a:rPr>
              <a:t>6.5.2. Các phương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thức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20"/>
              </a:spcBef>
            </a:pPr>
            <a:r>
              <a:rPr dirty="0" sz="1300" spc="-5">
                <a:latin typeface="Times New Roman"/>
                <a:cs typeface="Times New Roman"/>
              </a:rPr>
              <a:t>Ở phần trên ta đã đề cập đến các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cơ bản của </a:t>
            </a:r>
            <a:r>
              <a:rPr dirty="0" sz="1300" spc="-10">
                <a:latin typeface="Times New Roman"/>
                <a:cs typeface="Times New Roman"/>
              </a:rPr>
              <a:t>DataSet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10">
                <a:latin typeface="Times New Roman"/>
                <a:cs typeface="Times New Roman"/>
              </a:rPr>
              <a:t>DataTable. </a:t>
            </a:r>
            <a:r>
              <a:rPr dirty="0" sz="1300" spc="-155">
                <a:latin typeface="Times New Roman"/>
                <a:cs typeface="Times New Roman"/>
              </a:rPr>
              <a:t>Ở  </a:t>
            </a:r>
            <a:r>
              <a:rPr dirty="0" sz="1300" spc="-5">
                <a:latin typeface="Times New Roman"/>
                <a:cs typeface="Times New Roman"/>
              </a:rPr>
              <a:t>phần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chỉ </a:t>
            </a:r>
            <a:r>
              <a:rPr dirty="0" sz="1300" spc="-5">
                <a:latin typeface="Times New Roman"/>
                <a:cs typeface="Times New Roman"/>
              </a:rPr>
              <a:t>đề cập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số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>
                <a:latin typeface="Times New Roman"/>
                <a:cs typeface="Times New Roman"/>
              </a:rPr>
              <a:t>thức </a:t>
            </a:r>
            <a:r>
              <a:rPr dirty="0" sz="1300" spc="-5">
                <a:latin typeface="Times New Roman"/>
                <a:cs typeface="Times New Roman"/>
              </a:rPr>
              <a:t>làm việc với các DataColum và </a:t>
            </a:r>
            <a:r>
              <a:rPr dirty="0" sz="1300" spc="-35">
                <a:latin typeface="Times New Roman"/>
                <a:cs typeface="Times New Roman"/>
              </a:rPr>
              <a:t>DataRow  </a:t>
            </a:r>
            <a:r>
              <a:rPr dirty="0" sz="1300" spc="-5">
                <a:latin typeface="Times New Roman"/>
                <a:cs typeface="Times New Roman"/>
              </a:rPr>
              <a:t>của DataTable để </a:t>
            </a:r>
            <a:r>
              <a:rPr dirty="0" sz="1300">
                <a:latin typeface="Times New Roman"/>
                <a:cs typeface="Times New Roman"/>
              </a:rPr>
              <a:t>phục </a:t>
            </a:r>
            <a:r>
              <a:rPr dirty="0" sz="1300" spc="-5">
                <a:latin typeface="Times New Roman"/>
                <a:cs typeface="Times New Roman"/>
              </a:rPr>
              <a:t>vụ cho việc tự tạo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DataTable.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Dùng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Add(“Tên </a:t>
            </a:r>
            <a:r>
              <a:rPr dirty="0" sz="1300">
                <a:latin typeface="Times New Roman"/>
                <a:cs typeface="Times New Roman"/>
              </a:rPr>
              <a:t>cột”, </a:t>
            </a:r>
            <a:r>
              <a:rPr dirty="0" sz="1300" spc="-5">
                <a:latin typeface="Times New Roman"/>
                <a:cs typeface="Times New Roman"/>
              </a:rPr>
              <a:t>kiểu </a:t>
            </a:r>
            <a:r>
              <a:rPr dirty="0" sz="1300">
                <a:latin typeface="Times New Roman"/>
                <a:cs typeface="Times New Roman"/>
              </a:rPr>
              <a:t>dl)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cột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vào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DataTable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0"/>
              </a:spcBef>
            </a:pPr>
            <a:r>
              <a:rPr dirty="0" sz="1000" spc="-5">
                <a:latin typeface="Courier New"/>
                <a:cs typeface="Courier New"/>
              </a:rPr>
              <a:t>table.Columns.Add("Name",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Type.GetType(“Tên_kiểu”))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Dùng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newRow() </a:t>
            </a:r>
            <a:r>
              <a:rPr dirty="0" sz="1300">
                <a:latin typeface="Times New Roman"/>
                <a:cs typeface="Times New Roman"/>
              </a:rPr>
              <a:t>để </a:t>
            </a:r>
            <a:r>
              <a:rPr dirty="0" sz="1300" spc="-5">
                <a:latin typeface="Times New Roman"/>
                <a:cs typeface="Times New Roman"/>
              </a:rPr>
              <a:t>tạo một </a:t>
            </a:r>
            <a:r>
              <a:rPr dirty="0" sz="1300">
                <a:latin typeface="Times New Roman"/>
                <a:cs typeface="Times New Roman"/>
              </a:rPr>
              <a:t>dòng </a:t>
            </a:r>
            <a:r>
              <a:rPr dirty="0" sz="1300" spc="-5">
                <a:latin typeface="Times New Roman"/>
                <a:cs typeface="Times New Roman"/>
              </a:rPr>
              <a:t>dữ liệu mới vào</a:t>
            </a:r>
            <a:r>
              <a:rPr dirty="0" sz="1300" spc="1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DataTable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5"/>
              </a:spcBef>
            </a:pPr>
            <a:r>
              <a:rPr dirty="0" sz="1000" spc="-5">
                <a:latin typeface="Courier New"/>
                <a:cs typeface="Courier New"/>
              </a:rPr>
              <a:t>DataRow newR;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75"/>
              </a:spcBef>
            </a:pPr>
            <a:r>
              <a:rPr dirty="0" sz="1000" spc="-5">
                <a:latin typeface="Courier New"/>
                <a:cs typeface="Courier New"/>
              </a:rPr>
              <a:t>newR =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tabes.NewRow();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9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Dùng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Add(newRow) để </a:t>
            </a:r>
            <a:r>
              <a:rPr dirty="0" sz="1300">
                <a:latin typeface="Times New Roman"/>
                <a:cs typeface="Times New Roman"/>
              </a:rPr>
              <a:t>chèn dòng </a:t>
            </a:r>
            <a:r>
              <a:rPr dirty="0" sz="1300" spc="-5">
                <a:latin typeface="Times New Roman"/>
                <a:cs typeface="Times New Roman"/>
              </a:rPr>
              <a:t>vừa tạo </a:t>
            </a:r>
            <a:r>
              <a:rPr dirty="0" sz="1300">
                <a:latin typeface="Times New Roman"/>
                <a:cs typeface="Times New Roman"/>
              </a:rPr>
              <a:t>vào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DataTable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0"/>
              </a:spcBef>
            </a:pPr>
            <a:r>
              <a:rPr dirty="0" sz="1000" spc="-5">
                <a:latin typeface="Courier New"/>
                <a:cs typeface="Courier New"/>
              </a:rPr>
              <a:t>table.Rows.Add(newR)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50"/>
              </a:spcBef>
            </a:pPr>
            <a:r>
              <a:rPr dirty="0" sz="1000" spc="-5" b="1">
                <a:latin typeface="Courier New"/>
                <a:cs typeface="Courier New"/>
              </a:rPr>
              <a:t>hoặc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00"/>
              </a:spcBef>
            </a:pPr>
            <a:r>
              <a:rPr dirty="0" sz="1000" spc="-5">
                <a:latin typeface="Courier New"/>
                <a:cs typeface="Courier New"/>
              </a:rPr>
              <a:t>table.Rows.Add(“DL_cột 1”, “DL_cột 2”,…, “DL_cột</a:t>
            </a:r>
            <a:r>
              <a:rPr dirty="0" sz="1000" spc="2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n”)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0123"/>
            <a:ext cx="6176645" cy="832485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20"/>
              </a:spcBef>
            </a:pPr>
            <a:r>
              <a:rPr dirty="0" sz="1200" spc="-5" b="1" i="1">
                <a:latin typeface="Arial"/>
                <a:cs typeface="Arial"/>
              </a:rPr>
              <a:t>6.5.3. </a:t>
            </a:r>
            <a:r>
              <a:rPr dirty="0" sz="1200" b="1" i="1">
                <a:latin typeface="Arial"/>
                <a:cs typeface="Arial"/>
              </a:rPr>
              <a:t>Tự tạo</a:t>
            </a:r>
            <a:r>
              <a:rPr dirty="0" sz="1200" spc="-6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DataTable</a:t>
            </a:r>
            <a:endParaRPr sz="1200">
              <a:latin typeface="Arial"/>
              <a:cs typeface="Arial"/>
            </a:endParaRPr>
          </a:p>
          <a:p>
            <a:pPr algn="just" marL="12700" marR="6985" indent="359410">
              <a:lnSpc>
                <a:spcPct val="124600"/>
              </a:lnSpc>
              <a:spcBef>
                <a:spcPts val="540"/>
              </a:spcBef>
            </a:pPr>
            <a:r>
              <a:rPr dirty="0" sz="1300" spc="-5">
                <a:latin typeface="Times New Roman"/>
                <a:cs typeface="Times New Roman"/>
              </a:rPr>
              <a:t>Ở các ví dụ ở trên hầu hết ta nạp dữ liệu cho </a:t>
            </a:r>
            <a:r>
              <a:rPr dirty="0" sz="1300" spc="-10">
                <a:latin typeface="Times New Roman"/>
                <a:cs typeface="Times New Roman"/>
              </a:rPr>
              <a:t>DataTable </a:t>
            </a:r>
            <a:r>
              <a:rPr dirty="0" sz="1300" spc="-5">
                <a:latin typeface="Times New Roman"/>
                <a:cs typeface="Times New Roman"/>
              </a:rPr>
              <a:t>là dữ liệu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từ </a:t>
            </a:r>
            <a:r>
              <a:rPr dirty="0" sz="1300" spc="-30">
                <a:latin typeface="Times New Roman"/>
                <a:cs typeface="Times New Roman"/>
              </a:rPr>
              <a:t>CSDL.  </a:t>
            </a:r>
            <a:r>
              <a:rPr dirty="0" sz="1300" spc="-5">
                <a:latin typeface="Times New Roman"/>
                <a:cs typeface="Times New Roman"/>
              </a:rPr>
              <a:t>Vì DataTable là một </a:t>
            </a:r>
            <a:r>
              <a:rPr dirty="0" sz="1300">
                <a:latin typeface="Times New Roman"/>
                <a:cs typeface="Times New Roman"/>
              </a:rPr>
              <a:t>loại </a:t>
            </a:r>
            <a:r>
              <a:rPr dirty="0" sz="1300" spc="-5">
                <a:latin typeface="Times New Roman"/>
                <a:cs typeface="Times New Roman"/>
              </a:rPr>
              <a:t>dữ liệu </a:t>
            </a:r>
            <a:r>
              <a:rPr dirty="0" sz="1300">
                <a:latin typeface="Times New Roman"/>
                <a:cs typeface="Times New Roman"/>
              </a:rPr>
              <a:t>độc </a:t>
            </a:r>
            <a:r>
              <a:rPr dirty="0" sz="1300" spc="-5">
                <a:latin typeface="Times New Roman"/>
                <a:cs typeface="Times New Roman"/>
              </a:rPr>
              <a:t>lập với </a:t>
            </a:r>
            <a:r>
              <a:rPr dirty="0" sz="1300">
                <a:latin typeface="Times New Roman"/>
                <a:cs typeface="Times New Roman"/>
              </a:rPr>
              <a:t>server </a:t>
            </a:r>
            <a:r>
              <a:rPr dirty="0" sz="1300" spc="-5">
                <a:latin typeface="Times New Roman"/>
                <a:cs typeface="Times New Roman"/>
              </a:rPr>
              <a:t>nên ta 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tự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DataTable </a:t>
            </a:r>
            <a:r>
              <a:rPr dirty="0" sz="1300">
                <a:latin typeface="Times New Roman"/>
                <a:cs typeface="Times New Roman"/>
              </a:rPr>
              <a:t>thông  </a:t>
            </a:r>
            <a:r>
              <a:rPr dirty="0" sz="1300" spc="-5">
                <a:latin typeface="Times New Roman"/>
                <a:cs typeface="Times New Roman"/>
              </a:rPr>
              <a:t>qua các DataColum và </a:t>
            </a:r>
            <a:r>
              <a:rPr dirty="0" sz="1300" spc="-10">
                <a:latin typeface="Times New Roman"/>
                <a:cs typeface="Times New Roman"/>
              </a:rPr>
              <a:t>DataRow </a:t>
            </a:r>
            <a:r>
              <a:rPr dirty="0" sz="1300">
                <a:latin typeface="Times New Roman"/>
                <a:cs typeface="Times New Roman"/>
              </a:rPr>
              <a:t>của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DataTable.</a:t>
            </a:r>
            <a:endParaRPr sz="1300">
              <a:latin typeface="Times New Roman"/>
              <a:cs typeface="Times New Roman"/>
            </a:endParaRPr>
          </a:p>
          <a:p>
            <a:pPr algn="just" marL="12700" marR="825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Kiểu </a:t>
            </a:r>
            <a:r>
              <a:rPr dirty="0" sz="1300" spc="-5">
                <a:latin typeface="Times New Roman"/>
                <a:cs typeface="Times New Roman"/>
              </a:rPr>
              <a:t>dữ liệu </a:t>
            </a:r>
            <a:r>
              <a:rPr dirty="0" sz="1300" spc="-10">
                <a:latin typeface="Times New Roman"/>
                <a:cs typeface="Times New Roman"/>
              </a:rPr>
              <a:t>DataColumn </a:t>
            </a:r>
            <a:r>
              <a:rPr dirty="0" sz="1300" spc="-5">
                <a:latin typeface="Times New Roman"/>
                <a:cs typeface="Times New Roman"/>
              </a:rPr>
              <a:t>chứa </a:t>
            </a:r>
            <a:r>
              <a:rPr dirty="0" sz="1300">
                <a:latin typeface="Times New Roman"/>
                <a:cs typeface="Times New Roman"/>
              </a:rPr>
              <a:t>đầy </a:t>
            </a:r>
            <a:r>
              <a:rPr dirty="0" sz="1300" spc="-5">
                <a:latin typeface="Times New Roman"/>
                <a:cs typeface="Times New Roman"/>
              </a:rPr>
              <a:t>đủ các </a:t>
            </a:r>
            <a:r>
              <a:rPr dirty="0" sz="1300">
                <a:latin typeface="Times New Roman"/>
                <a:cs typeface="Times New Roman"/>
              </a:rPr>
              <a:t>property </a:t>
            </a:r>
            <a:r>
              <a:rPr dirty="0" sz="1300" spc="-5">
                <a:latin typeface="Times New Roman"/>
                <a:cs typeface="Times New Roman"/>
              </a:rPr>
              <a:t>cần thiết để </a:t>
            </a:r>
            <a:r>
              <a:rPr dirty="0" sz="1300">
                <a:latin typeface="Times New Roman"/>
                <a:cs typeface="Times New Roman"/>
              </a:rPr>
              <a:t>bạn </a:t>
            </a:r>
            <a:r>
              <a:rPr dirty="0" sz="1300" spc="-5">
                <a:latin typeface="Times New Roman"/>
                <a:cs typeface="Times New Roman"/>
              </a:rPr>
              <a:t>tạo ra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mô  hình dữ liệu </a:t>
            </a:r>
            <a:r>
              <a:rPr dirty="0" sz="1300">
                <a:latin typeface="Times New Roman"/>
                <a:cs typeface="Times New Roman"/>
              </a:rPr>
              <a:t>hoàn chỉnh </a:t>
            </a: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DataTable.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 b="1">
                <a:latin typeface="Times New Roman"/>
                <a:cs typeface="Times New Roman"/>
              </a:rPr>
              <a:t>Ví dụ: </a:t>
            </a:r>
            <a:r>
              <a:rPr dirty="0" sz="1300" spc="-5">
                <a:latin typeface="Times New Roman"/>
                <a:cs typeface="Times New Roman"/>
              </a:rPr>
              <a:t>ta cần tạo một </a:t>
            </a:r>
            <a:r>
              <a:rPr dirty="0" sz="1300">
                <a:latin typeface="Times New Roman"/>
                <a:cs typeface="Times New Roman"/>
              </a:rPr>
              <a:t>bảng </a:t>
            </a:r>
            <a:r>
              <a:rPr dirty="0" sz="1300" spc="-5">
                <a:latin typeface="Times New Roman"/>
                <a:cs typeface="Times New Roman"/>
              </a:rPr>
              <a:t>DataTable có cấu </a:t>
            </a:r>
            <a:r>
              <a:rPr dirty="0" sz="1300">
                <a:latin typeface="Times New Roman"/>
                <a:cs typeface="Times New Roman"/>
              </a:rPr>
              <a:t>trúc gồm </a:t>
            </a:r>
            <a:r>
              <a:rPr dirty="0" sz="1300" spc="-5">
                <a:latin typeface="Times New Roman"/>
                <a:cs typeface="Times New Roman"/>
              </a:rPr>
              <a:t>2 cột là: STT (có kiểu dữ liệu là  số nguyên và tự động </a:t>
            </a:r>
            <a:r>
              <a:rPr dirty="0" sz="1300">
                <a:latin typeface="Times New Roman"/>
                <a:cs typeface="Times New Roman"/>
              </a:rPr>
              <a:t>tăng) </a:t>
            </a:r>
            <a:r>
              <a:rPr dirty="0" sz="1300" spc="-5">
                <a:latin typeface="Times New Roman"/>
                <a:cs typeface="Times New Roman"/>
              </a:rPr>
              <a:t>và cột </a:t>
            </a:r>
            <a:r>
              <a:rPr dirty="0" sz="1300">
                <a:latin typeface="Times New Roman"/>
                <a:cs typeface="Times New Roman"/>
              </a:rPr>
              <a:t>thứ </a:t>
            </a:r>
            <a:r>
              <a:rPr dirty="0" sz="1300" spc="-5">
                <a:latin typeface="Times New Roman"/>
                <a:cs typeface="Times New Roman"/>
              </a:rPr>
              <a:t>2 là HoTen (có kiểu dữ liệu là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String).</a:t>
            </a:r>
            <a:endParaRPr sz="1300">
              <a:latin typeface="Times New Roman"/>
              <a:cs typeface="Times New Roman"/>
            </a:endParaRPr>
          </a:p>
          <a:p>
            <a:pPr marL="542925" marR="3241040">
              <a:lnSpc>
                <a:spcPct val="149700"/>
              </a:lnSpc>
              <a:spcBef>
                <a:spcPts val="455"/>
              </a:spcBef>
            </a:pPr>
            <a:r>
              <a:rPr dirty="0" sz="950" spc="110">
                <a:solidFill>
                  <a:srgbClr val="008000"/>
                </a:solidFill>
                <a:latin typeface="Arial"/>
                <a:cs typeface="Arial"/>
              </a:rPr>
              <a:t>//Khai </a:t>
            </a:r>
            <a:r>
              <a:rPr dirty="0" sz="950" spc="-5">
                <a:solidFill>
                  <a:srgbClr val="008000"/>
                </a:solidFill>
                <a:latin typeface="Arial"/>
                <a:cs typeface="Arial"/>
              </a:rPr>
              <a:t>báo </a:t>
            </a:r>
            <a:r>
              <a:rPr dirty="0" sz="950" spc="10">
                <a:solidFill>
                  <a:srgbClr val="008000"/>
                </a:solidFill>
                <a:latin typeface="Arial"/>
                <a:cs typeface="Arial"/>
              </a:rPr>
              <a:t>và </a:t>
            </a:r>
            <a:r>
              <a:rPr dirty="0" sz="950" spc="60">
                <a:solidFill>
                  <a:srgbClr val="008000"/>
                </a:solidFill>
                <a:latin typeface="Arial"/>
                <a:cs typeface="Arial"/>
              </a:rPr>
              <a:t>khởi </a:t>
            </a:r>
            <a:r>
              <a:rPr dirty="0" sz="950" spc="75">
                <a:solidFill>
                  <a:srgbClr val="008000"/>
                </a:solidFill>
                <a:latin typeface="Arial"/>
                <a:cs typeface="Arial"/>
              </a:rPr>
              <a:t>tạo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một </a:t>
            </a:r>
            <a:r>
              <a:rPr dirty="0" sz="950" spc="30">
                <a:solidFill>
                  <a:srgbClr val="008000"/>
                </a:solidFill>
                <a:latin typeface="Arial"/>
                <a:cs typeface="Arial"/>
              </a:rPr>
              <a:t>DataTable  </a:t>
            </a:r>
            <a:r>
              <a:rPr dirty="0" sz="950" spc="30">
                <a:solidFill>
                  <a:srgbClr val="2B91AE"/>
                </a:solidFill>
                <a:latin typeface="Arial"/>
                <a:cs typeface="Arial"/>
              </a:rPr>
              <a:t>DataTable </a:t>
            </a:r>
            <a:r>
              <a:rPr dirty="0" sz="950" spc="95">
                <a:latin typeface="Arial"/>
                <a:cs typeface="Arial"/>
              </a:rPr>
              <a:t>tables </a:t>
            </a:r>
            <a:r>
              <a:rPr dirty="0" sz="950" spc="-35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dirty="0" sz="950" spc="-65">
                <a:solidFill>
                  <a:srgbClr val="0000FF"/>
                </a:solidFill>
                <a:latin typeface="Arial"/>
                <a:cs typeface="Arial"/>
              </a:rPr>
              <a:t>new</a:t>
            </a:r>
            <a:r>
              <a:rPr dirty="0" sz="95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2B91AE"/>
                </a:solidFill>
                <a:latin typeface="Arial"/>
                <a:cs typeface="Arial"/>
              </a:rPr>
              <a:t>DataTable();</a:t>
            </a:r>
            <a:endParaRPr sz="950">
              <a:latin typeface="Arial"/>
              <a:cs typeface="Arial"/>
            </a:endParaRPr>
          </a:p>
          <a:p>
            <a:pPr marL="542925" marR="981710">
              <a:lnSpc>
                <a:spcPct val="150500"/>
              </a:lnSpc>
            </a:pPr>
            <a:r>
              <a:rPr dirty="0" sz="950" spc="110">
                <a:solidFill>
                  <a:srgbClr val="008000"/>
                </a:solidFill>
                <a:latin typeface="Arial"/>
                <a:cs typeface="Arial"/>
              </a:rPr>
              <a:t>//Khai </a:t>
            </a:r>
            <a:r>
              <a:rPr dirty="0" sz="950" spc="-5">
                <a:solidFill>
                  <a:srgbClr val="008000"/>
                </a:solidFill>
                <a:latin typeface="Arial"/>
                <a:cs typeface="Arial"/>
              </a:rPr>
              <a:t>báo </a:t>
            </a:r>
            <a:r>
              <a:rPr dirty="0" sz="950" spc="10">
                <a:solidFill>
                  <a:srgbClr val="008000"/>
                </a:solidFill>
                <a:latin typeface="Arial"/>
                <a:cs typeface="Arial"/>
              </a:rPr>
              <a:t>và </a:t>
            </a:r>
            <a:r>
              <a:rPr dirty="0" sz="950" spc="60">
                <a:solidFill>
                  <a:srgbClr val="008000"/>
                </a:solidFill>
                <a:latin typeface="Arial"/>
                <a:cs typeface="Arial"/>
              </a:rPr>
              <a:t>khởi </a:t>
            </a:r>
            <a:r>
              <a:rPr dirty="0" sz="950" spc="75">
                <a:solidFill>
                  <a:srgbClr val="008000"/>
                </a:solidFill>
                <a:latin typeface="Arial"/>
                <a:cs typeface="Arial"/>
              </a:rPr>
              <a:t>tạo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một </a:t>
            </a:r>
            <a:r>
              <a:rPr dirty="0" sz="950" spc="95">
                <a:solidFill>
                  <a:srgbClr val="008000"/>
                </a:solidFill>
                <a:latin typeface="Arial"/>
                <a:cs typeface="Arial"/>
              </a:rPr>
              <a:t>cột </a:t>
            </a:r>
            <a:r>
              <a:rPr dirty="0" sz="950" spc="80">
                <a:solidFill>
                  <a:srgbClr val="008000"/>
                </a:solidFill>
                <a:latin typeface="Arial"/>
                <a:cs typeface="Arial"/>
              </a:rPr>
              <a:t>với </a:t>
            </a:r>
            <a:r>
              <a:rPr dirty="0" sz="950" spc="75">
                <a:solidFill>
                  <a:srgbClr val="008000"/>
                </a:solidFill>
                <a:latin typeface="Arial"/>
                <a:cs typeface="Arial"/>
              </a:rPr>
              <a:t>tên </a:t>
            </a:r>
            <a:r>
              <a:rPr dirty="0" sz="950" spc="150">
                <a:solidFill>
                  <a:srgbClr val="008000"/>
                </a:solidFill>
                <a:latin typeface="Arial"/>
                <a:cs typeface="Arial"/>
              </a:rPr>
              <a:t>là </a:t>
            </a:r>
            <a:r>
              <a:rPr dirty="0" sz="950" spc="-80">
                <a:solidFill>
                  <a:srgbClr val="008000"/>
                </a:solidFill>
                <a:latin typeface="Arial"/>
                <a:cs typeface="Arial"/>
              </a:rPr>
              <a:t>STT </a:t>
            </a:r>
            <a:r>
              <a:rPr dirty="0" sz="950" spc="80">
                <a:solidFill>
                  <a:srgbClr val="008000"/>
                </a:solidFill>
                <a:latin typeface="Arial"/>
                <a:cs typeface="Arial"/>
              </a:rPr>
              <a:t>kiểu </a:t>
            </a:r>
            <a:r>
              <a:rPr dirty="0" sz="950" spc="150">
                <a:solidFill>
                  <a:srgbClr val="008000"/>
                </a:solidFill>
                <a:latin typeface="Arial"/>
                <a:cs typeface="Arial"/>
              </a:rPr>
              <a:t>là </a:t>
            </a:r>
            <a:r>
              <a:rPr dirty="0" sz="950" spc="20">
                <a:solidFill>
                  <a:srgbClr val="008000"/>
                </a:solidFill>
                <a:latin typeface="Arial"/>
                <a:cs typeface="Arial"/>
              </a:rPr>
              <a:t>số </a:t>
            </a:r>
            <a:r>
              <a:rPr dirty="0" sz="950" spc="-5">
                <a:solidFill>
                  <a:srgbClr val="008000"/>
                </a:solidFill>
                <a:latin typeface="Arial"/>
                <a:cs typeface="Arial"/>
              </a:rPr>
              <a:t>nguyên  </a:t>
            </a:r>
            <a:r>
              <a:rPr dirty="0" sz="950" spc="-10">
                <a:solidFill>
                  <a:srgbClr val="2B91AE"/>
                </a:solidFill>
                <a:latin typeface="Arial"/>
                <a:cs typeface="Arial"/>
              </a:rPr>
              <a:t>DataColumn </a:t>
            </a:r>
            <a:r>
              <a:rPr dirty="0" sz="950" spc="80">
                <a:latin typeface="Arial"/>
                <a:cs typeface="Arial"/>
              </a:rPr>
              <a:t>col1 </a:t>
            </a:r>
            <a:r>
              <a:rPr dirty="0" sz="950" spc="-35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dirty="0" sz="950" spc="-65">
                <a:solidFill>
                  <a:srgbClr val="0000FF"/>
                </a:solidFill>
                <a:latin typeface="Arial"/>
                <a:cs typeface="Arial"/>
              </a:rPr>
              <a:t>new </a:t>
            </a:r>
            <a:r>
              <a:rPr dirty="0" sz="950" spc="30">
                <a:solidFill>
                  <a:srgbClr val="2B91AE"/>
                </a:solidFill>
                <a:latin typeface="Arial"/>
                <a:cs typeface="Arial"/>
              </a:rPr>
              <a:t>DataColumn</a:t>
            </a:r>
            <a:r>
              <a:rPr dirty="0" sz="950" spc="30">
                <a:latin typeface="Arial"/>
                <a:cs typeface="Arial"/>
              </a:rPr>
              <a:t>(</a:t>
            </a:r>
            <a:r>
              <a:rPr dirty="0" sz="950" spc="30">
                <a:solidFill>
                  <a:srgbClr val="A21515"/>
                </a:solidFill>
                <a:latin typeface="Arial"/>
                <a:cs typeface="Arial"/>
              </a:rPr>
              <a:t>"STT"</a:t>
            </a:r>
            <a:r>
              <a:rPr dirty="0" sz="950" spc="30">
                <a:latin typeface="Arial"/>
                <a:cs typeface="Arial"/>
              </a:rPr>
              <a:t>,</a:t>
            </a:r>
            <a:r>
              <a:rPr dirty="0" sz="950" spc="65"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2B91AE"/>
                </a:solidFill>
                <a:latin typeface="Arial"/>
                <a:cs typeface="Arial"/>
              </a:rPr>
              <a:t>Type</a:t>
            </a:r>
            <a:r>
              <a:rPr dirty="0" sz="950" spc="70">
                <a:latin typeface="Arial"/>
                <a:cs typeface="Arial"/>
              </a:rPr>
              <a:t>.GetType(</a:t>
            </a:r>
            <a:r>
              <a:rPr dirty="0" sz="950" spc="70">
                <a:solidFill>
                  <a:srgbClr val="A21515"/>
                </a:solidFill>
                <a:latin typeface="Arial"/>
                <a:cs typeface="Arial"/>
              </a:rPr>
              <a:t>"System.Int32"</a:t>
            </a:r>
            <a:r>
              <a:rPr dirty="0" sz="950" spc="70">
                <a:latin typeface="Arial"/>
                <a:cs typeface="Arial"/>
              </a:rPr>
              <a:t>));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 marL="542925" marR="1847214">
              <a:lnSpc>
                <a:spcPct val="150300"/>
              </a:lnSpc>
              <a:spcBef>
                <a:spcPts val="675"/>
              </a:spcBef>
              <a:tabLst>
                <a:tab pos="2333625" algn="l"/>
              </a:tabLst>
            </a:pPr>
            <a:r>
              <a:rPr dirty="0" sz="950" spc="65">
                <a:latin typeface="Arial"/>
                <a:cs typeface="Arial"/>
              </a:rPr>
              <a:t>col1.AllowDBNull</a:t>
            </a:r>
            <a:r>
              <a:rPr dirty="0" sz="950" spc="265">
                <a:latin typeface="Arial"/>
                <a:cs typeface="Arial"/>
              </a:rPr>
              <a:t> </a:t>
            </a:r>
            <a:r>
              <a:rPr dirty="0" sz="950" spc="-35">
                <a:latin typeface="Arial"/>
                <a:cs typeface="Arial"/>
              </a:rPr>
              <a:t>= </a:t>
            </a:r>
            <a:r>
              <a:rPr dirty="0" sz="950" spc="50">
                <a:latin typeface="Arial"/>
                <a:cs typeface="Arial"/>
              </a:rPr>
              <a:t> </a:t>
            </a:r>
            <a:r>
              <a:rPr dirty="0" sz="950" spc="140">
                <a:solidFill>
                  <a:srgbClr val="0000FF"/>
                </a:solidFill>
                <a:latin typeface="Arial"/>
                <a:cs typeface="Arial"/>
              </a:rPr>
              <a:t>false;	</a:t>
            </a:r>
            <a:r>
              <a:rPr dirty="0" sz="950" spc="250">
                <a:solidFill>
                  <a:srgbClr val="008000"/>
                </a:solidFill>
                <a:latin typeface="Arial"/>
                <a:cs typeface="Arial"/>
              </a:rPr>
              <a:t>// </a:t>
            </a:r>
            <a:r>
              <a:rPr dirty="0" sz="950" spc="30">
                <a:solidFill>
                  <a:srgbClr val="008000"/>
                </a:solidFill>
                <a:latin typeface="Arial"/>
                <a:cs typeface="Arial"/>
              </a:rPr>
              <a:t>Cột </a:t>
            </a:r>
            <a:r>
              <a:rPr dirty="0" sz="950">
                <a:solidFill>
                  <a:srgbClr val="008000"/>
                </a:solidFill>
                <a:latin typeface="Arial"/>
                <a:cs typeface="Arial"/>
              </a:rPr>
              <a:t>không </a:t>
            </a:r>
            <a:r>
              <a:rPr dirty="0" sz="950" spc="-50">
                <a:solidFill>
                  <a:srgbClr val="008000"/>
                </a:solidFill>
                <a:latin typeface="Arial"/>
                <a:cs typeface="Arial"/>
              </a:rPr>
              <a:t>được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phép </a:t>
            </a:r>
            <a:r>
              <a:rPr dirty="0" sz="950" spc="105">
                <a:solidFill>
                  <a:srgbClr val="008000"/>
                </a:solidFill>
                <a:latin typeface="Arial"/>
                <a:cs typeface="Arial"/>
              </a:rPr>
              <a:t>Null  </a:t>
            </a:r>
            <a:r>
              <a:rPr dirty="0" sz="950" spc="60">
                <a:latin typeface="Arial"/>
                <a:cs typeface="Arial"/>
              </a:rPr>
              <a:t>col1.AutoIncrement </a:t>
            </a:r>
            <a:r>
              <a:rPr dirty="0" sz="950" spc="-35">
                <a:latin typeface="Arial"/>
                <a:cs typeface="Arial"/>
              </a:rPr>
              <a:t>= </a:t>
            </a:r>
            <a:r>
              <a:rPr dirty="0" sz="950" spc="105">
                <a:solidFill>
                  <a:srgbClr val="0000FF"/>
                </a:solidFill>
                <a:latin typeface="Arial"/>
                <a:cs typeface="Arial"/>
              </a:rPr>
              <a:t>true </a:t>
            </a:r>
            <a:r>
              <a:rPr dirty="0" sz="950" spc="254">
                <a:latin typeface="Arial"/>
                <a:cs typeface="Arial"/>
              </a:rPr>
              <a:t>; </a:t>
            </a:r>
            <a:r>
              <a:rPr dirty="0" sz="950" spc="120">
                <a:solidFill>
                  <a:srgbClr val="008000"/>
                </a:solidFill>
                <a:latin typeface="Arial"/>
                <a:cs typeface="Arial"/>
              </a:rPr>
              <a:t>//Giá </a:t>
            </a:r>
            <a:r>
              <a:rPr dirty="0" sz="950" spc="254">
                <a:solidFill>
                  <a:srgbClr val="008000"/>
                </a:solidFill>
                <a:latin typeface="Arial"/>
                <a:cs typeface="Arial"/>
              </a:rPr>
              <a:t>trị </a:t>
            </a:r>
            <a:r>
              <a:rPr dirty="0" sz="950" spc="55">
                <a:solidFill>
                  <a:srgbClr val="008000"/>
                </a:solidFill>
                <a:latin typeface="Arial"/>
                <a:cs typeface="Arial"/>
              </a:rPr>
              <a:t>tăng </a:t>
            </a:r>
            <a:r>
              <a:rPr dirty="0" sz="950" spc="70">
                <a:solidFill>
                  <a:srgbClr val="008000"/>
                </a:solidFill>
                <a:latin typeface="Arial"/>
                <a:cs typeface="Arial"/>
              </a:rPr>
              <a:t>tự </a:t>
            </a:r>
            <a:r>
              <a:rPr dirty="0" sz="950" spc="-15">
                <a:solidFill>
                  <a:srgbClr val="008000"/>
                </a:solidFill>
                <a:latin typeface="Arial"/>
                <a:cs typeface="Arial"/>
              </a:rPr>
              <a:t>động  </a:t>
            </a:r>
            <a:r>
              <a:rPr dirty="0" sz="950" spc="45">
                <a:latin typeface="Arial"/>
                <a:cs typeface="Arial"/>
              </a:rPr>
              <a:t>col1.AutoIncrementSeed </a:t>
            </a:r>
            <a:r>
              <a:rPr dirty="0" sz="950" spc="-35">
                <a:latin typeface="Arial"/>
                <a:cs typeface="Arial"/>
              </a:rPr>
              <a:t>= </a:t>
            </a:r>
            <a:r>
              <a:rPr dirty="0" sz="950" spc="125">
                <a:latin typeface="Arial"/>
                <a:cs typeface="Arial"/>
              </a:rPr>
              <a:t>1; </a:t>
            </a:r>
            <a:r>
              <a:rPr dirty="0" sz="950" spc="130">
                <a:solidFill>
                  <a:srgbClr val="008000"/>
                </a:solidFill>
                <a:latin typeface="Arial"/>
                <a:cs typeface="Arial"/>
              </a:rPr>
              <a:t>//Bắt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đầu </a:t>
            </a:r>
            <a:r>
              <a:rPr dirty="0" sz="950" spc="-15">
                <a:solidFill>
                  <a:srgbClr val="008000"/>
                </a:solidFill>
                <a:latin typeface="Arial"/>
                <a:cs typeface="Arial"/>
              </a:rPr>
              <a:t>đánh </a:t>
            </a:r>
            <a:r>
              <a:rPr dirty="0" sz="950" spc="20">
                <a:solidFill>
                  <a:srgbClr val="008000"/>
                </a:solidFill>
                <a:latin typeface="Arial"/>
                <a:cs typeface="Arial"/>
              </a:rPr>
              <a:t>số </a:t>
            </a:r>
            <a:r>
              <a:rPr dirty="0" sz="950" spc="65">
                <a:solidFill>
                  <a:srgbClr val="008000"/>
                </a:solidFill>
                <a:latin typeface="Arial"/>
                <a:cs typeface="Arial"/>
              </a:rPr>
              <a:t>từ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1  </a:t>
            </a:r>
            <a:r>
              <a:rPr dirty="0" sz="950" spc="60">
                <a:latin typeface="Arial"/>
                <a:cs typeface="Arial"/>
              </a:rPr>
              <a:t>col1.Unique </a:t>
            </a:r>
            <a:r>
              <a:rPr dirty="0" sz="950" spc="-35">
                <a:latin typeface="Arial"/>
                <a:cs typeface="Arial"/>
              </a:rPr>
              <a:t>= </a:t>
            </a:r>
            <a:r>
              <a:rPr dirty="0" sz="950" spc="110">
                <a:solidFill>
                  <a:srgbClr val="0000FF"/>
                </a:solidFill>
                <a:latin typeface="Arial"/>
                <a:cs typeface="Arial"/>
              </a:rPr>
              <a:t>true </a:t>
            </a:r>
            <a:r>
              <a:rPr dirty="0" sz="950" spc="135">
                <a:latin typeface="Arial"/>
                <a:cs typeface="Arial"/>
              </a:rPr>
              <a:t>;</a:t>
            </a:r>
            <a:r>
              <a:rPr dirty="0" sz="950" spc="135">
                <a:solidFill>
                  <a:srgbClr val="008000"/>
                </a:solidFill>
                <a:latin typeface="Arial"/>
                <a:cs typeface="Arial"/>
              </a:rPr>
              <a:t>//Giá </a:t>
            </a:r>
            <a:r>
              <a:rPr dirty="0" sz="950" spc="254">
                <a:solidFill>
                  <a:srgbClr val="008000"/>
                </a:solidFill>
                <a:latin typeface="Arial"/>
                <a:cs typeface="Arial"/>
              </a:rPr>
              <a:t>trị </a:t>
            </a:r>
            <a:r>
              <a:rPr dirty="0" sz="950" spc="150">
                <a:solidFill>
                  <a:srgbClr val="008000"/>
                </a:solidFill>
                <a:latin typeface="Arial"/>
                <a:cs typeface="Arial"/>
              </a:rPr>
              <a:t>là </a:t>
            </a:r>
            <a:r>
              <a:rPr dirty="0" sz="950" spc="5">
                <a:solidFill>
                  <a:srgbClr val="008000"/>
                </a:solidFill>
                <a:latin typeface="Arial"/>
                <a:cs typeface="Arial"/>
              </a:rPr>
              <a:t>duy </a:t>
            </a:r>
            <a:r>
              <a:rPr dirty="0" sz="950" spc="55">
                <a:solidFill>
                  <a:srgbClr val="008000"/>
                </a:solidFill>
                <a:latin typeface="Arial"/>
                <a:cs typeface="Arial"/>
              </a:rPr>
              <a:t>nhất  </a:t>
            </a:r>
            <a:r>
              <a:rPr dirty="0" sz="950" spc="65">
                <a:latin typeface="Arial"/>
                <a:cs typeface="Arial"/>
              </a:rPr>
              <a:t>tables.Columns.Add(col1) </a:t>
            </a:r>
            <a:r>
              <a:rPr dirty="0" sz="950" spc="254">
                <a:latin typeface="Arial"/>
                <a:cs typeface="Arial"/>
              </a:rPr>
              <a:t>; </a:t>
            </a:r>
            <a:r>
              <a:rPr dirty="0" sz="950" spc="25">
                <a:solidFill>
                  <a:srgbClr val="008000"/>
                </a:solidFill>
                <a:latin typeface="Arial"/>
                <a:cs typeface="Arial"/>
              </a:rPr>
              <a:t>//Thêm </a:t>
            </a:r>
            <a:r>
              <a:rPr dirty="0" sz="950" spc="95">
                <a:solidFill>
                  <a:srgbClr val="008000"/>
                </a:solidFill>
                <a:latin typeface="Arial"/>
                <a:cs typeface="Arial"/>
              </a:rPr>
              <a:t>cột </a:t>
            </a:r>
            <a:r>
              <a:rPr dirty="0" sz="950" spc="-80">
                <a:solidFill>
                  <a:srgbClr val="008000"/>
                </a:solidFill>
                <a:latin typeface="Arial"/>
                <a:cs typeface="Arial"/>
              </a:rPr>
              <a:t>STT </a:t>
            </a:r>
            <a:r>
              <a:rPr dirty="0" sz="950" spc="5">
                <a:solidFill>
                  <a:srgbClr val="008000"/>
                </a:solidFill>
                <a:latin typeface="Arial"/>
                <a:cs typeface="Arial"/>
              </a:rPr>
              <a:t>vào </a:t>
            </a:r>
            <a:r>
              <a:rPr dirty="0" sz="950" spc="-15">
                <a:solidFill>
                  <a:srgbClr val="008000"/>
                </a:solidFill>
                <a:latin typeface="Arial"/>
                <a:cs typeface="Arial"/>
              </a:rPr>
              <a:t>bảng</a:t>
            </a:r>
            <a:r>
              <a:rPr dirty="0" sz="950" spc="17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950" spc="95">
                <a:solidFill>
                  <a:srgbClr val="008000"/>
                </a:solidFill>
                <a:latin typeface="Arial"/>
                <a:cs typeface="Arial"/>
              </a:rPr>
              <a:t>tables</a:t>
            </a:r>
            <a:endParaRPr sz="950">
              <a:latin typeface="Arial"/>
              <a:cs typeface="Arial"/>
            </a:endParaRPr>
          </a:p>
          <a:p>
            <a:pPr marL="542925">
              <a:lnSpc>
                <a:spcPct val="100000"/>
              </a:lnSpc>
              <a:spcBef>
                <a:spcPts val="575"/>
              </a:spcBef>
            </a:pPr>
            <a:r>
              <a:rPr dirty="0" sz="950" spc="50">
                <a:solidFill>
                  <a:srgbClr val="008000"/>
                </a:solidFill>
                <a:latin typeface="Arial"/>
                <a:cs typeface="Arial"/>
              </a:rPr>
              <a:t>//Chèn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thêm </a:t>
            </a:r>
            <a:r>
              <a:rPr dirty="0" sz="950" spc="95">
                <a:solidFill>
                  <a:srgbClr val="008000"/>
                </a:solidFill>
                <a:latin typeface="Arial"/>
                <a:cs typeface="Arial"/>
              </a:rPr>
              <a:t>cột</a:t>
            </a:r>
            <a:r>
              <a:rPr dirty="0" sz="950" spc="15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950" spc="-55">
                <a:solidFill>
                  <a:srgbClr val="008000"/>
                </a:solidFill>
                <a:latin typeface="Arial"/>
                <a:cs typeface="Arial"/>
              </a:rPr>
              <a:t>HoTen</a:t>
            </a:r>
            <a:endParaRPr sz="950">
              <a:latin typeface="Arial"/>
              <a:cs typeface="Arial"/>
            </a:endParaRPr>
          </a:p>
          <a:p>
            <a:pPr marL="542925">
              <a:lnSpc>
                <a:spcPct val="100000"/>
              </a:lnSpc>
              <a:spcBef>
                <a:spcPts val="565"/>
              </a:spcBef>
            </a:pPr>
            <a:r>
              <a:rPr dirty="0" sz="950" spc="50">
                <a:latin typeface="Arial"/>
                <a:cs typeface="Arial"/>
              </a:rPr>
              <a:t>tables.Columns.Add(</a:t>
            </a:r>
            <a:r>
              <a:rPr dirty="0" sz="950" spc="50">
                <a:solidFill>
                  <a:srgbClr val="A21515"/>
                </a:solidFill>
                <a:latin typeface="Arial"/>
                <a:cs typeface="Arial"/>
              </a:rPr>
              <a:t>"HoTen"</a:t>
            </a:r>
            <a:r>
              <a:rPr dirty="0" sz="950" spc="50">
                <a:latin typeface="Arial"/>
                <a:cs typeface="Arial"/>
              </a:rPr>
              <a:t>,</a:t>
            </a:r>
            <a:r>
              <a:rPr dirty="0" sz="950" spc="254"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2B91AE"/>
                </a:solidFill>
                <a:latin typeface="Arial"/>
                <a:cs typeface="Arial"/>
              </a:rPr>
              <a:t>Type</a:t>
            </a:r>
            <a:r>
              <a:rPr dirty="0" sz="950" spc="70">
                <a:latin typeface="Arial"/>
                <a:cs typeface="Arial"/>
              </a:rPr>
              <a:t>.GetType(</a:t>
            </a:r>
            <a:r>
              <a:rPr dirty="0" sz="950" spc="70">
                <a:solidFill>
                  <a:srgbClr val="A21515"/>
                </a:solidFill>
                <a:latin typeface="Arial"/>
                <a:cs typeface="Arial"/>
              </a:rPr>
              <a:t>"System.String"</a:t>
            </a:r>
            <a:r>
              <a:rPr dirty="0" sz="950" spc="70">
                <a:latin typeface="Arial"/>
                <a:cs typeface="Arial"/>
              </a:rPr>
              <a:t>));</a:t>
            </a:r>
            <a:endParaRPr sz="95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155"/>
              </a:spcBef>
            </a:pP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khi tạo xong cấu </a:t>
            </a:r>
            <a:r>
              <a:rPr dirty="0" sz="1300">
                <a:latin typeface="Times New Roman"/>
                <a:cs typeface="Times New Roman"/>
              </a:rPr>
              <a:t>trúc </a:t>
            </a:r>
            <a:r>
              <a:rPr dirty="0" sz="1300" spc="-5">
                <a:latin typeface="Times New Roman"/>
                <a:cs typeface="Times New Roman"/>
              </a:rPr>
              <a:t>của bảng, Ta sẽ </a:t>
            </a:r>
            <a:r>
              <a:rPr dirty="0" sz="1300">
                <a:latin typeface="Times New Roman"/>
                <a:cs typeface="Times New Roman"/>
              </a:rPr>
              <a:t>chèn </a:t>
            </a:r>
            <a:r>
              <a:rPr dirty="0" sz="1300" spc="-5">
                <a:latin typeface="Times New Roman"/>
                <a:cs typeface="Times New Roman"/>
              </a:rPr>
              <a:t>dữ liệu vào bảng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qua kiểu dữ liệu  </a:t>
            </a:r>
            <a:r>
              <a:rPr dirty="0" sz="1300" spc="-10">
                <a:latin typeface="Times New Roman"/>
                <a:cs typeface="Times New Roman"/>
              </a:rPr>
              <a:t>DataRow </a:t>
            </a:r>
            <a:r>
              <a:rPr dirty="0" sz="1300" spc="-125">
                <a:latin typeface="Times New Roman"/>
                <a:cs typeface="Times New Roman"/>
              </a:rPr>
              <a:t>nhƣ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542925" marR="4206240" indent="-38100">
              <a:lnSpc>
                <a:spcPct val="149500"/>
              </a:lnSpc>
              <a:spcBef>
                <a:spcPts val="455"/>
              </a:spcBef>
            </a:pPr>
            <a:r>
              <a:rPr dirty="0" sz="950" spc="110">
                <a:solidFill>
                  <a:srgbClr val="008000"/>
                </a:solidFill>
                <a:latin typeface="Arial"/>
                <a:cs typeface="Arial"/>
              </a:rPr>
              <a:t>//Khai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báo một </a:t>
            </a:r>
            <a:r>
              <a:rPr dirty="0" sz="950" spc="-40">
                <a:solidFill>
                  <a:srgbClr val="008000"/>
                </a:solidFill>
                <a:latin typeface="Arial"/>
                <a:cs typeface="Arial"/>
              </a:rPr>
              <a:t>DataRow  </a:t>
            </a:r>
            <a:r>
              <a:rPr dirty="0" sz="950" spc="-40">
                <a:solidFill>
                  <a:srgbClr val="2B91AE"/>
                </a:solidFill>
                <a:latin typeface="Arial"/>
                <a:cs typeface="Arial"/>
              </a:rPr>
              <a:t>DataRow</a:t>
            </a:r>
            <a:r>
              <a:rPr dirty="0" sz="950" spc="25">
                <a:solidFill>
                  <a:srgbClr val="2B91AE"/>
                </a:solidFill>
                <a:latin typeface="Arial"/>
                <a:cs typeface="Arial"/>
              </a:rPr>
              <a:t> </a:t>
            </a:r>
            <a:r>
              <a:rPr dirty="0" sz="950" spc="-20">
                <a:latin typeface="Arial"/>
                <a:cs typeface="Arial"/>
              </a:rPr>
              <a:t>newR;</a:t>
            </a:r>
            <a:endParaRPr sz="950">
              <a:latin typeface="Arial"/>
              <a:cs typeface="Arial"/>
            </a:endParaRPr>
          </a:p>
          <a:p>
            <a:pPr marL="542925" marR="4100829">
              <a:lnSpc>
                <a:spcPct val="150500"/>
              </a:lnSpc>
            </a:pPr>
            <a:r>
              <a:rPr dirty="0" sz="950" spc="50">
                <a:solidFill>
                  <a:srgbClr val="008000"/>
                </a:solidFill>
                <a:latin typeface="Arial"/>
                <a:cs typeface="Arial"/>
              </a:rPr>
              <a:t>//Chèn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dòng </a:t>
            </a:r>
            <a:r>
              <a:rPr dirty="0" sz="950" spc="5">
                <a:solidFill>
                  <a:srgbClr val="008000"/>
                </a:solidFill>
                <a:latin typeface="Arial"/>
                <a:cs typeface="Arial"/>
              </a:rPr>
              <a:t>vào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bảng  </a:t>
            </a:r>
            <a:r>
              <a:rPr dirty="0" sz="950" spc="-90">
                <a:latin typeface="Arial"/>
                <a:cs typeface="Arial"/>
              </a:rPr>
              <a:t>newR </a:t>
            </a:r>
            <a:r>
              <a:rPr dirty="0" sz="950" spc="-35">
                <a:latin typeface="Arial"/>
                <a:cs typeface="Arial"/>
              </a:rPr>
              <a:t>=</a:t>
            </a:r>
            <a:r>
              <a:rPr dirty="0" sz="950" spc="18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tables.NewRow();</a:t>
            </a:r>
            <a:endParaRPr sz="950">
              <a:latin typeface="Arial"/>
              <a:cs typeface="Arial"/>
            </a:endParaRPr>
          </a:p>
          <a:p>
            <a:pPr marL="542925" marR="399415" indent="-1905">
              <a:lnSpc>
                <a:spcPct val="152800"/>
              </a:lnSpc>
              <a:spcBef>
                <a:spcPts val="45"/>
              </a:spcBef>
            </a:pPr>
            <a:r>
              <a:rPr dirty="0" sz="850" spc="45">
                <a:solidFill>
                  <a:srgbClr val="008000"/>
                </a:solidFill>
                <a:latin typeface="Arial"/>
                <a:cs typeface="Arial"/>
              </a:rPr>
              <a:t>//Chèn </a:t>
            </a:r>
            <a:r>
              <a:rPr dirty="0" sz="850" spc="-55">
                <a:solidFill>
                  <a:srgbClr val="008000"/>
                </a:solidFill>
                <a:latin typeface="Arial"/>
                <a:cs typeface="Arial"/>
              </a:rPr>
              <a:t>dữ </a:t>
            </a:r>
            <a:r>
              <a:rPr dirty="0" sz="850" spc="130">
                <a:solidFill>
                  <a:srgbClr val="008000"/>
                </a:solidFill>
                <a:latin typeface="Arial"/>
                <a:cs typeface="Arial"/>
              </a:rPr>
              <a:t>liệu </a:t>
            </a:r>
            <a:r>
              <a:rPr dirty="0" sz="850" spc="5">
                <a:solidFill>
                  <a:srgbClr val="008000"/>
                </a:solidFill>
                <a:latin typeface="Arial"/>
                <a:cs typeface="Arial"/>
              </a:rPr>
              <a:t>vào </a:t>
            </a:r>
            <a:r>
              <a:rPr dirty="0" sz="850" spc="35">
                <a:solidFill>
                  <a:srgbClr val="008000"/>
                </a:solidFill>
                <a:latin typeface="Arial"/>
                <a:cs typeface="Arial"/>
              </a:rPr>
              <a:t>bảng. </a:t>
            </a:r>
            <a:r>
              <a:rPr dirty="0" sz="850" spc="-30">
                <a:solidFill>
                  <a:srgbClr val="008000"/>
                </a:solidFill>
                <a:latin typeface="Arial"/>
                <a:cs typeface="Arial"/>
              </a:rPr>
              <a:t>Ta </a:t>
            </a:r>
            <a:r>
              <a:rPr dirty="0" sz="850">
                <a:solidFill>
                  <a:srgbClr val="008000"/>
                </a:solidFill>
                <a:latin typeface="Arial"/>
                <a:cs typeface="Arial"/>
              </a:rPr>
              <a:t>không </a:t>
            </a:r>
            <a:r>
              <a:rPr dirty="0" sz="850" spc="60">
                <a:solidFill>
                  <a:srgbClr val="008000"/>
                </a:solidFill>
                <a:latin typeface="Arial"/>
                <a:cs typeface="Arial"/>
              </a:rPr>
              <a:t>phải </a:t>
            </a:r>
            <a:r>
              <a:rPr dirty="0" sz="850" spc="-10">
                <a:solidFill>
                  <a:srgbClr val="008000"/>
                </a:solidFill>
                <a:latin typeface="Arial"/>
                <a:cs typeface="Arial"/>
              </a:rPr>
              <a:t>thêm </a:t>
            </a:r>
            <a:r>
              <a:rPr dirty="0" sz="850" spc="10">
                <a:solidFill>
                  <a:srgbClr val="008000"/>
                </a:solidFill>
                <a:latin typeface="Arial"/>
                <a:cs typeface="Arial"/>
              </a:rPr>
              <a:t>vào </a:t>
            </a:r>
            <a:r>
              <a:rPr dirty="0" sz="850" spc="90">
                <a:solidFill>
                  <a:srgbClr val="008000"/>
                </a:solidFill>
                <a:latin typeface="Arial"/>
                <a:cs typeface="Arial"/>
              </a:rPr>
              <a:t>cột </a:t>
            </a:r>
            <a:r>
              <a:rPr dirty="0" sz="850" spc="-70">
                <a:solidFill>
                  <a:srgbClr val="008000"/>
                </a:solidFill>
                <a:latin typeface="Arial"/>
                <a:cs typeface="Arial"/>
              </a:rPr>
              <a:t>STT </a:t>
            </a:r>
            <a:r>
              <a:rPr dirty="0" sz="850" spc="135">
                <a:solidFill>
                  <a:srgbClr val="008000"/>
                </a:solidFill>
                <a:latin typeface="Arial"/>
                <a:cs typeface="Arial"/>
              </a:rPr>
              <a:t>vì </a:t>
            </a:r>
            <a:r>
              <a:rPr dirty="0" sz="850" spc="-5">
                <a:solidFill>
                  <a:srgbClr val="008000"/>
                </a:solidFill>
                <a:latin typeface="Arial"/>
                <a:cs typeface="Arial"/>
              </a:rPr>
              <a:t>nó </a:t>
            </a:r>
            <a:r>
              <a:rPr dirty="0" sz="850" spc="60">
                <a:solidFill>
                  <a:srgbClr val="008000"/>
                </a:solidFill>
                <a:latin typeface="Arial"/>
                <a:cs typeface="Arial"/>
              </a:rPr>
              <a:t>tự </a:t>
            </a:r>
            <a:r>
              <a:rPr dirty="0" sz="850" spc="-10">
                <a:solidFill>
                  <a:srgbClr val="008000"/>
                </a:solidFill>
                <a:latin typeface="Arial"/>
                <a:cs typeface="Arial"/>
              </a:rPr>
              <a:t>động </a:t>
            </a:r>
            <a:r>
              <a:rPr dirty="0" sz="850" spc="50">
                <a:solidFill>
                  <a:srgbClr val="008000"/>
                </a:solidFill>
                <a:latin typeface="Arial"/>
                <a:cs typeface="Arial"/>
              </a:rPr>
              <a:t>tăng </a:t>
            </a:r>
            <a:r>
              <a:rPr dirty="0" sz="850" spc="70">
                <a:solidFill>
                  <a:srgbClr val="008000"/>
                </a:solidFill>
                <a:latin typeface="Arial"/>
                <a:cs typeface="Arial"/>
              </a:rPr>
              <a:t>bắt </a:t>
            </a:r>
            <a:r>
              <a:rPr dirty="0" sz="850" spc="-5">
                <a:solidFill>
                  <a:srgbClr val="008000"/>
                </a:solidFill>
                <a:latin typeface="Arial"/>
                <a:cs typeface="Arial"/>
              </a:rPr>
              <a:t>đầu </a:t>
            </a:r>
            <a:r>
              <a:rPr dirty="0" sz="850" spc="65">
                <a:solidFill>
                  <a:srgbClr val="008000"/>
                </a:solidFill>
                <a:latin typeface="Arial"/>
                <a:cs typeface="Arial"/>
              </a:rPr>
              <a:t>từ </a:t>
            </a:r>
            <a:r>
              <a:rPr dirty="0" sz="850" spc="-5">
                <a:solidFill>
                  <a:srgbClr val="008000"/>
                </a:solidFill>
                <a:latin typeface="Arial"/>
                <a:cs typeface="Arial"/>
              </a:rPr>
              <a:t>1  </a:t>
            </a:r>
            <a:r>
              <a:rPr dirty="0" sz="950" spc="15">
                <a:latin typeface="Arial"/>
                <a:cs typeface="Arial"/>
              </a:rPr>
              <a:t>newR[</a:t>
            </a:r>
            <a:r>
              <a:rPr dirty="0" sz="950" spc="15">
                <a:solidFill>
                  <a:srgbClr val="A21515"/>
                </a:solidFill>
                <a:latin typeface="Arial"/>
                <a:cs typeface="Arial"/>
              </a:rPr>
              <a:t>"HoTen"</a:t>
            </a:r>
            <a:r>
              <a:rPr dirty="0" sz="950" spc="15">
                <a:latin typeface="Arial"/>
                <a:cs typeface="Arial"/>
              </a:rPr>
              <a:t>]= </a:t>
            </a:r>
            <a:r>
              <a:rPr dirty="0" sz="950">
                <a:solidFill>
                  <a:srgbClr val="A21515"/>
                </a:solidFill>
                <a:latin typeface="Arial"/>
                <a:cs typeface="Arial"/>
              </a:rPr>
              <a:t>"Nguyễn </a:t>
            </a:r>
            <a:r>
              <a:rPr dirty="0" sz="950" spc="-30">
                <a:solidFill>
                  <a:srgbClr val="A21515"/>
                </a:solidFill>
                <a:latin typeface="Arial"/>
                <a:cs typeface="Arial"/>
              </a:rPr>
              <a:t>Thu </a:t>
            </a:r>
            <a:r>
              <a:rPr dirty="0" sz="950" spc="5">
                <a:solidFill>
                  <a:srgbClr val="A21515"/>
                </a:solidFill>
                <a:latin typeface="Arial"/>
                <a:cs typeface="Arial"/>
              </a:rPr>
              <a:t>Hường"; </a:t>
            </a:r>
            <a:r>
              <a:rPr dirty="0" sz="950" spc="25">
                <a:solidFill>
                  <a:srgbClr val="008000"/>
                </a:solidFill>
                <a:latin typeface="Arial"/>
                <a:cs typeface="Arial"/>
              </a:rPr>
              <a:t>//Thêm </a:t>
            </a:r>
            <a:r>
              <a:rPr dirty="0" sz="950" spc="-70">
                <a:solidFill>
                  <a:srgbClr val="008000"/>
                </a:solidFill>
                <a:latin typeface="Arial"/>
                <a:cs typeface="Arial"/>
              </a:rPr>
              <a:t>dữ </a:t>
            </a:r>
            <a:r>
              <a:rPr dirty="0" sz="950" spc="150">
                <a:solidFill>
                  <a:srgbClr val="008000"/>
                </a:solidFill>
                <a:latin typeface="Arial"/>
                <a:cs typeface="Arial"/>
              </a:rPr>
              <a:t>liệu </a:t>
            </a:r>
            <a:r>
              <a:rPr dirty="0" sz="950" spc="5">
                <a:solidFill>
                  <a:srgbClr val="008000"/>
                </a:solidFill>
                <a:latin typeface="Arial"/>
                <a:cs typeface="Arial"/>
              </a:rPr>
              <a:t>cho </a:t>
            </a:r>
            <a:r>
              <a:rPr dirty="0" sz="950" spc="95">
                <a:solidFill>
                  <a:srgbClr val="008000"/>
                </a:solidFill>
                <a:latin typeface="Arial"/>
                <a:cs typeface="Arial"/>
              </a:rPr>
              <a:t>cột </a:t>
            </a:r>
            <a:r>
              <a:rPr dirty="0" sz="950" spc="10">
                <a:solidFill>
                  <a:srgbClr val="008000"/>
                </a:solidFill>
                <a:latin typeface="Arial"/>
                <a:cs typeface="Arial"/>
              </a:rPr>
              <a:t>Hoten  </a:t>
            </a:r>
            <a:r>
              <a:rPr dirty="0" sz="950" spc="40">
                <a:latin typeface="Arial"/>
                <a:cs typeface="Arial"/>
              </a:rPr>
              <a:t>tables.Rows.Add(newR); </a:t>
            </a:r>
            <a:r>
              <a:rPr dirty="0" sz="950" spc="50">
                <a:solidFill>
                  <a:srgbClr val="008000"/>
                </a:solidFill>
                <a:latin typeface="Arial"/>
                <a:cs typeface="Arial"/>
              </a:rPr>
              <a:t>//Chèn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hàng </a:t>
            </a:r>
            <a:r>
              <a:rPr dirty="0" sz="950" spc="5">
                <a:solidFill>
                  <a:srgbClr val="008000"/>
                </a:solidFill>
                <a:latin typeface="Arial"/>
                <a:cs typeface="Arial"/>
              </a:rPr>
              <a:t>vào</a:t>
            </a:r>
            <a:r>
              <a:rPr dirty="0" sz="950" spc="65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bảng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 marL="542925" marR="2640330">
              <a:lnSpc>
                <a:spcPct val="150200"/>
              </a:lnSpc>
              <a:spcBef>
                <a:spcPts val="685"/>
              </a:spcBef>
            </a:pPr>
            <a:r>
              <a:rPr dirty="0" sz="950" spc="50">
                <a:solidFill>
                  <a:srgbClr val="008000"/>
                </a:solidFill>
                <a:latin typeface="Arial"/>
                <a:cs typeface="Arial"/>
              </a:rPr>
              <a:t>//Chèn </a:t>
            </a:r>
            <a:r>
              <a:rPr dirty="0" sz="950" spc="30">
                <a:solidFill>
                  <a:srgbClr val="008000"/>
                </a:solidFill>
                <a:latin typeface="Arial"/>
                <a:cs typeface="Arial"/>
              </a:rPr>
              <a:t>các </a:t>
            </a:r>
            <a:r>
              <a:rPr dirty="0" sz="950" spc="-15">
                <a:solidFill>
                  <a:srgbClr val="008000"/>
                </a:solidFill>
                <a:latin typeface="Arial"/>
                <a:cs typeface="Arial"/>
              </a:rPr>
              <a:t>hàng </a:t>
            </a:r>
            <a:r>
              <a:rPr dirty="0" sz="950" spc="5">
                <a:solidFill>
                  <a:srgbClr val="008000"/>
                </a:solidFill>
                <a:latin typeface="Arial"/>
                <a:cs typeface="Arial"/>
              </a:rPr>
              <a:t>vào </a:t>
            </a:r>
            <a:r>
              <a:rPr dirty="0" sz="950" spc="-10">
                <a:solidFill>
                  <a:srgbClr val="008000"/>
                </a:solidFill>
                <a:latin typeface="Arial"/>
                <a:cs typeface="Arial"/>
              </a:rPr>
              <a:t>bảng  </a:t>
            </a:r>
            <a:r>
              <a:rPr dirty="0" sz="950" spc="80">
                <a:latin typeface="Arial"/>
                <a:cs typeface="Arial"/>
              </a:rPr>
              <a:t>tables.Rows.Add(</a:t>
            </a:r>
            <a:r>
              <a:rPr dirty="0" sz="950" spc="80">
                <a:solidFill>
                  <a:srgbClr val="0000FF"/>
                </a:solidFill>
                <a:latin typeface="Arial"/>
                <a:cs typeface="Arial"/>
              </a:rPr>
              <a:t>null</a:t>
            </a:r>
            <a:r>
              <a:rPr dirty="0" sz="950" spc="80">
                <a:latin typeface="Arial"/>
                <a:cs typeface="Arial"/>
              </a:rPr>
              <a:t>, </a:t>
            </a:r>
            <a:r>
              <a:rPr dirty="0" sz="950" spc="-30">
                <a:solidFill>
                  <a:srgbClr val="A21515"/>
                </a:solidFill>
                <a:latin typeface="Arial"/>
                <a:cs typeface="Arial"/>
              </a:rPr>
              <a:t>"Vương </a:t>
            </a:r>
            <a:r>
              <a:rPr dirty="0" sz="950" spc="55">
                <a:solidFill>
                  <a:srgbClr val="A21515"/>
                </a:solidFill>
                <a:latin typeface="Arial"/>
                <a:cs typeface="Arial"/>
              </a:rPr>
              <a:t>Tiến </a:t>
            </a:r>
            <a:r>
              <a:rPr dirty="0" sz="950" spc="80">
                <a:solidFill>
                  <a:srgbClr val="A21515"/>
                </a:solidFill>
                <a:latin typeface="Arial"/>
                <a:cs typeface="Arial"/>
              </a:rPr>
              <a:t>Anh"</a:t>
            </a:r>
            <a:r>
              <a:rPr dirty="0" sz="950" spc="80">
                <a:latin typeface="Arial"/>
                <a:cs typeface="Arial"/>
              </a:rPr>
              <a:t>);  tables.Rows.Add(</a:t>
            </a:r>
            <a:r>
              <a:rPr dirty="0" sz="950" spc="80">
                <a:solidFill>
                  <a:srgbClr val="0000FF"/>
                </a:solidFill>
                <a:latin typeface="Arial"/>
                <a:cs typeface="Arial"/>
              </a:rPr>
              <a:t>null</a:t>
            </a:r>
            <a:r>
              <a:rPr dirty="0" sz="950" spc="80">
                <a:latin typeface="Arial"/>
                <a:cs typeface="Arial"/>
              </a:rPr>
              <a:t>, </a:t>
            </a:r>
            <a:r>
              <a:rPr dirty="0" sz="950" spc="-30">
                <a:solidFill>
                  <a:srgbClr val="A21515"/>
                </a:solidFill>
                <a:latin typeface="Arial"/>
                <a:cs typeface="Arial"/>
              </a:rPr>
              <a:t>"Vương </a:t>
            </a:r>
            <a:r>
              <a:rPr dirty="0" sz="950" spc="-15">
                <a:solidFill>
                  <a:srgbClr val="A21515"/>
                </a:solidFill>
                <a:latin typeface="Arial"/>
                <a:cs typeface="Arial"/>
              </a:rPr>
              <a:t>Lê </a:t>
            </a:r>
            <a:r>
              <a:rPr dirty="0" sz="950" spc="-20">
                <a:solidFill>
                  <a:srgbClr val="A21515"/>
                </a:solidFill>
                <a:latin typeface="Arial"/>
                <a:cs typeface="Arial"/>
              </a:rPr>
              <a:t>Thành </a:t>
            </a:r>
            <a:r>
              <a:rPr dirty="0" sz="950" spc="114">
                <a:solidFill>
                  <a:srgbClr val="A21515"/>
                </a:solidFill>
                <a:latin typeface="Arial"/>
                <a:cs typeface="Arial"/>
              </a:rPr>
              <a:t>Đạt"</a:t>
            </a:r>
            <a:r>
              <a:rPr dirty="0" sz="950" spc="114">
                <a:latin typeface="Arial"/>
                <a:cs typeface="Arial"/>
              </a:rPr>
              <a:t>);  </a:t>
            </a:r>
            <a:r>
              <a:rPr dirty="0" sz="950" spc="80">
                <a:latin typeface="Arial"/>
                <a:cs typeface="Arial"/>
              </a:rPr>
              <a:t>tables.Rows.Add(</a:t>
            </a:r>
            <a:r>
              <a:rPr dirty="0" sz="950" spc="80">
                <a:solidFill>
                  <a:srgbClr val="0000FF"/>
                </a:solidFill>
                <a:latin typeface="Arial"/>
                <a:cs typeface="Arial"/>
              </a:rPr>
              <a:t>null</a:t>
            </a:r>
            <a:r>
              <a:rPr dirty="0" sz="950" spc="80">
                <a:latin typeface="Arial"/>
                <a:cs typeface="Arial"/>
              </a:rPr>
              <a:t>, </a:t>
            </a:r>
            <a:r>
              <a:rPr dirty="0" sz="950" spc="-30">
                <a:solidFill>
                  <a:srgbClr val="A21515"/>
                </a:solidFill>
                <a:latin typeface="Arial"/>
                <a:cs typeface="Arial"/>
              </a:rPr>
              <a:t>"Vương </a:t>
            </a:r>
            <a:r>
              <a:rPr dirty="0" sz="950" spc="-15">
                <a:solidFill>
                  <a:srgbClr val="A21515"/>
                </a:solidFill>
                <a:latin typeface="Arial"/>
                <a:cs typeface="Arial"/>
              </a:rPr>
              <a:t>Lê </a:t>
            </a:r>
            <a:r>
              <a:rPr dirty="0" sz="950" spc="-20">
                <a:solidFill>
                  <a:srgbClr val="A21515"/>
                </a:solidFill>
                <a:latin typeface="Arial"/>
                <a:cs typeface="Arial"/>
              </a:rPr>
              <a:t>Thành</a:t>
            </a:r>
            <a:r>
              <a:rPr dirty="0" sz="950" spc="145">
                <a:solidFill>
                  <a:srgbClr val="A21515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A21515"/>
                </a:solidFill>
                <a:latin typeface="Arial"/>
                <a:cs typeface="Arial"/>
              </a:rPr>
              <a:t>Công"</a:t>
            </a:r>
            <a:r>
              <a:rPr dirty="0" sz="950" spc="65">
                <a:latin typeface="Arial"/>
                <a:cs typeface="Arial"/>
              </a:rPr>
              <a:t>);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7280" cy="7912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Thế là ta </a:t>
            </a:r>
            <a:r>
              <a:rPr dirty="0" sz="1300">
                <a:latin typeface="Times New Roman"/>
                <a:cs typeface="Times New Roman"/>
              </a:rPr>
              <a:t>đã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tables. Dùng </a:t>
            </a:r>
            <a:r>
              <a:rPr dirty="0" sz="1300" spc="-5">
                <a:latin typeface="Times New Roman"/>
                <a:cs typeface="Times New Roman"/>
              </a:rPr>
              <a:t>DataGridView để hiển thị Table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lên ta </a:t>
            </a:r>
            <a:r>
              <a:rPr dirty="0" sz="1300">
                <a:latin typeface="Times New Roman"/>
                <a:cs typeface="Times New Roman"/>
              </a:rPr>
              <a:t>sẽ </a:t>
            </a:r>
            <a:r>
              <a:rPr dirty="0" sz="1300" spc="-5">
                <a:latin typeface="Times New Roman"/>
                <a:cs typeface="Times New Roman"/>
              </a:rPr>
              <a:t>có kết  quả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sau</a:t>
            </a:r>
            <a:r>
              <a:rPr dirty="0" sz="1300" spc="-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1368425"/>
            <a:ext cx="3980815" cy="2292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3767454"/>
            <a:ext cx="6177280" cy="33007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Bảng dữ liệu mà ta tạo hoàn toàn </a:t>
            </a:r>
            <a:r>
              <a:rPr dirty="0" sz="1300">
                <a:latin typeface="Times New Roman"/>
                <a:cs typeface="Times New Roman"/>
              </a:rPr>
              <a:t>không liên quan </a:t>
            </a:r>
            <a:r>
              <a:rPr dirty="0" sz="1300" spc="-5">
                <a:latin typeface="Times New Roman"/>
                <a:cs typeface="Times New Roman"/>
              </a:rPr>
              <a:t>đến một dữ liệu </a:t>
            </a:r>
            <a:r>
              <a:rPr dirty="0" sz="1300">
                <a:latin typeface="Times New Roman"/>
                <a:cs typeface="Times New Roman"/>
              </a:rPr>
              <a:t>nguồn </a:t>
            </a:r>
            <a:r>
              <a:rPr dirty="0" sz="1300" spc="-5">
                <a:latin typeface="Times New Roman"/>
                <a:cs typeface="Times New Roman"/>
              </a:rPr>
              <a:t>nào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cả.</a:t>
            </a:r>
            <a:endParaRPr sz="1300">
              <a:latin typeface="Times New Roman"/>
              <a:cs typeface="Times New Roman"/>
            </a:endParaRPr>
          </a:p>
          <a:p>
            <a:pPr lvl="1" marL="360045" indent="-347980">
              <a:lnSpc>
                <a:spcPct val="100000"/>
              </a:lnSpc>
              <a:spcBef>
                <a:spcPts val="1005"/>
              </a:spcBef>
              <a:buFont typeface="Arial"/>
              <a:buAutoNum type="arabicPeriod" startAt="6"/>
              <a:tabLst>
                <a:tab pos="360680" algn="l"/>
              </a:tabLst>
            </a:pPr>
            <a:r>
              <a:rPr dirty="0" sz="1400" spc="-5" b="1">
                <a:latin typeface="Arial"/>
                <a:cs typeface="Arial"/>
              </a:rPr>
              <a:t>X</a:t>
            </a:r>
            <a:r>
              <a:rPr dirty="0" sz="1400" spc="-5" b="1">
                <a:latin typeface="Arial"/>
                <a:cs typeface="Arial"/>
              </a:rPr>
              <a:t>uất dữ liệu ra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Excel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25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b="1" i="1">
                <a:latin typeface="Arial"/>
                <a:cs typeface="Arial"/>
              </a:rPr>
              <a:t>Làm</a:t>
            </a:r>
            <a:r>
              <a:rPr dirty="0" sz="120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việc với đối tượng</a:t>
            </a:r>
            <a:r>
              <a:rPr dirty="0" sz="1200" spc="-1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Excel</a:t>
            </a:r>
            <a:endParaRPr sz="1200">
              <a:latin typeface="Arial"/>
              <a:cs typeface="Arial"/>
            </a:endParaRPr>
          </a:p>
          <a:p>
            <a:pPr marL="12700" marR="6985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5">
                <a:latin typeface="Times New Roman"/>
                <a:cs typeface="Times New Roman"/>
              </a:rPr>
              <a:t>Trong quá trình </a:t>
            </a:r>
            <a:r>
              <a:rPr dirty="0" sz="1300">
                <a:latin typeface="Times New Roman"/>
                <a:cs typeface="Times New Roman"/>
              </a:rPr>
              <a:t>xây dựng </a:t>
            </a:r>
            <a:r>
              <a:rPr dirty="0" sz="1300" spc="-5">
                <a:latin typeface="Times New Roman"/>
                <a:cs typeface="Times New Roman"/>
              </a:rPr>
              <a:t>ứng dụng, đôi khi ta muốn xuất dữ liệu ra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excel, ví  dụ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in </a:t>
            </a:r>
            <a:r>
              <a:rPr dirty="0" sz="1300">
                <a:latin typeface="Times New Roman"/>
                <a:cs typeface="Times New Roman"/>
              </a:rPr>
              <a:t>danh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>
                <a:latin typeface="Times New Roman"/>
                <a:cs typeface="Times New Roman"/>
              </a:rPr>
              <a:t>nhân </a:t>
            </a:r>
            <a:r>
              <a:rPr dirty="0" sz="1300" spc="-5">
                <a:latin typeface="Times New Roman"/>
                <a:cs typeface="Times New Roman"/>
              </a:rPr>
              <a:t>viên, </a:t>
            </a:r>
            <a:r>
              <a:rPr dirty="0" sz="1300">
                <a:latin typeface="Times New Roman"/>
                <a:cs typeface="Times New Roman"/>
              </a:rPr>
              <a:t>danh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>
                <a:latin typeface="Times New Roman"/>
                <a:cs typeface="Times New Roman"/>
              </a:rPr>
              <a:t>khách </a:t>
            </a:r>
            <a:r>
              <a:rPr dirty="0" sz="1300" spc="-5">
                <a:latin typeface="Times New Roman"/>
                <a:cs typeface="Times New Roman"/>
              </a:rPr>
              <a:t>hàng, </a:t>
            </a:r>
            <a:r>
              <a:rPr dirty="0" sz="1300">
                <a:latin typeface="Times New Roman"/>
                <a:cs typeface="Times New Roman"/>
              </a:rPr>
              <a:t>hóa </a:t>
            </a:r>
            <a:r>
              <a:rPr dirty="0" sz="1300" spc="-5">
                <a:latin typeface="Times New Roman"/>
                <a:cs typeface="Times New Roman"/>
              </a:rPr>
              <a:t>đơn, bảng điểm, bảng </a:t>
            </a:r>
            <a:r>
              <a:rPr dirty="0" sz="1300" spc="-65">
                <a:latin typeface="Times New Roman"/>
                <a:cs typeface="Times New Roman"/>
              </a:rPr>
              <a:t>lƣơng,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...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các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Bước 1. Tham chiếu </a:t>
            </a:r>
            <a:r>
              <a:rPr dirty="0" sz="1300" b="1" i="1">
                <a:latin typeface="Times New Roman"/>
                <a:cs typeface="Times New Roman"/>
              </a:rPr>
              <a:t>đến </a:t>
            </a:r>
            <a:r>
              <a:rPr dirty="0" sz="1300" spc="-5" b="1" i="1">
                <a:latin typeface="Times New Roman"/>
                <a:cs typeface="Times New Roman"/>
              </a:rPr>
              <a:t>file thư</a:t>
            </a:r>
            <a:r>
              <a:rPr dirty="0" sz="1300" spc="15" b="1" i="1">
                <a:latin typeface="Times New Roman"/>
                <a:cs typeface="Times New Roman"/>
              </a:rPr>
              <a:t> </a:t>
            </a:r>
            <a:r>
              <a:rPr dirty="0" sz="1300" b="1" i="1">
                <a:latin typeface="Times New Roman"/>
                <a:cs typeface="Times New Roman"/>
              </a:rPr>
              <a:t>viện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  <a:tabLst>
                <a:tab pos="710565" algn="l"/>
              </a:tabLst>
            </a:pPr>
            <a:r>
              <a:rPr dirty="0" sz="1300" spc="-5">
                <a:latin typeface="Times New Roman"/>
                <a:cs typeface="Times New Roman"/>
              </a:rPr>
              <a:t>Để	xuất</a:t>
            </a:r>
            <a:r>
              <a:rPr dirty="0" sz="1300" spc="250">
                <a:latin typeface="Times New Roman"/>
                <a:cs typeface="Times New Roman"/>
              </a:rPr>
              <a:t> </a:t>
            </a:r>
            <a:r>
              <a:rPr dirty="0" sz="1300" spc="-95">
                <a:latin typeface="Times New Roman"/>
                <a:cs typeface="Times New Roman"/>
              </a:rPr>
              <a:t>đƣợc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dữ</a:t>
            </a:r>
            <a:r>
              <a:rPr dirty="0" sz="1300" spc="2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liệu</a:t>
            </a:r>
            <a:r>
              <a:rPr dirty="0" sz="1300" spc="2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ra</a:t>
            </a:r>
            <a:r>
              <a:rPr dirty="0" sz="1300" spc="2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file</a:t>
            </a:r>
            <a:r>
              <a:rPr dirty="0" sz="1300" spc="2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excel,</a:t>
            </a:r>
            <a:r>
              <a:rPr dirty="0" sz="1300" spc="2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ta</a:t>
            </a:r>
            <a:r>
              <a:rPr dirty="0" sz="1300" spc="254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phải</a:t>
            </a:r>
            <a:r>
              <a:rPr dirty="0" sz="1300" spc="2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tham</a:t>
            </a:r>
            <a:r>
              <a:rPr dirty="0" sz="1300" spc="2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chiếu</a:t>
            </a:r>
            <a:r>
              <a:rPr dirty="0" sz="1300" spc="2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(reference)</a:t>
            </a:r>
            <a:r>
              <a:rPr dirty="0" sz="1300" spc="25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đến</a:t>
            </a:r>
            <a:r>
              <a:rPr dirty="0" sz="1300" spc="2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đối</a:t>
            </a:r>
            <a:r>
              <a:rPr dirty="0" sz="1300" spc="250">
                <a:latin typeface="Times New Roman"/>
                <a:cs typeface="Times New Roman"/>
              </a:rPr>
              <a:t> </a:t>
            </a:r>
            <a:r>
              <a:rPr dirty="0" sz="1300" spc="-150">
                <a:latin typeface="Times New Roman"/>
                <a:cs typeface="Times New Roman"/>
              </a:rPr>
              <a:t>tƣợng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 b="1">
                <a:latin typeface="Times New Roman"/>
                <a:cs typeface="Times New Roman"/>
              </a:rPr>
              <a:t>Microsoft.Office.Interop.Excel.dll </a:t>
            </a:r>
            <a:r>
              <a:rPr dirty="0" sz="1300" spc="-5">
                <a:latin typeface="Times New Roman"/>
                <a:cs typeface="Times New Roman"/>
              </a:rPr>
              <a:t>bằng thao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tác: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Vào </a:t>
            </a:r>
            <a:r>
              <a:rPr dirty="0" sz="1300" spc="-10">
                <a:latin typeface="Times New Roman"/>
                <a:cs typeface="Times New Roman"/>
              </a:rPr>
              <a:t>menu </a:t>
            </a:r>
            <a:r>
              <a:rPr dirty="0" sz="1300" spc="-5" b="1">
                <a:latin typeface="Times New Roman"/>
                <a:cs typeface="Times New Roman"/>
              </a:rPr>
              <a:t>Project/Add </a:t>
            </a:r>
            <a:r>
              <a:rPr dirty="0" sz="1300" spc="-10" b="1">
                <a:latin typeface="Times New Roman"/>
                <a:cs typeface="Times New Roman"/>
              </a:rPr>
              <a:t>Reference… </a:t>
            </a:r>
            <a:r>
              <a:rPr dirty="0" sz="1300">
                <a:latin typeface="Times New Roman"/>
                <a:cs typeface="Times New Roman"/>
              </a:rPr>
              <a:t>xuất hiện </a:t>
            </a:r>
            <a:r>
              <a:rPr dirty="0" sz="1300" spc="-5">
                <a:latin typeface="Times New Roman"/>
                <a:cs typeface="Times New Roman"/>
              </a:rPr>
              <a:t>hộp hội thoại </a:t>
            </a:r>
            <a:r>
              <a:rPr dirty="0" sz="1300" spc="-10">
                <a:latin typeface="Times New Roman"/>
                <a:cs typeface="Times New Roman"/>
              </a:rPr>
              <a:t>Add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Reference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Trong tab .NET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 b="1">
                <a:latin typeface="Times New Roman"/>
                <a:cs typeface="Times New Roman"/>
              </a:rPr>
              <a:t>Microsoft.Office.Interop.Excell </a:t>
            </a:r>
            <a:r>
              <a:rPr dirty="0" sz="1300" spc="-5">
                <a:latin typeface="Times New Roman"/>
                <a:cs typeface="Times New Roman"/>
              </a:rPr>
              <a:t>rồi </a:t>
            </a:r>
            <a:r>
              <a:rPr dirty="0" sz="1300">
                <a:latin typeface="Times New Roman"/>
                <a:cs typeface="Times New Roman"/>
              </a:rPr>
              <a:t>nhấn OK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hình</a:t>
            </a:r>
            <a:r>
              <a:rPr dirty="0" sz="1300" spc="5">
                <a:latin typeface="Times New Roman"/>
                <a:cs typeface="Times New Roman"/>
              </a:rPr>
              <a:t> vẽ: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3293110"/>
            <a:chOff x="1062532" y="792480"/>
            <a:chExt cx="6189980" cy="329311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8830"/>
              <a:ext cx="5807710" cy="3286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10969" y="4197223"/>
            <a:ext cx="5789295" cy="4760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9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Bước 2. Khai báo sử dụng đối tượng</a:t>
            </a:r>
            <a:r>
              <a:rPr dirty="0" sz="1300" spc="45" b="1" i="1">
                <a:latin typeface="Times New Roman"/>
                <a:cs typeface="Times New Roman"/>
              </a:rPr>
              <a:t> </a:t>
            </a:r>
            <a:r>
              <a:rPr dirty="0" sz="1200" spc="-5" b="1" i="1">
                <a:latin typeface="Times New Roman"/>
                <a:cs typeface="Times New Roman"/>
              </a:rPr>
              <a:t>Microsoft.Office.Interop.Excel</a:t>
            </a:r>
            <a:endParaRPr sz="12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944"/>
              </a:spcBef>
            </a:pPr>
            <a:r>
              <a:rPr dirty="0" sz="1300" spc="-10">
                <a:latin typeface="Times New Roman"/>
                <a:cs typeface="Times New Roman"/>
              </a:rPr>
              <a:t>Phần </a:t>
            </a:r>
            <a:r>
              <a:rPr dirty="0" sz="1300" spc="-5">
                <a:latin typeface="Times New Roman"/>
                <a:cs typeface="Times New Roman"/>
              </a:rPr>
              <a:t>khai báo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đặt ở đầu </a:t>
            </a:r>
            <a:r>
              <a:rPr dirty="0" sz="1300">
                <a:latin typeface="Times New Roman"/>
                <a:cs typeface="Times New Roman"/>
              </a:rPr>
              <a:t>file .cs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theo cú </a:t>
            </a:r>
            <a:r>
              <a:rPr dirty="0" sz="1300">
                <a:latin typeface="Times New Roman"/>
                <a:cs typeface="Times New Roman"/>
              </a:rPr>
              <a:t>pháp</a:t>
            </a:r>
            <a:r>
              <a:rPr dirty="0" sz="1300" spc="-1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965"/>
              </a:spcBef>
            </a:pPr>
            <a:r>
              <a:rPr dirty="0" sz="950" spc="-5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dirty="0" sz="950" spc="-5">
                <a:latin typeface="Courier New"/>
                <a:cs typeface="Courier New"/>
              </a:rPr>
              <a:t>Excel =</a:t>
            </a:r>
            <a:r>
              <a:rPr dirty="0" sz="950" spc="15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Microsoft.Office.Interop.Excel;</a:t>
            </a:r>
            <a:endParaRPr sz="950">
              <a:latin typeface="Courier New"/>
              <a:cs typeface="Courier New"/>
            </a:endParaRPr>
          </a:p>
          <a:p>
            <a:pPr marL="29209">
              <a:lnSpc>
                <a:spcPct val="100000"/>
              </a:lnSpc>
              <a:spcBef>
                <a:spcPts val="885"/>
              </a:spcBef>
            </a:pPr>
            <a:r>
              <a:rPr dirty="0" sz="1300" spc="-10">
                <a:latin typeface="Times New Roman"/>
                <a:cs typeface="Times New Roman"/>
              </a:rPr>
              <a:t>Với </a:t>
            </a:r>
            <a:r>
              <a:rPr dirty="0" sz="1300" b="1">
                <a:latin typeface="Times New Roman"/>
                <a:cs typeface="Times New Roman"/>
              </a:rPr>
              <a:t>Excel </a:t>
            </a:r>
            <a:r>
              <a:rPr dirty="0" sz="1300" spc="-5">
                <a:latin typeface="Times New Roman"/>
                <a:cs typeface="Times New Roman"/>
              </a:rPr>
              <a:t>là tên của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65">
                <a:latin typeface="Times New Roman"/>
                <a:cs typeface="Times New Roman"/>
              </a:rPr>
              <a:t>tƣợng, </a:t>
            </a:r>
            <a:r>
              <a:rPr dirty="0" sz="1300" spc="-5">
                <a:latin typeface="Times New Roman"/>
                <a:cs typeface="Times New Roman"/>
              </a:rPr>
              <a:t>ta có thể đặt </a:t>
            </a:r>
            <a:r>
              <a:rPr dirty="0" sz="130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tên khác ở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đây.</a:t>
            </a:r>
            <a:endParaRPr sz="13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Times New Roman"/>
                <a:cs typeface="Times New Roman"/>
              </a:rPr>
              <a:t>Bước </a:t>
            </a:r>
            <a:r>
              <a:rPr dirty="0" sz="1200" b="1" i="1">
                <a:latin typeface="Times New Roman"/>
                <a:cs typeface="Times New Roman"/>
              </a:rPr>
              <a:t>3. Khai báo </a:t>
            </a:r>
            <a:r>
              <a:rPr dirty="0" sz="1200" spc="-5" b="1" i="1">
                <a:latin typeface="Times New Roman"/>
                <a:cs typeface="Times New Roman"/>
              </a:rPr>
              <a:t>và khởi </a:t>
            </a:r>
            <a:r>
              <a:rPr dirty="0" sz="1200" b="1" i="1">
                <a:latin typeface="Times New Roman"/>
                <a:cs typeface="Times New Roman"/>
              </a:rPr>
              <a:t>tạo </a:t>
            </a:r>
            <a:r>
              <a:rPr dirty="0" sz="1200" spc="-5" b="1" i="1">
                <a:latin typeface="Times New Roman"/>
                <a:cs typeface="Times New Roman"/>
              </a:rPr>
              <a:t>các </a:t>
            </a:r>
            <a:r>
              <a:rPr dirty="0" sz="1200" b="1" i="1">
                <a:latin typeface="Times New Roman"/>
                <a:cs typeface="Times New Roman"/>
              </a:rPr>
              <a:t>thành </a:t>
            </a:r>
            <a:r>
              <a:rPr dirty="0" sz="1200" spc="-5" b="1" i="1">
                <a:latin typeface="Times New Roman"/>
                <a:cs typeface="Times New Roman"/>
              </a:rPr>
              <a:t>phần </a:t>
            </a:r>
            <a:r>
              <a:rPr dirty="0" sz="1200" spc="-10" b="1" i="1">
                <a:latin typeface="Times New Roman"/>
                <a:cs typeface="Times New Roman"/>
              </a:rPr>
              <a:t>của </a:t>
            </a:r>
            <a:r>
              <a:rPr dirty="0" sz="1200" b="1" i="1">
                <a:latin typeface="Times New Roman"/>
                <a:cs typeface="Times New Roman"/>
              </a:rPr>
              <a:t>đối </a:t>
            </a:r>
            <a:r>
              <a:rPr dirty="0" sz="1200" spc="-5" b="1" i="1">
                <a:latin typeface="Times New Roman"/>
                <a:cs typeface="Times New Roman"/>
              </a:rPr>
              <a:t>tượng</a:t>
            </a:r>
            <a:r>
              <a:rPr dirty="0" sz="1200" spc="65" b="1" i="1">
                <a:latin typeface="Times New Roman"/>
                <a:cs typeface="Times New Roman"/>
              </a:rPr>
              <a:t> </a:t>
            </a:r>
            <a:r>
              <a:rPr dirty="0" sz="1200" spc="-5" b="1" i="1">
                <a:latin typeface="Times New Roman"/>
                <a:cs typeface="Times New Roman"/>
              </a:rPr>
              <a:t>Microsoft.Office.Interop.Excel</a:t>
            </a:r>
            <a:endParaRPr sz="12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910"/>
              </a:spcBef>
            </a:pPr>
            <a:r>
              <a:rPr dirty="0" sz="1300" spc="-1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 b="1">
                <a:latin typeface="Times New Roman"/>
                <a:cs typeface="Times New Roman"/>
              </a:rPr>
              <a:t>Microsoft.Office.Interop.Excel </a:t>
            </a:r>
            <a:r>
              <a:rPr dirty="0" sz="1300">
                <a:latin typeface="Times New Roman"/>
                <a:cs typeface="Times New Roman"/>
              </a:rPr>
              <a:t>bao gồm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thành phần </a:t>
            </a:r>
            <a:r>
              <a:rPr dirty="0" sz="1300" spc="-5">
                <a:latin typeface="Times New Roman"/>
                <a:cs typeface="Times New Roman"/>
              </a:rPr>
              <a:t>chính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5095" indent="-96520">
              <a:lnSpc>
                <a:spcPct val="100000"/>
              </a:lnSpc>
              <a:spcBef>
                <a:spcPts val="985"/>
              </a:spcBef>
              <a:buChar char="-"/>
              <a:tabLst>
                <a:tab pos="125730" algn="l"/>
              </a:tabLst>
            </a:pPr>
            <a:r>
              <a:rPr dirty="0" sz="1300" spc="-5">
                <a:latin typeface="Times New Roman"/>
                <a:cs typeface="Times New Roman"/>
              </a:rPr>
              <a:t>Application </a:t>
            </a:r>
            <a:r>
              <a:rPr dirty="0" sz="1300" spc="-55">
                <a:latin typeface="Times New Roman"/>
                <a:cs typeface="Times New Roman"/>
              </a:rPr>
              <a:t>(chƣơng </a:t>
            </a:r>
            <a:r>
              <a:rPr dirty="0" sz="1300">
                <a:latin typeface="Times New Roman"/>
                <a:cs typeface="Times New Roman"/>
              </a:rPr>
              <a:t>trình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excel)</a:t>
            </a:r>
            <a:endParaRPr sz="1300">
              <a:latin typeface="Times New Roman"/>
              <a:cs typeface="Times New Roman"/>
            </a:endParaRPr>
          </a:p>
          <a:p>
            <a:pPr marL="125095" indent="-96520">
              <a:lnSpc>
                <a:spcPct val="100000"/>
              </a:lnSpc>
              <a:spcBef>
                <a:spcPts val="980"/>
              </a:spcBef>
              <a:buChar char="-"/>
              <a:tabLst>
                <a:tab pos="125730" algn="l"/>
              </a:tabLst>
            </a:pPr>
            <a:r>
              <a:rPr dirty="0" sz="1300" spc="-5">
                <a:latin typeface="Times New Roman"/>
                <a:cs typeface="Times New Roman"/>
              </a:rPr>
              <a:t>Workbook </a:t>
            </a:r>
            <a:r>
              <a:rPr dirty="0" sz="1300">
                <a:latin typeface="Times New Roman"/>
                <a:cs typeface="Times New Roman"/>
              </a:rPr>
              <a:t>(file </a:t>
            </a:r>
            <a:r>
              <a:rPr dirty="0" sz="1300" spc="-5">
                <a:latin typeface="Times New Roman"/>
                <a:cs typeface="Times New Roman"/>
              </a:rPr>
              <a:t>.xls,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nhiều workbook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app)</a:t>
            </a:r>
            <a:endParaRPr sz="1300">
              <a:latin typeface="Times New Roman"/>
              <a:cs typeface="Times New Roman"/>
            </a:endParaRPr>
          </a:p>
          <a:p>
            <a:pPr marL="125095" indent="-96520">
              <a:lnSpc>
                <a:spcPct val="100000"/>
              </a:lnSpc>
              <a:spcBef>
                <a:spcPts val="985"/>
              </a:spcBef>
              <a:buChar char="-"/>
              <a:tabLst>
                <a:tab pos="125730" algn="l"/>
              </a:tabLst>
            </a:pPr>
            <a:r>
              <a:rPr dirty="0" sz="1300" spc="-5">
                <a:latin typeface="Times New Roman"/>
                <a:cs typeface="Times New Roman"/>
              </a:rPr>
              <a:t>Worksheet (các trang bảng tính trong file .xls, có nhiều worksheet trong</a:t>
            </a:r>
            <a:r>
              <a:rPr dirty="0" sz="1300" spc="1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workbook)</a:t>
            </a:r>
            <a:endParaRPr sz="1300">
              <a:latin typeface="Times New Roman"/>
              <a:cs typeface="Times New Roman"/>
            </a:endParaRPr>
          </a:p>
          <a:p>
            <a:pPr marL="29209" marR="900430">
              <a:lnSpc>
                <a:spcPct val="163100"/>
              </a:lnSpc>
              <a:buChar char="-"/>
              <a:tabLst>
                <a:tab pos="125730" algn="l"/>
              </a:tabLst>
            </a:pPr>
            <a:r>
              <a:rPr dirty="0" sz="1300" spc="-5">
                <a:latin typeface="Times New Roman"/>
                <a:cs typeface="Times New Roman"/>
              </a:rPr>
              <a:t>Range (Là một </a:t>
            </a:r>
            <a:r>
              <a:rPr dirty="0" sz="1300">
                <a:latin typeface="Times New Roman"/>
                <a:cs typeface="Times New Roman"/>
              </a:rPr>
              <a:t>khối </a:t>
            </a:r>
            <a:r>
              <a:rPr dirty="0" sz="1300" spc="-5">
                <a:latin typeface="Times New Roman"/>
                <a:cs typeface="Times New Roman"/>
              </a:rPr>
              <a:t>ô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Excel – </a:t>
            </a:r>
            <a:r>
              <a:rPr dirty="0" sz="1300">
                <a:latin typeface="Times New Roman"/>
                <a:cs typeface="Times New Roman"/>
              </a:rPr>
              <a:t>nó </a:t>
            </a:r>
            <a:r>
              <a:rPr dirty="0" sz="1300" spc="-5">
                <a:latin typeface="Times New Roman"/>
                <a:cs typeface="Times New Roman"/>
              </a:rPr>
              <a:t>cũng 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chỉ là </a:t>
            </a:r>
            <a:r>
              <a:rPr dirty="0" sz="130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ô)  Ta khai báo và </a:t>
            </a:r>
            <a:r>
              <a:rPr dirty="0" sz="1300">
                <a:latin typeface="Times New Roman"/>
                <a:cs typeface="Times New Roman"/>
              </a:rPr>
              <a:t>khởi tạo </a:t>
            </a:r>
            <a:r>
              <a:rPr dirty="0" sz="1300" spc="-5">
                <a:latin typeface="Times New Roman"/>
                <a:cs typeface="Times New Roman"/>
              </a:rPr>
              <a:t>các đối </a:t>
            </a:r>
            <a:r>
              <a:rPr dirty="0" sz="1300" spc="-85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này theo </a:t>
            </a:r>
            <a:r>
              <a:rPr dirty="0" sz="1300" spc="-5">
                <a:latin typeface="Times New Roman"/>
                <a:cs typeface="Times New Roman"/>
              </a:rPr>
              <a:t>cú pháp</a:t>
            </a:r>
            <a:r>
              <a:rPr dirty="0" sz="1300" spc="-1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965"/>
              </a:spcBef>
            </a:pPr>
            <a:r>
              <a:rPr dirty="0" sz="950" spc="-5">
                <a:latin typeface="Courier New"/>
                <a:cs typeface="Courier New"/>
              </a:rPr>
              <a:t>//Khai báo </a:t>
            </a:r>
            <a:r>
              <a:rPr dirty="0" sz="950">
                <a:latin typeface="Courier New"/>
                <a:cs typeface="Courier New"/>
              </a:rPr>
              <a:t>và </a:t>
            </a:r>
            <a:r>
              <a:rPr dirty="0" sz="950" spc="-5">
                <a:latin typeface="Courier New"/>
                <a:cs typeface="Courier New"/>
              </a:rPr>
              <a:t>khởi </a:t>
            </a:r>
            <a:r>
              <a:rPr dirty="0" sz="950">
                <a:latin typeface="Courier New"/>
                <a:cs typeface="Courier New"/>
              </a:rPr>
              <a:t>tạo </a:t>
            </a:r>
            <a:r>
              <a:rPr dirty="0" sz="950" spc="-5">
                <a:latin typeface="Courier New"/>
                <a:cs typeface="Courier New"/>
              </a:rPr>
              <a:t>các đối</a:t>
            </a:r>
            <a:r>
              <a:rPr dirty="0" sz="950" spc="2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tượng</a:t>
            </a:r>
            <a:endParaRPr sz="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900" spc="-5">
                <a:latin typeface="Courier New"/>
                <a:cs typeface="Courier New"/>
              </a:rPr>
              <a:t>Excel.Application exApp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new</a:t>
            </a:r>
            <a:r>
              <a:rPr dirty="0" sz="900" spc="-2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Excel.Application();</a:t>
            </a:r>
            <a:endParaRPr sz="900">
              <a:latin typeface="Courier New"/>
              <a:cs typeface="Courier New"/>
            </a:endParaRPr>
          </a:p>
          <a:p>
            <a:pPr marL="12700" marR="213360">
              <a:lnSpc>
                <a:spcPct val="150000"/>
              </a:lnSpc>
            </a:pPr>
            <a:r>
              <a:rPr dirty="0" sz="900" spc="-5">
                <a:latin typeface="Courier New"/>
                <a:cs typeface="Courier New"/>
              </a:rPr>
              <a:t>Excel.Workbook exBook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exApp.Workbooks.Add(Excel.XlWBATemplate.xlWBATWorksheet);  Excel.Worksheet exSheet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2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(Excel.Worksheet)exBook.Worksheets[1];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900" spc="-5">
                <a:latin typeface="Courier New"/>
                <a:cs typeface="Courier New"/>
              </a:rPr>
              <a:t>Excel.Range tenTruong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(Excel.Range)exSheet.Cells[1, 1]; //Đưa con trỏ vào </a:t>
            </a:r>
            <a:r>
              <a:rPr dirty="0" sz="900">
                <a:latin typeface="Courier New"/>
                <a:cs typeface="Courier New"/>
              </a:rPr>
              <a:t>ô</a:t>
            </a:r>
            <a:r>
              <a:rPr dirty="0" sz="900" spc="-4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A1</a:t>
            </a:r>
            <a:endParaRPr sz="900">
              <a:latin typeface="Courier New"/>
              <a:cs typeface="Courier New"/>
            </a:endParaRPr>
          </a:p>
          <a:p>
            <a:pPr marL="29209">
              <a:lnSpc>
                <a:spcPct val="100000"/>
              </a:lnSpc>
              <a:spcBef>
                <a:spcPts val="560"/>
              </a:spcBef>
            </a:pPr>
            <a:r>
              <a:rPr dirty="0" sz="1300" spc="-10">
                <a:latin typeface="Times New Roman"/>
                <a:cs typeface="Times New Roman"/>
              </a:rPr>
              <a:t>Với </a:t>
            </a:r>
            <a:r>
              <a:rPr dirty="0" sz="1300" b="1">
                <a:latin typeface="Times New Roman"/>
                <a:cs typeface="Times New Roman"/>
              </a:rPr>
              <a:t>Excel </a:t>
            </a:r>
            <a:r>
              <a:rPr dirty="0" sz="1300" spc="-5">
                <a:latin typeface="Times New Roman"/>
                <a:cs typeface="Times New Roman"/>
              </a:rPr>
              <a:t>là tên của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đã khai </a:t>
            </a:r>
            <a:r>
              <a:rPr dirty="0" sz="1300" spc="-10">
                <a:latin typeface="Times New Roman"/>
                <a:cs typeface="Times New Roman"/>
              </a:rPr>
              <a:t>báo </a:t>
            </a:r>
            <a:r>
              <a:rPr dirty="0" sz="1300" spc="-5">
                <a:latin typeface="Times New Roman"/>
                <a:cs typeface="Times New Roman"/>
              </a:rPr>
              <a:t>ở </a:t>
            </a:r>
            <a:r>
              <a:rPr dirty="0" sz="1300" spc="-100">
                <a:latin typeface="Times New Roman"/>
                <a:cs typeface="Times New Roman"/>
              </a:rPr>
              <a:t>bƣớc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2.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9185" cy="852297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Language Integrated </a:t>
            </a:r>
            <a:r>
              <a:rPr dirty="0" sz="1300">
                <a:latin typeface="Times New Roman"/>
                <a:cs typeface="Times New Roman"/>
              </a:rPr>
              <a:t>Query </a:t>
            </a:r>
            <a:r>
              <a:rPr dirty="0" sz="1300" spc="-5">
                <a:latin typeface="Times New Roman"/>
                <a:cs typeface="Times New Roman"/>
              </a:rPr>
              <a:t>- </a:t>
            </a:r>
            <a:r>
              <a:rPr dirty="0" sz="1300">
                <a:latin typeface="Times New Roman"/>
                <a:cs typeface="Times New Roman"/>
              </a:rPr>
              <a:t>đây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viện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rộng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các ngôn ngữ </a:t>
            </a:r>
            <a:r>
              <a:rPr dirty="0" sz="1300" spc="-90">
                <a:latin typeface="Times New Roman"/>
                <a:cs typeface="Times New Roman"/>
              </a:rPr>
              <a:t>lập  </a:t>
            </a:r>
            <a:r>
              <a:rPr dirty="0" sz="1300" spc="-5">
                <a:latin typeface="Times New Roman"/>
                <a:cs typeface="Times New Roman"/>
              </a:rPr>
              <a:t>trình C# và </a:t>
            </a:r>
            <a:r>
              <a:rPr dirty="0" sz="1300">
                <a:latin typeface="Times New Roman"/>
                <a:cs typeface="Times New Roman"/>
              </a:rPr>
              <a:t>Visual </a:t>
            </a:r>
            <a:r>
              <a:rPr dirty="0" sz="1300" spc="-5">
                <a:latin typeface="Times New Roman"/>
                <a:cs typeface="Times New Roman"/>
              </a:rPr>
              <a:t>Basic .NET </a:t>
            </a:r>
            <a:r>
              <a:rPr dirty="0" sz="1300">
                <a:latin typeface="Times New Roman"/>
                <a:cs typeface="Times New Roman"/>
              </a:rPr>
              <a:t>(có </a:t>
            </a:r>
            <a:r>
              <a:rPr dirty="0" sz="1300" spc="-5">
                <a:latin typeface="Times New Roman"/>
                <a:cs typeface="Times New Roman"/>
              </a:rPr>
              <a:t>thể mở rộng cho các </a:t>
            </a:r>
            <a:r>
              <a:rPr dirty="0" sz="1300">
                <a:latin typeface="Times New Roman"/>
                <a:cs typeface="Times New Roman"/>
              </a:rPr>
              <a:t>ngôn </a:t>
            </a:r>
            <a:r>
              <a:rPr dirty="0" sz="1300" spc="-5">
                <a:latin typeface="Times New Roman"/>
                <a:cs typeface="Times New Roman"/>
              </a:rPr>
              <a:t>ngữ khác) cung cấp </a:t>
            </a:r>
            <a:r>
              <a:rPr dirty="0" sz="1300">
                <a:latin typeface="Times New Roman"/>
                <a:cs typeface="Times New Roman"/>
              </a:rPr>
              <a:t>khả  </a:t>
            </a:r>
            <a:r>
              <a:rPr dirty="0" sz="1300" spc="-5">
                <a:latin typeface="Times New Roman"/>
                <a:cs typeface="Times New Roman"/>
              </a:rPr>
              <a:t>năng </a:t>
            </a:r>
            <a:r>
              <a:rPr dirty="0" sz="1300">
                <a:latin typeface="Times New Roman"/>
                <a:cs typeface="Times New Roman"/>
              </a:rPr>
              <a:t>truy vấn </a:t>
            </a:r>
            <a:r>
              <a:rPr dirty="0" sz="1300" spc="-5">
                <a:latin typeface="Times New Roman"/>
                <a:cs typeface="Times New Roman"/>
              </a:rPr>
              <a:t>trực tiếp dữ liệu đối </a:t>
            </a:r>
            <a:r>
              <a:rPr dirty="0" sz="1300" spc="-65">
                <a:latin typeface="Times New Roman"/>
                <a:cs typeface="Times New Roman"/>
              </a:rPr>
              <a:t>tƣợng, </a:t>
            </a:r>
            <a:r>
              <a:rPr dirty="0" sz="1300">
                <a:latin typeface="Times New Roman"/>
                <a:cs typeface="Times New Roman"/>
              </a:rPr>
              <a:t>CSDL </a:t>
            </a:r>
            <a:r>
              <a:rPr dirty="0" sz="1300" spc="-5">
                <a:latin typeface="Times New Roman"/>
                <a:cs typeface="Times New Roman"/>
              </a:rPr>
              <a:t>v à XML] </a:t>
            </a:r>
            <a:r>
              <a:rPr dirty="0" sz="1300">
                <a:latin typeface="Times New Roman"/>
                <a:cs typeface="Times New Roman"/>
              </a:rPr>
              <a:t>là phần </a:t>
            </a:r>
            <a:r>
              <a:rPr dirty="0" sz="1300" spc="-5">
                <a:latin typeface="Times New Roman"/>
                <a:cs typeface="Times New Roman"/>
              </a:rPr>
              <a:t>nổi bật và </a:t>
            </a:r>
            <a:r>
              <a:rPr dirty="0" sz="1300">
                <a:latin typeface="Times New Roman"/>
                <a:cs typeface="Times New Roman"/>
              </a:rPr>
              <a:t>đáng </a:t>
            </a:r>
            <a:r>
              <a:rPr dirty="0" sz="1300" spc="-5">
                <a:latin typeface="Times New Roman"/>
                <a:cs typeface="Times New Roman"/>
              </a:rPr>
              <a:t>chú </a:t>
            </a:r>
            <a:r>
              <a:rPr dirty="0" sz="1300" spc="-204">
                <a:latin typeface="Times New Roman"/>
                <a:cs typeface="Times New Roman"/>
              </a:rPr>
              <a:t>ý  </a:t>
            </a:r>
            <a:r>
              <a:rPr dirty="0" sz="1300" spc="-5">
                <a:latin typeface="Times New Roman"/>
                <a:cs typeface="Times New Roman"/>
              </a:rPr>
              <a:t>nhất trong .NET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3.5.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Ver 4.0 – phát hành </a:t>
            </a:r>
            <a:r>
              <a:rPr dirty="0" sz="1300" spc="-10" b="1" i="1">
                <a:latin typeface="Times New Roman"/>
                <a:cs typeface="Times New Roman"/>
              </a:rPr>
              <a:t>năm</a:t>
            </a:r>
            <a:r>
              <a:rPr dirty="0" sz="1300" spc="3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2010</a:t>
            </a:r>
            <a:endParaRPr sz="1300">
              <a:latin typeface="Times New Roman"/>
              <a:cs typeface="Times New Roman"/>
            </a:endParaRPr>
          </a:p>
          <a:p>
            <a:pPr algn="just" marL="12700" marR="8255" indent="359410">
              <a:lnSpc>
                <a:spcPct val="124700"/>
              </a:lnSpc>
              <a:spcBef>
                <a:spcPts val="560"/>
              </a:spcBef>
            </a:pPr>
            <a:r>
              <a:rPr dirty="0" sz="1300">
                <a:latin typeface="Times New Roman"/>
                <a:cs typeface="Times New Roman"/>
              </a:rPr>
              <a:t>Ngày 12/4 </a:t>
            </a:r>
            <a:r>
              <a:rPr dirty="0" sz="1300" spc="-5">
                <a:latin typeface="Times New Roman"/>
                <a:cs typeface="Times New Roman"/>
              </a:rPr>
              <a:t>vừa qua, Microsoft lại </a:t>
            </a:r>
            <a:r>
              <a:rPr dirty="0" sz="1300">
                <a:latin typeface="Times New Roman"/>
                <a:cs typeface="Times New Roman"/>
              </a:rPr>
              <a:t>nâng </a:t>
            </a:r>
            <a:r>
              <a:rPr dirty="0" sz="1300" spc="-5">
                <a:latin typeface="Times New Roman"/>
                <a:cs typeface="Times New Roman"/>
              </a:rPr>
              <a:t>cấp .NET Framework và Visual </a:t>
            </a:r>
            <a:r>
              <a:rPr dirty="0" sz="1300" spc="-10">
                <a:latin typeface="Times New Roman"/>
                <a:cs typeface="Times New Roman"/>
              </a:rPr>
              <a:t>Studio. </a:t>
            </a:r>
            <a:r>
              <a:rPr dirty="0" sz="1300" spc="-5">
                <a:latin typeface="Times New Roman"/>
                <a:cs typeface="Times New Roman"/>
              </a:rPr>
              <a:t>Đây là  phiên bản đầu </a:t>
            </a:r>
            <a:r>
              <a:rPr dirty="0" sz="1300">
                <a:latin typeface="Times New Roman"/>
                <a:cs typeface="Times New Roman"/>
              </a:rPr>
              <a:t>tiên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.NET 2.0 kể từ </a:t>
            </a:r>
            <a:r>
              <a:rPr dirty="0" sz="1300">
                <a:latin typeface="Times New Roman"/>
                <a:cs typeface="Times New Roman"/>
              </a:rPr>
              <a:t>2005, </a:t>
            </a:r>
            <a:r>
              <a:rPr dirty="0" sz="1300" spc="-5">
                <a:latin typeface="Times New Roman"/>
                <a:cs typeface="Times New Roman"/>
              </a:rPr>
              <a:t>có một CLR </a:t>
            </a:r>
            <a:r>
              <a:rPr dirty="0" sz="1300">
                <a:latin typeface="Times New Roman"/>
                <a:cs typeface="Times New Roman"/>
              </a:rPr>
              <a:t>hoàn </a:t>
            </a:r>
            <a:r>
              <a:rPr dirty="0" sz="1300" spc="-5">
                <a:latin typeface="Times New Roman"/>
                <a:cs typeface="Times New Roman"/>
              </a:rPr>
              <a:t>toàn mới: CLR </a:t>
            </a:r>
            <a:r>
              <a:rPr dirty="0" sz="1300">
                <a:latin typeface="Times New Roman"/>
                <a:cs typeface="Times New Roman"/>
              </a:rPr>
              <a:t>4.0. </a:t>
            </a:r>
            <a:r>
              <a:rPr dirty="0" sz="1300" spc="-5">
                <a:latin typeface="Times New Roman"/>
                <a:cs typeface="Times New Roman"/>
              </a:rPr>
              <a:t>Cũng </a:t>
            </a:r>
            <a:r>
              <a:rPr dirty="0" sz="1300">
                <a:latin typeface="Times New Roman"/>
                <a:cs typeface="Times New Roman"/>
              </a:rPr>
              <a:t>cần  </a:t>
            </a:r>
            <a:r>
              <a:rPr dirty="0" sz="1300" spc="-5">
                <a:latin typeface="Times New Roman"/>
                <a:cs typeface="Times New Roman"/>
              </a:rPr>
              <a:t>nhắc lại là cả </a:t>
            </a:r>
            <a:r>
              <a:rPr dirty="0" sz="1300">
                <a:latin typeface="Times New Roman"/>
                <a:cs typeface="Times New Roman"/>
              </a:rPr>
              <a:t>.NET </a:t>
            </a:r>
            <a:r>
              <a:rPr dirty="0" sz="1300" spc="-5">
                <a:latin typeface="Times New Roman"/>
                <a:cs typeface="Times New Roman"/>
              </a:rPr>
              <a:t>3.0 và 3.5 </a:t>
            </a:r>
            <a:r>
              <a:rPr dirty="0" sz="1300">
                <a:latin typeface="Times New Roman"/>
                <a:cs typeface="Times New Roman"/>
              </a:rPr>
              <a:t>đều </a:t>
            </a:r>
            <a:r>
              <a:rPr dirty="0" sz="1300" spc="-5">
                <a:latin typeface="Times New Roman"/>
                <a:cs typeface="Times New Roman"/>
              </a:rPr>
              <a:t>sử </a:t>
            </a:r>
            <a:r>
              <a:rPr dirty="0" sz="1300">
                <a:latin typeface="Times New Roman"/>
                <a:cs typeface="Times New Roman"/>
              </a:rPr>
              <a:t>dụng CLR </a:t>
            </a:r>
            <a:r>
              <a:rPr dirty="0" sz="1300" spc="-5">
                <a:latin typeface="Times New Roman"/>
                <a:cs typeface="Times New Roman"/>
              </a:rPr>
              <a:t>2.0, </a:t>
            </a:r>
            <a:r>
              <a:rPr dirty="0" sz="1300">
                <a:latin typeface="Times New Roman"/>
                <a:cs typeface="Times New Roman"/>
              </a:rPr>
              <a:t>và không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CLR </a:t>
            </a:r>
            <a:r>
              <a:rPr dirty="0" sz="1300" spc="-5">
                <a:latin typeface="Times New Roman"/>
                <a:cs typeface="Times New Roman"/>
              </a:rPr>
              <a:t>3.0. </a:t>
            </a:r>
            <a:r>
              <a:rPr dirty="0" sz="1300" spc="-10">
                <a:latin typeface="Times New Roman"/>
                <a:cs typeface="Times New Roman"/>
              </a:rPr>
              <a:t>Việc </a:t>
            </a:r>
            <a:r>
              <a:rPr dirty="0" sz="1300" spc="-5">
                <a:latin typeface="Times New Roman"/>
                <a:cs typeface="Times New Roman"/>
              </a:rPr>
              <a:t>Microsoft  chuyển thẳng </a:t>
            </a:r>
            <a:r>
              <a:rPr dirty="0" sz="1300">
                <a:latin typeface="Times New Roman"/>
                <a:cs typeface="Times New Roman"/>
              </a:rPr>
              <a:t>lên </a:t>
            </a:r>
            <a:r>
              <a:rPr dirty="0" sz="1300" spc="-5">
                <a:latin typeface="Times New Roman"/>
                <a:cs typeface="Times New Roman"/>
              </a:rPr>
              <a:t>4.0 không chỉ </a:t>
            </a:r>
            <a:r>
              <a:rPr dirty="0" sz="1300">
                <a:latin typeface="Times New Roman"/>
                <a:cs typeface="Times New Roman"/>
              </a:rPr>
              <a:t>để “đồng bộ” </a:t>
            </a:r>
            <a:r>
              <a:rPr dirty="0" sz="1300" spc="-5">
                <a:latin typeface="Times New Roman"/>
                <a:cs typeface="Times New Roman"/>
              </a:rPr>
              <a:t>phiên bản,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>
                <a:latin typeface="Times New Roman"/>
                <a:cs typeface="Times New Roman"/>
              </a:rPr>
              <a:t>còn nhằm </a:t>
            </a:r>
            <a:r>
              <a:rPr dirty="0" sz="1300" spc="-5">
                <a:latin typeface="Times New Roman"/>
                <a:cs typeface="Times New Roman"/>
              </a:rPr>
              <a:t>khẳng </a:t>
            </a:r>
            <a:r>
              <a:rPr dirty="0" sz="1300">
                <a:latin typeface="Times New Roman"/>
                <a:cs typeface="Times New Roman"/>
              </a:rPr>
              <a:t>định đây </a:t>
            </a:r>
            <a:r>
              <a:rPr dirty="0" sz="1300" spc="-5">
                <a:latin typeface="Times New Roman"/>
                <a:cs typeface="Times New Roman"/>
              </a:rPr>
              <a:t>là  một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>
                <a:latin typeface="Times New Roman"/>
                <a:cs typeface="Times New Roman"/>
              </a:rPr>
              <a:t>tiến </a:t>
            </a:r>
            <a:r>
              <a:rPr dirty="0" sz="1300" spc="-5">
                <a:latin typeface="Times New Roman"/>
                <a:cs typeface="Times New Roman"/>
              </a:rPr>
              <a:t>lớn. </a:t>
            </a:r>
            <a:r>
              <a:rPr dirty="0" sz="1300">
                <a:latin typeface="Times New Roman"/>
                <a:cs typeface="Times New Roman"/>
              </a:rPr>
              <a:t>.NET </a:t>
            </a:r>
            <a:r>
              <a:rPr dirty="0" sz="1300" spc="-5">
                <a:latin typeface="Times New Roman"/>
                <a:cs typeface="Times New Roman"/>
              </a:rPr>
              <a:t>Framework 4 giới </a:t>
            </a:r>
            <a:r>
              <a:rPr dirty="0" sz="1300">
                <a:latin typeface="Times New Roman"/>
                <a:cs typeface="Times New Roman"/>
              </a:rPr>
              <a:t>thiệu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model </a:t>
            </a:r>
            <a:r>
              <a:rPr dirty="0" sz="1300">
                <a:latin typeface="Times New Roman"/>
                <a:cs typeface="Times New Roman"/>
              </a:rPr>
              <a:t>an </a:t>
            </a:r>
            <a:r>
              <a:rPr dirty="0" sz="1300" spc="-5">
                <a:latin typeface="Times New Roman"/>
                <a:cs typeface="Times New Roman"/>
              </a:rPr>
              <a:t>ninh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cải </a:t>
            </a:r>
            <a:r>
              <a:rPr dirty="0" sz="1300">
                <a:latin typeface="Times New Roman"/>
                <a:cs typeface="Times New Roman"/>
              </a:rPr>
              <a:t>thiện.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100">
                <a:latin typeface="Times New Roman"/>
                <a:cs typeface="Times New Roman"/>
              </a:rPr>
              <a:t>tính  </a:t>
            </a:r>
            <a:r>
              <a:rPr dirty="0" sz="1300" spc="-5">
                <a:latin typeface="Times New Roman"/>
                <a:cs typeface="Times New Roman"/>
              </a:rPr>
              <a:t>năng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và cải </a:t>
            </a:r>
            <a:r>
              <a:rPr dirty="0" sz="1300">
                <a:latin typeface="Times New Roman"/>
                <a:cs typeface="Times New Roman"/>
              </a:rPr>
              <a:t>tiến trong </a:t>
            </a:r>
            <a:r>
              <a:rPr dirty="0" sz="1300" spc="-5">
                <a:latin typeface="Times New Roman"/>
                <a:cs typeface="Times New Roman"/>
              </a:rPr>
              <a:t>.NET Framework 4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Application </a:t>
            </a:r>
            <a:r>
              <a:rPr dirty="0" sz="1300">
                <a:latin typeface="Times New Roman"/>
                <a:cs typeface="Times New Roman"/>
              </a:rPr>
              <a:t>Compatibility </a:t>
            </a:r>
            <a:r>
              <a:rPr dirty="0" sz="1300" spc="-5">
                <a:latin typeface="Times New Roman"/>
                <a:cs typeface="Times New Roman"/>
              </a:rPr>
              <a:t>and Deployment </a:t>
            </a:r>
            <a:r>
              <a:rPr dirty="0" sz="1300">
                <a:latin typeface="Times New Roman"/>
                <a:cs typeface="Times New Roman"/>
              </a:rPr>
              <a:t>(Khả </a:t>
            </a:r>
            <a:r>
              <a:rPr dirty="0" sz="1300" spc="-5">
                <a:latin typeface="Times New Roman"/>
                <a:cs typeface="Times New Roman"/>
              </a:rPr>
              <a:t>năng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thích ứng dụng </a:t>
            </a:r>
            <a:r>
              <a:rPr dirty="0" sz="1300">
                <a:latin typeface="Times New Roman"/>
                <a:cs typeface="Times New Roman"/>
              </a:rPr>
              <a:t>và</a:t>
            </a:r>
            <a:r>
              <a:rPr dirty="0" sz="1300" spc="265">
                <a:latin typeface="Times New Roman"/>
                <a:cs typeface="Times New Roman"/>
              </a:rPr>
              <a:t> </a:t>
            </a:r>
            <a:r>
              <a:rPr dirty="0" sz="1300" spc="-20">
                <a:latin typeface="Times New Roman"/>
                <a:cs typeface="Times New Roman"/>
              </a:rPr>
              <a:t>triển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>
                <a:latin typeface="Times New Roman"/>
                <a:cs typeface="Times New Roman"/>
              </a:rPr>
              <a:t>khai)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Core </a:t>
            </a:r>
            <a:r>
              <a:rPr dirty="0" sz="1300" spc="-10">
                <a:latin typeface="Times New Roman"/>
                <a:cs typeface="Times New Roman"/>
              </a:rPr>
              <a:t>New </a:t>
            </a:r>
            <a:r>
              <a:rPr dirty="0" sz="1300" spc="-5">
                <a:latin typeface="Times New Roman"/>
                <a:cs typeface="Times New Roman"/>
              </a:rPr>
              <a:t>Features </a:t>
            </a:r>
            <a:r>
              <a:rPr dirty="0" sz="1300">
                <a:latin typeface="Times New Roman"/>
                <a:cs typeface="Times New Roman"/>
              </a:rPr>
              <a:t>and </a:t>
            </a:r>
            <a:r>
              <a:rPr dirty="0" sz="1300" spc="-5">
                <a:latin typeface="Times New Roman"/>
                <a:cs typeface="Times New Roman"/>
              </a:rPr>
              <a:t>Improvements </a:t>
            </a:r>
            <a:r>
              <a:rPr dirty="0" sz="1300">
                <a:latin typeface="Times New Roman"/>
                <a:cs typeface="Times New Roman"/>
              </a:rPr>
              <a:t>(Các </a:t>
            </a:r>
            <a:r>
              <a:rPr dirty="0" sz="1300" spc="-5">
                <a:latin typeface="Times New Roman"/>
                <a:cs typeface="Times New Roman"/>
              </a:rPr>
              <a:t>tính năng mới và </a:t>
            </a:r>
            <a:r>
              <a:rPr dirty="0" sz="1300">
                <a:latin typeface="Times New Roman"/>
                <a:cs typeface="Times New Roman"/>
              </a:rPr>
              <a:t>cải tiến </a:t>
            </a:r>
            <a:r>
              <a:rPr dirty="0" sz="1300" spc="-5">
                <a:latin typeface="Times New Roman"/>
                <a:cs typeface="Times New Roman"/>
              </a:rPr>
              <a:t>của phần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nhân)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Managed Extensibility Framework </a:t>
            </a:r>
            <a:r>
              <a:rPr dirty="0" sz="1300">
                <a:latin typeface="Times New Roman"/>
                <a:cs typeface="Times New Roman"/>
              </a:rPr>
              <a:t>(Quản </a:t>
            </a:r>
            <a:r>
              <a:rPr dirty="0" sz="1300" spc="-5">
                <a:latin typeface="Times New Roman"/>
                <a:cs typeface="Times New Roman"/>
              </a:rPr>
              <a:t>lý mở rộng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Framework)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Parallel </a:t>
            </a:r>
            <a:r>
              <a:rPr dirty="0" sz="1300" spc="-5">
                <a:latin typeface="Times New Roman"/>
                <a:cs typeface="Times New Roman"/>
              </a:rPr>
              <a:t>Computing (Điện toán </a:t>
            </a:r>
            <a:r>
              <a:rPr dirty="0" sz="1300">
                <a:latin typeface="Times New Roman"/>
                <a:cs typeface="Times New Roman"/>
              </a:rPr>
              <a:t>song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song)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Networking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Web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75"/>
              </a:spcBef>
            </a:pPr>
            <a:r>
              <a:rPr dirty="0" sz="1300" spc="-5">
                <a:latin typeface="Times New Roman"/>
                <a:cs typeface="Times New Roman"/>
              </a:rPr>
              <a:t>+ Client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Data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Windows Communication Foundation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(WCF)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Windows Workflow Foundation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(WF)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400" b="1">
                <a:latin typeface="Arial"/>
                <a:cs typeface="Arial"/>
              </a:rPr>
              <a:t>1.3. </a:t>
            </a:r>
            <a:r>
              <a:rPr dirty="0" sz="1400" spc="-5" b="1">
                <a:latin typeface="Arial"/>
                <a:cs typeface="Arial"/>
              </a:rPr>
              <a:t>Làm quen với môi trường </a:t>
            </a:r>
            <a:r>
              <a:rPr dirty="0" sz="1400" b="1">
                <a:latin typeface="Arial"/>
                <a:cs typeface="Arial"/>
              </a:rPr>
              <a:t>lập </a:t>
            </a:r>
            <a:r>
              <a:rPr dirty="0" sz="1400" spc="-5" b="1">
                <a:latin typeface="Arial"/>
                <a:cs typeface="Arial"/>
              </a:rPr>
              <a:t>trình Visual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Studio</a:t>
            </a:r>
            <a:endParaRPr sz="14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20"/>
              </a:spcBef>
            </a:pPr>
            <a:r>
              <a:rPr dirty="0" sz="1300" spc="-5">
                <a:latin typeface="Times New Roman"/>
                <a:cs typeface="Times New Roman"/>
              </a:rPr>
              <a:t>Để có thể phát triển các ứng dụng .NET một cách nhanh chóng ta có thể cài đặt bộ  công cụ Visual Studio với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trong các phiên bản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Visual </a:t>
            </a:r>
            <a:r>
              <a:rPr dirty="0" sz="1300">
                <a:latin typeface="Times New Roman"/>
                <a:cs typeface="Times New Roman"/>
              </a:rPr>
              <a:t>studio 2005 </a:t>
            </a:r>
            <a:r>
              <a:rPr dirty="0" sz="1300" spc="-5">
                <a:latin typeface="Times New Roman"/>
                <a:cs typeface="Times New Roman"/>
              </a:rPr>
              <a:t>– hỗ trợ đến .NET Framework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2.0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</a:rPr>
              <a:t>+ Visual </a:t>
            </a:r>
            <a:r>
              <a:rPr dirty="0" sz="1300">
                <a:latin typeface="Times New Roman"/>
                <a:cs typeface="Times New Roman"/>
              </a:rPr>
              <a:t>studio 2008 </a:t>
            </a:r>
            <a:r>
              <a:rPr dirty="0" sz="1300" spc="-5">
                <a:latin typeface="Times New Roman"/>
                <a:cs typeface="Times New Roman"/>
              </a:rPr>
              <a:t>– hỗ trợ đến .NET Framework 3.0 </a:t>
            </a:r>
            <a:r>
              <a:rPr dirty="0" sz="1300">
                <a:latin typeface="Times New Roman"/>
                <a:cs typeface="Times New Roman"/>
              </a:rPr>
              <a:t>và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3.5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Visual </a:t>
            </a:r>
            <a:r>
              <a:rPr dirty="0" sz="1300">
                <a:latin typeface="Times New Roman"/>
                <a:cs typeface="Times New Roman"/>
              </a:rPr>
              <a:t>studio 2010 </a:t>
            </a:r>
            <a:r>
              <a:rPr dirty="0" sz="1300" spc="-5">
                <a:latin typeface="Times New Roman"/>
                <a:cs typeface="Times New Roman"/>
              </a:rPr>
              <a:t>– hỗ trợ đến .NET Framework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4.0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6170295" cy="845629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Bước 4: Định dạng </a:t>
            </a:r>
            <a:r>
              <a:rPr dirty="0" sz="1300" b="1" i="1">
                <a:latin typeface="Times New Roman"/>
                <a:cs typeface="Times New Roman"/>
              </a:rPr>
              <a:t>cho </a:t>
            </a:r>
            <a:r>
              <a:rPr dirty="0" sz="1300" spc="-5" b="1" i="1">
                <a:latin typeface="Times New Roman"/>
                <a:cs typeface="Times New Roman"/>
              </a:rPr>
              <a:t>file</a:t>
            </a:r>
            <a:r>
              <a:rPr dirty="0" sz="1300" spc="-1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Excel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Ta có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vài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thao </a:t>
            </a:r>
            <a:r>
              <a:rPr dirty="0" sz="1300" spc="-5">
                <a:latin typeface="Times New Roman"/>
                <a:cs typeface="Times New Roman"/>
              </a:rPr>
              <a:t>tác định </a:t>
            </a:r>
            <a:r>
              <a:rPr dirty="0" sz="1300">
                <a:latin typeface="Times New Roman"/>
                <a:cs typeface="Times New Roman"/>
              </a:rPr>
              <a:t>dạng </a:t>
            </a:r>
            <a:r>
              <a:rPr dirty="0" sz="1300" spc="-5">
                <a:latin typeface="Times New Roman"/>
                <a:cs typeface="Times New Roman"/>
              </a:rPr>
              <a:t>cơ </a:t>
            </a:r>
            <a:r>
              <a:rPr dirty="0" sz="1300">
                <a:latin typeface="Times New Roman"/>
                <a:cs typeface="Times New Roman"/>
              </a:rPr>
              <a:t>bản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Các định dạng </a:t>
            </a:r>
            <a:r>
              <a:rPr dirty="0" sz="1300" b="1" i="1">
                <a:latin typeface="Times New Roman"/>
                <a:cs typeface="Times New Roman"/>
              </a:rPr>
              <a:t>liên quan </a:t>
            </a:r>
            <a:r>
              <a:rPr dirty="0" sz="1300" spc="-5" b="1" i="1">
                <a:latin typeface="Times New Roman"/>
                <a:cs typeface="Times New Roman"/>
              </a:rPr>
              <a:t>đến font</a:t>
            </a:r>
            <a:r>
              <a:rPr dirty="0" sz="1300" spc="-1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chữ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Ở </a:t>
            </a:r>
            <a:r>
              <a:rPr dirty="0" sz="1300">
                <a:latin typeface="Times New Roman"/>
                <a:cs typeface="Times New Roman"/>
              </a:rPr>
              <a:t>đây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làm việc với </a:t>
            </a:r>
            <a:r>
              <a:rPr dirty="0" sz="1300" spc="-5">
                <a:latin typeface="Times New Roman"/>
                <a:cs typeface="Times New Roman"/>
              </a:rPr>
              <a:t>các thuộc tính của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Range. </a:t>
            </a:r>
            <a:r>
              <a:rPr dirty="0" sz="1300">
                <a:latin typeface="Times New Roman"/>
                <a:cs typeface="Times New Roman"/>
              </a:rPr>
              <a:t>Ví </a:t>
            </a:r>
            <a:r>
              <a:rPr dirty="0" sz="1300" spc="-5">
                <a:latin typeface="Times New Roman"/>
                <a:cs typeface="Times New Roman"/>
              </a:rPr>
              <a:t>dụ ta định </a:t>
            </a:r>
            <a:r>
              <a:rPr dirty="0" sz="1300">
                <a:latin typeface="Times New Roman"/>
                <a:cs typeface="Times New Roman"/>
              </a:rPr>
              <a:t>dạng </a:t>
            </a:r>
            <a:r>
              <a:rPr dirty="0" sz="1300" spc="-5">
                <a:latin typeface="Times New Roman"/>
                <a:cs typeface="Times New Roman"/>
              </a:rPr>
              <a:t>từ ô </a:t>
            </a:r>
            <a:r>
              <a:rPr dirty="0" sz="1300" spc="-114">
                <a:latin typeface="Times New Roman"/>
                <a:cs typeface="Times New Roman"/>
              </a:rPr>
              <a:t>A1  </a:t>
            </a:r>
            <a:r>
              <a:rPr dirty="0" sz="1300" spc="-5">
                <a:latin typeface="Times New Roman"/>
                <a:cs typeface="Times New Roman"/>
              </a:rPr>
              <a:t>đến B3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5">
                <a:latin typeface="Times New Roman"/>
                <a:cs typeface="Times New Roman"/>
              </a:rPr>
              <a:t> sau: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965"/>
              </a:spcBef>
            </a:pPr>
            <a:r>
              <a:rPr dirty="0" sz="900" spc="-5">
                <a:latin typeface="Courier New"/>
                <a:cs typeface="Courier New"/>
              </a:rPr>
              <a:t>tenTruong</a:t>
            </a:r>
            <a:r>
              <a:rPr dirty="0" sz="950" spc="-5">
                <a:latin typeface="Courier New"/>
                <a:cs typeface="Courier New"/>
              </a:rPr>
              <a:t>.Font.Size = </a:t>
            </a:r>
            <a:r>
              <a:rPr dirty="0" sz="950">
                <a:latin typeface="Courier New"/>
                <a:cs typeface="Courier New"/>
              </a:rPr>
              <a:t>10; </a:t>
            </a:r>
            <a:r>
              <a:rPr dirty="0" sz="950" spc="-5">
                <a:latin typeface="Courier New"/>
                <a:cs typeface="Courier New"/>
              </a:rPr>
              <a:t>//Đặt cỡ chữ </a:t>
            </a:r>
            <a:r>
              <a:rPr dirty="0" sz="950">
                <a:latin typeface="Courier New"/>
                <a:cs typeface="Courier New"/>
              </a:rPr>
              <a:t>là</a:t>
            </a:r>
            <a:r>
              <a:rPr dirty="0" sz="950" spc="30">
                <a:latin typeface="Courier New"/>
                <a:cs typeface="Courier New"/>
              </a:rPr>
              <a:t> </a:t>
            </a:r>
            <a:r>
              <a:rPr dirty="0" sz="950">
                <a:latin typeface="Courier New"/>
                <a:cs typeface="Courier New"/>
              </a:rPr>
              <a:t>10</a:t>
            </a:r>
            <a:endParaRPr sz="950">
              <a:latin typeface="Courier New"/>
              <a:cs typeface="Courier New"/>
            </a:endParaRPr>
          </a:p>
          <a:p>
            <a:pPr marL="354965">
              <a:lnSpc>
                <a:spcPct val="100000"/>
              </a:lnSpc>
              <a:spcBef>
                <a:spcPts val="860"/>
              </a:spcBef>
            </a:pPr>
            <a:r>
              <a:rPr dirty="0" sz="900" spc="-5">
                <a:latin typeface="Courier New"/>
                <a:cs typeface="Courier New"/>
              </a:rPr>
              <a:t>tenTruong</a:t>
            </a:r>
            <a:r>
              <a:rPr dirty="0" sz="950" spc="-5">
                <a:latin typeface="Courier New"/>
                <a:cs typeface="Courier New"/>
              </a:rPr>
              <a:t>.Font.Name = "Times new roman"; </a:t>
            </a:r>
            <a:r>
              <a:rPr dirty="0" sz="950">
                <a:latin typeface="Courier New"/>
                <a:cs typeface="Courier New"/>
              </a:rPr>
              <a:t>//Chọn font </a:t>
            </a:r>
            <a:r>
              <a:rPr dirty="0" sz="950" spc="-5">
                <a:latin typeface="Courier New"/>
                <a:cs typeface="Courier New"/>
              </a:rPr>
              <a:t>Times new</a:t>
            </a:r>
            <a:r>
              <a:rPr dirty="0" sz="950" spc="6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roman</a:t>
            </a:r>
            <a:endParaRPr sz="950">
              <a:latin typeface="Courier New"/>
              <a:cs typeface="Courier New"/>
            </a:endParaRPr>
          </a:p>
          <a:p>
            <a:pPr marL="354965">
              <a:lnSpc>
                <a:spcPct val="100000"/>
              </a:lnSpc>
              <a:spcBef>
                <a:spcPts val="855"/>
              </a:spcBef>
            </a:pPr>
            <a:r>
              <a:rPr dirty="0" sz="900" spc="-5">
                <a:latin typeface="Courier New"/>
                <a:cs typeface="Courier New"/>
              </a:rPr>
              <a:t>tenTruong</a:t>
            </a:r>
            <a:r>
              <a:rPr dirty="0" sz="950" spc="-5">
                <a:latin typeface="Courier New"/>
                <a:cs typeface="Courier New"/>
              </a:rPr>
              <a:t>.Font.Bold = true; //Định </a:t>
            </a:r>
            <a:r>
              <a:rPr dirty="0" sz="950">
                <a:latin typeface="Courier New"/>
                <a:cs typeface="Courier New"/>
              </a:rPr>
              <a:t>dạng kiểu </a:t>
            </a:r>
            <a:r>
              <a:rPr dirty="0" sz="950" spc="-5">
                <a:latin typeface="Courier New"/>
                <a:cs typeface="Courier New"/>
              </a:rPr>
              <a:t>font chữ </a:t>
            </a:r>
            <a:r>
              <a:rPr dirty="0" sz="950">
                <a:latin typeface="Courier New"/>
                <a:cs typeface="Courier New"/>
              </a:rPr>
              <a:t>là </a:t>
            </a:r>
            <a:r>
              <a:rPr dirty="0" sz="950" spc="-5">
                <a:latin typeface="Courier New"/>
                <a:cs typeface="Courier New"/>
              </a:rPr>
              <a:t>in</a:t>
            </a:r>
            <a:r>
              <a:rPr dirty="0" sz="950" spc="45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đậm</a:t>
            </a:r>
            <a:endParaRPr sz="950">
              <a:latin typeface="Courier New"/>
              <a:cs typeface="Courier New"/>
            </a:endParaRPr>
          </a:p>
          <a:p>
            <a:pPr marL="354965" marR="1998345">
              <a:lnSpc>
                <a:spcPct val="147600"/>
              </a:lnSpc>
              <a:spcBef>
                <a:spcPts val="405"/>
              </a:spcBef>
              <a:tabLst>
                <a:tab pos="2861310" algn="l"/>
              </a:tabLst>
            </a:pPr>
            <a:r>
              <a:rPr dirty="0" sz="900" spc="-5">
                <a:latin typeface="Courier New"/>
                <a:cs typeface="Courier New"/>
              </a:rPr>
              <a:t>tenTruong</a:t>
            </a:r>
            <a:r>
              <a:rPr dirty="0" sz="950" spc="-5">
                <a:latin typeface="Courier New"/>
                <a:cs typeface="Courier New"/>
              </a:rPr>
              <a:t>.Font.Color</a:t>
            </a:r>
            <a:r>
              <a:rPr dirty="0" sz="950" spc="25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=</a:t>
            </a:r>
            <a:r>
              <a:rPr dirty="0" sz="950" spc="20">
                <a:latin typeface="Courier New"/>
                <a:cs typeface="Courier New"/>
              </a:rPr>
              <a:t> </a:t>
            </a:r>
            <a:r>
              <a:rPr dirty="0" sz="950" spc="90">
                <a:solidFill>
                  <a:srgbClr val="2B91AE"/>
                </a:solidFill>
                <a:latin typeface="Arial"/>
                <a:cs typeface="Arial"/>
              </a:rPr>
              <a:t>Color</a:t>
            </a:r>
            <a:r>
              <a:rPr dirty="0" sz="950" spc="90">
                <a:latin typeface="Arial"/>
                <a:cs typeface="Arial"/>
              </a:rPr>
              <a:t>.Blue;	</a:t>
            </a:r>
            <a:r>
              <a:rPr dirty="0" sz="950" spc="-5">
                <a:latin typeface="Courier New"/>
                <a:cs typeface="Courier New"/>
              </a:rPr>
              <a:t>//Màu xanh </a:t>
            </a:r>
            <a:r>
              <a:rPr dirty="0" sz="950">
                <a:latin typeface="Courier New"/>
                <a:cs typeface="Courier New"/>
              </a:rPr>
              <a:t>da</a:t>
            </a:r>
            <a:r>
              <a:rPr dirty="0" sz="950" spc="-4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trời  hoặc</a:t>
            </a:r>
            <a:endParaRPr sz="950">
              <a:latin typeface="Courier New"/>
              <a:cs typeface="Courier New"/>
            </a:endParaRPr>
          </a:p>
          <a:p>
            <a:pPr marL="354965">
              <a:lnSpc>
                <a:spcPct val="100000"/>
              </a:lnSpc>
              <a:spcBef>
                <a:spcPts val="525"/>
              </a:spcBef>
            </a:pPr>
            <a:r>
              <a:rPr dirty="0" sz="950" spc="-5">
                <a:latin typeface="Courier New"/>
                <a:cs typeface="Courier New"/>
              </a:rPr>
              <a:t>exSheet.get_Range(“A1”).Font.Color=Color.Blue;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hoặc dùng </a:t>
            </a:r>
            <a:r>
              <a:rPr dirty="0" sz="1300">
                <a:latin typeface="Times New Roman"/>
                <a:cs typeface="Times New Roman"/>
              </a:rPr>
              <a:t>cú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pháp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960"/>
              </a:spcBef>
            </a:pPr>
            <a:r>
              <a:rPr dirty="0" sz="950" spc="-5">
                <a:latin typeface="Courier New"/>
                <a:cs typeface="Courier New"/>
              </a:rPr>
              <a:t>exSheet.get_Range("A7:G7").Font.Bold =</a:t>
            </a:r>
            <a:r>
              <a:rPr dirty="0" sz="950" spc="5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true;</a:t>
            </a:r>
            <a:endParaRPr sz="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</a:pPr>
            <a:r>
              <a:rPr dirty="0" sz="1300" spc="-5" b="1" i="1">
                <a:latin typeface="Times New Roman"/>
                <a:cs typeface="Times New Roman"/>
              </a:rPr>
              <a:t>Các định dạng</a:t>
            </a:r>
            <a:r>
              <a:rPr dirty="0" sz="130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khác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+ Chỉnh độ rộng </a:t>
            </a:r>
            <a:r>
              <a:rPr dirty="0" sz="1300">
                <a:latin typeface="Times New Roman"/>
                <a:cs typeface="Times New Roman"/>
              </a:rPr>
              <a:t>của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ô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0"/>
              </a:spcBef>
            </a:pPr>
            <a:r>
              <a:rPr dirty="0" sz="900" spc="-5">
                <a:latin typeface="Courier New"/>
                <a:cs typeface="Courier New"/>
              </a:rPr>
              <a:t>tenTruong</a:t>
            </a:r>
            <a:r>
              <a:rPr dirty="0" sz="950" spc="-5">
                <a:latin typeface="Courier New"/>
                <a:cs typeface="Courier New"/>
              </a:rPr>
              <a:t>.ColumnWidth =</a:t>
            </a:r>
            <a:r>
              <a:rPr dirty="0" sz="950" spc="1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7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85"/>
              </a:spcBef>
            </a:pPr>
            <a:r>
              <a:rPr dirty="0" sz="1300" spc="-5">
                <a:latin typeface="Times New Roman"/>
                <a:cs typeface="Times New Roman"/>
              </a:rPr>
              <a:t>+ Trộn các ô lại với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nhau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965"/>
              </a:spcBef>
            </a:pPr>
            <a:r>
              <a:rPr dirty="0" sz="950" spc="-5">
                <a:latin typeface="Courier New"/>
                <a:cs typeface="Courier New"/>
              </a:rPr>
              <a:t>exSheet.get_Range ("C8:E8”).</a:t>
            </a:r>
            <a:r>
              <a:rPr dirty="0" sz="950" spc="10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Merge(true);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75"/>
              </a:spcBef>
            </a:pPr>
            <a:r>
              <a:rPr dirty="0" sz="1300" spc="-5">
                <a:latin typeface="Times New Roman"/>
                <a:cs typeface="Times New Roman"/>
              </a:rPr>
              <a:t>+ Căn lề cho các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ô</a:t>
            </a:r>
            <a:endParaRPr sz="1300">
              <a:latin typeface="Times New Roman"/>
              <a:cs typeface="Times New Roman"/>
            </a:endParaRPr>
          </a:p>
          <a:p>
            <a:pPr marL="812165" marR="1645920" indent="-457200">
              <a:lnSpc>
                <a:spcPts val="1019"/>
              </a:lnSpc>
              <a:spcBef>
                <a:spcPts val="445"/>
              </a:spcBef>
            </a:pPr>
            <a:r>
              <a:rPr dirty="0" sz="900" spc="-5">
                <a:latin typeface="Courier New"/>
                <a:cs typeface="Courier New"/>
              </a:rPr>
              <a:t>exRange.Range("C2:E2").HorizontalAlignment </a:t>
            </a:r>
            <a:r>
              <a:rPr dirty="0" sz="900">
                <a:latin typeface="Courier New"/>
                <a:cs typeface="Courier New"/>
              </a:rPr>
              <a:t>=  </a:t>
            </a:r>
            <a:r>
              <a:rPr dirty="0" sz="900" spc="-5">
                <a:latin typeface="Courier New"/>
                <a:cs typeface="Courier New"/>
              </a:rPr>
              <a:t>Microsoft.Office.Interop.Excel.XlHAlign.xlHAlignCenter</a:t>
            </a:r>
            <a:endParaRPr sz="9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540"/>
              </a:spcBef>
            </a:pPr>
            <a:r>
              <a:rPr dirty="0" sz="1300" spc="-5">
                <a:latin typeface="Times New Roman"/>
                <a:cs typeface="Times New Roman"/>
              </a:rPr>
              <a:t>Ở trên là ta </a:t>
            </a:r>
            <a:r>
              <a:rPr dirty="0" sz="1300">
                <a:latin typeface="Times New Roman"/>
                <a:cs typeface="Times New Roman"/>
              </a:rPr>
              <a:t>căn </a:t>
            </a:r>
            <a:r>
              <a:rPr dirty="0" sz="1300" spc="-5">
                <a:latin typeface="Times New Roman"/>
                <a:cs typeface="Times New Roman"/>
              </a:rPr>
              <a:t>giữa, ta có thể căn </a:t>
            </a:r>
            <a:r>
              <a:rPr dirty="0" sz="1300">
                <a:latin typeface="Times New Roman"/>
                <a:cs typeface="Times New Roman"/>
              </a:rPr>
              <a:t>kiểu </a:t>
            </a:r>
            <a:r>
              <a:rPr dirty="0" sz="1300" spc="-10">
                <a:latin typeface="Times New Roman"/>
                <a:cs typeface="Times New Roman"/>
              </a:rPr>
              <a:t>khác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95">
                <a:latin typeface="Times New Roman"/>
                <a:cs typeface="Times New Roman"/>
              </a:rPr>
              <a:t>nhƣ:</a:t>
            </a:r>
            <a:endParaRPr sz="1300">
              <a:latin typeface="Times New Roman"/>
              <a:cs typeface="Times New Roman"/>
            </a:endParaRPr>
          </a:p>
          <a:p>
            <a:pPr marL="1022985" indent="-97155">
              <a:lnSpc>
                <a:spcPct val="100000"/>
              </a:lnSpc>
              <a:spcBef>
                <a:spcPts val="980"/>
              </a:spcBef>
              <a:buSzPct val="144444"/>
              <a:buFont typeface="Times New Roman"/>
              <a:buChar char="-"/>
              <a:tabLst>
                <a:tab pos="1023619" algn="l"/>
              </a:tabLst>
            </a:pPr>
            <a:r>
              <a:rPr dirty="0" sz="900" spc="-5">
                <a:latin typeface="Courier New"/>
                <a:cs typeface="Courier New"/>
              </a:rPr>
              <a:t>Microsoft.Office.Interop.Excel.XlHAlign.</a:t>
            </a:r>
            <a:r>
              <a:rPr dirty="0" sz="900" spc="-5" i="1">
                <a:latin typeface="Courier New"/>
                <a:cs typeface="Courier New"/>
              </a:rPr>
              <a:t>xlHAlignLeft</a:t>
            </a:r>
            <a:r>
              <a:rPr dirty="0" sz="900" spc="-5">
                <a:latin typeface="Courier New"/>
                <a:cs typeface="Courier New"/>
              </a:rPr>
              <a:t>: </a:t>
            </a:r>
            <a:r>
              <a:rPr dirty="0" sz="1300" spc="-5">
                <a:latin typeface="Times New Roman"/>
                <a:cs typeface="Times New Roman"/>
              </a:rPr>
              <a:t>Căn</a:t>
            </a:r>
            <a:r>
              <a:rPr dirty="0" sz="1300" spc="-2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trái</a:t>
            </a:r>
            <a:endParaRPr sz="1300">
              <a:latin typeface="Times New Roman"/>
              <a:cs typeface="Times New Roman"/>
            </a:endParaRPr>
          </a:p>
          <a:p>
            <a:pPr marL="1063625" indent="-137795">
              <a:lnSpc>
                <a:spcPct val="100000"/>
              </a:lnSpc>
              <a:spcBef>
                <a:spcPts val="985"/>
              </a:spcBef>
              <a:buSzPct val="144444"/>
              <a:buFont typeface="Times New Roman"/>
              <a:buChar char="-"/>
              <a:tabLst>
                <a:tab pos="1064260" algn="l"/>
              </a:tabLst>
            </a:pPr>
            <a:r>
              <a:rPr dirty="0" sz="900" spc="-5">
                <a:latin typeface="Courier New"/>
                <a:cs typeface="Courier New"/>
              </a:rPr>
              <a:t>Microsoft.Office.Interop.Excel.XlHAlign.</a:t>
            </a:r>
            <a:r>
              <a:rPr dirty="0" sz="900" spc="-5" i="1">
                <a:latin typeface="Courier New"/>
                <a:cs typeface="Courier New"/>
              </a:rPr>
              <a:t>xlHAlignRight</a:t>
            </a:r>
            <a:r>
              <a:rPr dirty="0" sz="1300" spc="-5">
                <a:latin typeface="Times New Roman"/>
                <a:cs typeface="Times New Roman"/>
              </a:rPr>
              <a:t>: </a:t>
            </a:r>
            <a:r>
              <a:rPr dirty="0" sz="1300" spc="-10">
                <a:latin typeface="Times New Roman"/>
                <a:cs typeface="Times New Roman"/>
              </a:rPr>
              <a:t>Căn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phải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Viết </a:t>
            </a:r>
            <a:r>
              <a:rPr dirty="0" sz="1300" spc="-5">
                <a:latin typeface="Times New Roman"/>
                <a:cs typeface="Times New Roman"/>
              </a:rPr>
              <a:t>nội dung </a:t>
            </a:r>
            <a:r>
              <a:rPr dirty="0" sz="1300">
                <a:latin typeface="Times New Roman"/>
                <a:cs typeface="Times New Roman"/>
              </a:rPr>
              <a:t>cho các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ô</a:t>
            </a:r>
            <a:endParaRPr sz="1300">
              <a:latin typeface="Times New Roman"/>
              <a:cs typeface="Times New Roman"/>
            </a:endParaRPr>
          </a:p>
          <a:p>
            <a:pPr marL="372110" marR="3039745">
              <a:lnSpc>
                <a:spcPct val="175800"/>
              </a:lnSpc>
              <a:spcBef>
                <a:spcPts val="100"/>
              </a:spcBef>
            </a:pPr>
            <a:r>
              <a:rPr dirty="0" sz="950" spc="-5">
                <a:latin typeface="Courier New"/>
                <a:cs typeface="Courier New"/>
              </a:rPr>
              <a:t>exSheet.get_Range("A7").Value = "STT";  hoặc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55"/>
              </a:spcBef>
            </a:pPr>
            <a:r>
              <a:rPr dirty="0" sz="950" spc="-5">
                <a:latin typeface="Courier New"/>
                <a:cs typeface="Courier New"/>
              </a:rPr>
              <a:t>tenTruong.Value=”Nội</a:t>
            </a:r>
            <a:r>
              <a:rPr dirty="0" sz="950" spc="5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dung”</a:t>
            </a:r>
            <a:endParaRPr sz="95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8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Đặt </a:t>
            </a:r>
            <a:r>
              <a:rPr dirty="0" sz="1300" spc="-5">
                <a:latin typeface="Times New Roman"/>
                <a:cs typeface="Times New Roman"/>
              </a:rPr>
              <a:t>tên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10">
                <a:latin typeface="Times New Roman"/>
                <a:cs typeface="Times New Roman"/>
              </a:rPr>
              <a:t>sheet </a:t>
            </a:r>
            <a:r>
              <a:rPr dirty="0" sz="1300">
                <a:latin typeface="Times New Roman"/>
                <a:cs typeface="Times New Roman"/>
              </a:rPr>
              <a:t>đang làm</a:t>
            </a:r>
            <a:r>
              <a:rPr dirty="0" sz="1300" spc="-5">
                <a:latin typeface="Times New Roman"/>
                <a:cs typeface="Times New Roman"/>
              </a:rPr>
              <a:t> việc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0"/>
              </a:spcBef>
            </a:pPr>
            <a:r>
              <a:rPr dirty="0" sz="950" spc="-5">
                <a:latin typeface="Courier New"/>
                <a:cs typeface="Courier New"/>
              </a:rPr>
              <a:t>exSheet.Name=”Name”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6177280" cy="406654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Bước 5: </a:t>
            </a:r>
            <a:r>
              <a:rPr dirty="0" sz="1300" b="1" i="1">
                <a:latin typeface="Times New Roman"/>
                <a:cs typeface="Times New Roman"/>
              </a:rPr>
              <a:t>Kích </a:t>
            </a:r>
            <a:r>
              <a:rPr dirty="0" sz="1300" spc="-10" b="1" i="1">
                <a:latin typeface="Times New Roman"/>
                <a:cs typeface="Times New Roman"/>
              </a:rPr>
              <a:t>hoạt </a:t>
            </a:r>
            <a:r>
              <a:rPr dirty="0" sz="1300" spc="-5" b="1" i="1">
                <a:latin typeface="Times New Roman"/>
                <a:cs typeface="Times New Roman"/>
              </a:rPr>
              <a:t>cho file excel </a:t>
            </a:r>
            <a:r>
              <a:rPr dirty="0" sz="1300" b="1" i="1">
                <a:latin typeface="Times New Roman"/>
                <a:cs typeface="Times New Roman"/>
              </a:rPr>
              <a:t>hoạt</a:t>
            </a:r>
            <a:r>
              <a:rPr dirty="0" sz="1300" spc="1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động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30"/>
              </a:spcBef>
            </a:pPr>
            <a:r>
              <a:rPr dirty="0" sz="950" spc="-5">
                <a:latin typeface="Courier New"/>
                <a:cs typeface="Courier New"/>
              </a:rPr>
              <a:t>exBook.Activate();</a:t>
            </a:r>
            <a:endParaRPr sz="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</a:pPr>
            <a:r>
              <a:rPr dirty="0" sz="1300" spc="-5" b="1" i="1">
                <a:latin typeface="Times New Roman"/>
                <a:cs typeface="Times New Roman"/>
              </a:rPr>
              <a:t>Bước 6: Lưu </a:t>
            </a:r>
            <a:r>
              <a:rPr dirty="0" sz="1300" b="1" i="1">
                <a:latin typeface="Times New Roman"/>
                <a:cs typeface="Times New Roman"/>
              </a:rPr>
              <a:t>file </a:t>
            </a:r>
            <a:r>
              <a:rPr dirty="0" sz="1300" spc="-5" b="1" i="1">
                <a:latin typeface="Times New Roman"/>
                <a:cs typeface="Times New Roman"/>
              </a:rPr>
              <a:t>excel</a:t>
            </a:r>
            <a:r>
              <a:rPr dirty="0" sz="1300" spc="1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lại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125">
                <a:latin typeface="Times New Roman"/>
                <a:cs typeface="Times New Roman"/>
              </a:rPr>
              <a:t>lƣu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ta dùng</a:t>
            </a:r>
            <a:r>
              <a:rPr dirty="0" sz="1300" spc="-9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lệnh: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950" spc="-5">
                <a:latin typeface="Arial"/>
                <a:cs typeface="Arial"/>
              </a:rPr>
              <a:t>exBook.SaveAs(đường </a:t>
            </a:r>
            <a:r>
              <a:rPr dirty="0" sz="950" spc="-10">
                <a:latin typeface="Arial"/>
                <a:cs typeface="Arial"/>
              </a:rPr>
              <a:t>dẫn </a:t>
            </a:r>
            <a:r>
              <a:rPr dirty="0" sz="950" spc="215">
                <a:latin typeface="Arial"/>
                <a:cs typeface="Arial"/>
              </a:rPr>
              <a:t>file</a:t>
            </a:r>
            <a:r>
              <a:rPr dirty="0" sz="950" spc="260">
                <a:latin typeface="Arial"/>
                <a:cs typeface="Arial"/>
              </a:rPr>
              <a:t> </a:t>
            </a:r>
            <a:r>
              <a:rPr dirty="0" sz="950" spc="120">
                <a:latin typeface="Arial"/>
                <a:cs typeface="Arial"/>
              </a:rPr>
              <a:t>excel);</a:t>
            </a:r>
            <a:endParaRPr sz="950">
              <a:latin typeface="Arial"/>
              <a:cs typeface="Arial"/>
            </a:endParaRPr>
          </a:p>
          <a:p>
            <a:pPr marL="12700" marR="5080" indent="359410">
              <a:lnSpc>
                <a:spcPct val="1246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Ta dùng kèm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hộp thoại </a:t>
            </a:r>
            <a:r>
              <a:rPr dirty="0" sz="1300" spc="-5" b="1" i="1">
                <a:latin typeface="Times New Roman"/>
                <a:cs typeface="Times New Roman"/>
              </a:rPr>
              <a:t>SaveFileDialog </a:t>
            </a:r>
            <a:r>
              <a:rPr dirty="0" sz="1300" spc="-5">
                <a:latin typeface="Times New Roman"/>
                <a:cs typeface="Times New Roman"/>
              </a:rPr>
              <a:t>để cho phép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chọn nơi để </a:t>
            </a:r>
            <a:r>
              <a:rPr dirty="0" sz="1300" spc="-295">
                <a:latin typeface="Times New Roman"/>
                <a:cs typeface="Times New Roman"/>
              </a:rPr>
              <a:t>lƣu  </a:t>
            </a:r>
            <a:r>
              <a:rPr dirty="0" sz="1300">
                <a:latin typeface="Times New Roman"/>
                <a:cs typeface="Times New Roman"/>
              </a:rPr>
              <a:t>file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Excel.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5">
                <a:latin typeface="Times New Roman"/>
                <a:cs typeface="Times New Roman"/>
              </a:rPr>
              <a:t>ấy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 spc="-5">
                <a:latin typeface="Times New Roman"/>
                <a:cs typeface="Times New Roman"/>
              </a:rPr>
              <a:t>dẫn </a:t>
            </a:r>
            <a:r>
              <a:rPr dirty="0" sz="1300" spc="-90">
                <a:latin typeface="Times New Roman"/>
                <a:cs typeface="Times New Roman"/>
              </a:rPr>
              <a:t>đƣợc </a:t>
            </a:r>
            <a:r>
              <a:rPr dirty="0" sz="1300" spc="5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bằng </a:t>
            </a:r>
            <a:r>
              <a:rPr dirty="0" sz="1300">
                <a:latin typeface="Times New Roman"/>
                <a:cs typeface="Times New Roman"/>
              </a:rPr>
              <a:t>thuộc tính </a:t>
            </a:r>
            <a:r>
              <a:rPr dirty="0" sz="1300" spc="-5">
                <a:latin typeface="Times New Roman"/>
                <a:cs typeface="Times New Roman"/>
              </a:rPr>
              <a:t>FileName của hộp </a:t>
            </a:r>
            <a:r>
              <a:rPr dirty="0" sz="1300">
                <a:latin typeface="Times New Roman"/>
                <a:cs typeface="Times New Roman"/>
              </a:rPr>
              <a:t>thoại </a:t>
            </a:r>
            <a:r>
              <a:rPr dirty="0" sz="1300" spc="-130">
                <a:latin typeface="Times New Roman"/>
                <a:cs typeface="Times New Roman"/>
              </a:rPr>
              <a:t>lƣu</a:t>
            </a:r>
            <a:r>
              <a:rPr dirty="0" sz="1300" spc="-1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file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950">
                <a:latin typeface="Arial"/>
                <a:cs typeface="Arial"/>
              </a:rPr>
              <a:t>exBook.SaveAs</a:t>
            </a:r>
            <a:r>
              <a:rPr dirty="0" sz="950" spc="254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(dlgSaveFile.FileName.ToString());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</a:pPr>
            <a:r>
              <a:rPr dirty="0" sz="1300" spc="-5" b="1" i="1">
                <a:latin typeface="Times New Roman"/>
                <a:cs typeface="Times New Roman"/>
              </a:rPr>
              <a:t>Bước 7: </a:t>
            </a:r>
            <a:r>
              <a:rPr dirty="0" sz="1300" b="1" i="1">
                <a:latin typeface="Times New Roman"/>
                <a:cs typeface="Times New Roman"/>
              </a:rPr>
              <a:t>Thoát </a:t>
            </a:r>
            <a:r>
              <a:rPr dirty="0" sz="1300" spc="-5" b="1" i="1">
                <a:latin typeface="Times New Roman"/>
                <a:cs typeface="Times New Roman"/>
              </a:rPr>
              <a:t>khỏi </a:t>
            </a:r>
            <a:r>
              <a:rPr dirty="0" sz="1300" spc="-10" b="1" i="1">
                <a:latin typeface="Times New Roman"/>
                <a:cs typeface="Times New Roman"/>
              </a:rPr>
              <a:t>ứng</a:t>
            </a:r>
            <a:r>
              <a:rPr dirty="0" sz="130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dụng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25"/>
              </a:spcBef>
            </a:pPr>
            <a:r>
              <a:rPr dirty="0" sz="950" spc="-5">
                <a:latin typeface="Courier New"/>
                <a:cs typeface="Courier New"/>
              </a:rPr>
              <a:t>exApp.Quit()</a:t>
            </a:r>
            <a:endParaRPr sz="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</a:pPr>
            <a:r>
              <a:rPr dirty="0" sz="1200" spc="-5" b="1" i="1">
                <a:latin typeface="Arial"/>
                <a:cs typeface="Arial"/>
              </a:rPr>
              <a:t>6.6.2. Ví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dụ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19"/>
              </a:spcBef>
            </a:pP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>
                <a:latin typeface="Times New Roman"/>
                <a:cs typeface="Times New Roman"/>
              </a:rPr>
              <a:t>form tìm kiếm hàng </a:t>
            </a:r>
            <a:r>
              <a:rPr dirty="0" sz="1300" spc="-5">
                <a:latin typeface="Times New Roman"/>
                <a:cs typeface="Times New Roman"/>
              </a:rPr>
              <a:t>với giao diện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0679" y="4639309"/>
            <a:ext cx="5410200" cy="3495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8191652"/>
            <a:ext cx="6172200" cy="8426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điền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tin các tiêu chí cần tìm, </a:t>
            </a:r>
            <a:r>
              <a:rPr dirty="0" sz="1300">
                <a:latin typeface="Times New Roman"/>
                <a:cs typeface="Times New Roman"/>
              </a:rPr>
              <a:t>việc tìm kiếm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>
                <a:latin typeface="Times New Roman"/>
                <a:cs typeface="Times New Roman"/>
              </a:rPr>
              <a:t>tìm kiếm </a:t>
            </a:r>
            <a:r>
              <a:rPr dirty="0" sz="1300" spc="-5">
                <a:latin typeface="Times New Roman"/>
                <a:cs typeface="Times New Roman"/>
              </a:rPr>
              <a:t>gần </a:t>
            </a:r>
            <a:r>
              <a:rPr dirty="0" sz="1300" spc="-65">
                <a:latin typeface="Times New Roman"/>
                <a:cs typeface="Times New Roman"/>
              </a:rPr>
              <a:t>đúng  </a:t>
            </a:r>
            <a:r>
              <a:rPr dirty="0" sz="1300" spc="-5">
                <a:latin typeface="Times New Roman"/>
                <a:cs typeface="Times New Roman"/>
              </a:rPr>
              <a:t>(với từ khóa </a:t>
            </a:r>
            <a:r>
              <a:rPr dirty="0" sz="1300">
                <a:latin typeface="Times New Roman"/>
                <a:cs typeface="Times New Roman"/>
              </a:rPr>
              <a:t>like), điều </a:t>
            </a:r>
            <a:r>
              <a:rPr dirty="0" sz="1300" spc="-5">
                <a:latin typeface="Times New Roman"/>
                <a:cs typeface="Times New Roman"/>
              </a:rPr>
              <a:t>kiện </a:t>
            </a:r>
            <a:r>
              <a:rPr dirty="0" sz="1300">
                <a:latin typeface="Times New Roman"/>
                <a:cs typeface="Times New Roman"/>
              </a:rPr>
              <a:t>tìm kiếm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kiện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and.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</a:t>
            </a:r>
            <a:r>
              <a:rPr dirty="0" sz="1300">
                <a:latin typeface="Times New Roman"/>
                <a:cs typeface="Times New Roman"/>
              </a:rPr>
              <a:t>nhấn nút </a:t>
            </a:r>
            <a:r>
              <a:rPr dirty="0" sz="1300" spc="-10" i="1">
                <a:latin typeface="Times New Roman"/>
                <a:cs typeface="Times New Roman"/>
              </a:rPr>
              <a:t>Tìm </a:t>
            </a:r>
            <a:r>
              <a:rPr dirty="0" sz="1300" i="1">
                <a:latin typeface="Times New Roman"/>
                <a:cs typeface="Times New Roman"/>
              </a:rPr>
              <a:t>kiếm </a:t>
            </a:r>
            <a:r>
              <a:rPr dirty="0" sz="1300" spc="-5">
                <a:latin typeface="Times New Roman"/>
                <a:cs typeface="Times New Roman"/>
              </a:rPr>
              <a:t>thì kết quả tìm </a:t>
            </a:r>
            <a:r>
              <a:rPr dirty="0" sz="1300">
                <a:latin typeface="Times New Roman"/>
                <a:cs typeface="Times New Roman"/>
              </a:rPr>
              <a:t>kiếm hiện </a:t>
            </a:r>
            <a:r>
              <a:rPr dirty="0" sz="1300" spc="-5">
                <a:latin typeface="Times New Roman"/>
                <a:cs typeface="Times New Roman"/>
              </a:rPr>
              <a:t>lên </a:t>
            </a:r>
            <a:r>
              <a:rPr dirty="0" sz="1300">
                <a:latin typeface="Times New Roman"/>
                <a:cs typeface="Times New Roman"/>
              </a:rPr>
              <a:t>trên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lƣới.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60135" cy="543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</a:t>
            </a:r>
            <a:r>
              <a:rPr dirty="0" sz="1300">
                <a:latin typeface="Times New Roman"/>
                <a:cs typeface="Times New Roman"/>
              </a:rPr>
              <a:t>chọn nút </a:t>
            </a:r>
            <a:r>
              <a:rPr dirty="0" sz="1300" spc="-5" i="1">
                <a:latin typeface="Times New Roman"/>
                <a:cs typeface="Times New Roman"/>
              </a:rPr>
              <a:t>In ra </a:t>
            </a:r>
            <a:r>
              <a:rPr dirty="0" sz="1300" i="1">
                <a:latin typeface="Times New Roman"/>
                <a:cs typeface="Times New Roman"/>
              </a:rPr>
              <a:t>excel </a:t>
            </a:r>
            <a:r>
              <a:rPr dirty="0" sz="1300" spc="-5">
                <a:latin typeface="Times New Roman"/>
                <a:cs typeface="Times New Roman"/>
              </a:rPr>
              <a:t>thì kết </a:t>
            </a:r>
            <a:r>
              <a:rPr dirty="0" sz="1300">
                <a:latin typeface="Times New Roman"/>
                <a:cs typeface="Times New Roman"/>
              </a:rPr>
              <a:t>quả tìm kiếm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in ra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Excel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15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23669" y="1121410"/>
            <a:ext cx="5826125" cy="4328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0969" y="5561457"/>
            <a:ext cx="3540125" cy="541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Hướng</a:t>
            </a:r>
            <a:r>
              <a:rPr dirty="0" sz="1300" spc="-10" b="1">
                <a:latin typeface="Times New Roman"/>
                <a:cs typeface="Times New Roman"/>
              </a:rPr>
              <a:t> dẫn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frmTKHang với các </a:t>
            </a:r>
            <a:r>
              <a:rPr dirty="0" sz="130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khiển </a:t>
            </a:r>
            <a:r>
              <a:rPr dirty="0" sz="1300">
                <a:latin typeface="Times New Roman"/>
                <a:cs typeface="Times New Roman"/>
              </a:rPr>
              <a:t>cơ </a:t>
            </a:r>
            <a:r>
              <a:rPr dirty="0" sz="1300" spc="-5">
                <a:latin typeface="Times New Roman"/>
                <a:cs typeface="Times New Roman"/>
              </a:rPr>
              <a:t>bản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20622" y="6154801"/>
          <a:ext cx="5725160" cy="2846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4590"/>
                <a:gridCol w="1646555"/>
                <a:gridCol w="2905760"/>
              </a:tblGrid>
              <a:tr h="4053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-10" b="1">
                          <a:latin typeface="Times New Roman"/>
                          <a:cs typeface="Times New Roman"/>
                        </a:rPr>
                        <a:t>Loại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dirty="0" sz="1300" spc="-10" b="1">
                          <a:latin typeface="Times New Roman"/>
                          <a:cs typeface="Times New Roman"/>
                        </a:rPr>
                        <a:t>điều khiển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b="1">
                          <a:latin typeface="Times New Roman"/>
                          <a:cs typeface="Times New Roman"/>
                        </a:rPr>
                        <a:t>Text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3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TextBox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txtMaHang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txtTenHang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7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txtDonGiaBan1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690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txtDonGiaBan2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ComboBox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cboChatLieu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3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Button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btnTim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Tìm</a:t>
                      </a:r>
                      <a:r>
                        <a:rPr dirty="0" sz="13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kiếm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62532" y="789431"/>
          <a:ext cx="6189980" cy="1233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315"/>
                <a:gridCol w="1164590"/>
                <a:gridCol w="1646555"/>
                <a:gridCol w="2905760"/>
                <a:gridCol w="113029"/>
              </a:tblGrid>
              <a:tr h="413257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btnIn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In ra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Excel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053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488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DataGridView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dgvHang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0538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SaveFileDialog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dlgSave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2344572"/>
            <a:ext cx="6175375" cy="67983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890" indent="342265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kiện Click của ComboBox </a:t>
            </a:r>
            <a:r>
              <a:rPr dirty="0" sz="1300">
                <a:latin typeface="Times New Roman"/>
                <a:cs typeface="Times New Roman"/>
              </a:rPr>
              <a:t>cblChatLieu </a:t>
            </a:r>
            <a:r>
              <a:rPr dirty="0" sz="1300" spc="-5">
                <a:latin typeface="Times New Roman"/>
                <a:cs typeface="Times New Roman"/>
              </a:rPr>
              <a:t>viết vào đoạn 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5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ra </a:t>
            </a:r>
            <a:r>
              <a:rPr dirty="0" sz="1300">
                <a:latin typeface="Times New Roman"/>
                <a:cs typeface="Times New Roman"/>
              </a:rPr>
              <a:t>danh </a:t>
            </a:r>
            <a:r>
              <a:rPr dirty="0" sz="1300" spc="-5">
                <a:latin typeface="Times New Roman"/>
                <a:cs typeface="Times New Roman"/>
              </a:rPr>
              <a:t>sách  chất liệu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>
                <a:latin typeface="Times New Roman"/>
                <a:cs typeface="Times New Roman"/>
              </a:rPr>
              <a:t> sau: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ts val="1165"/>
              </a:lnSpc>
              <a:spcBef>
                <a:spcPts val="3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cboChatLieu_Click(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549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735965" marR="95885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latin typeface="Courier New"/>
                <a:cs typeface="Courier New"/>
              </a:rPr>
              <a:t>cboChatLieu.DataSource = dtBase.DocBang(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"Select * from tblChatLieu"</a:t>
            </a:r>
            <a:r>
              <a:rPr dirty="0" sz="1000" spc="-5">
                <a:latin typeface="Courier New"/>
                <a:cs typeface="Courier New"/>
              </a:rPr>
              <a:t>);  cboChatLieu.ValueMember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"MaChatLieu"</a:t>
            </a:r>
            <a:r>
              <a:rPr dirty="0" sz="1000" spc="-5">
                <a:latin typeface="Courier New"/>
                <a:cs typeface="Courier New"/>
              </a:rPr>
              <a:t>;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//Giá trị của phần tử  </a:t>
            </a:r>
            <a:r>
              <a:rPr dirty="0" sz="1000" spc="-5">
                <a:latin typeface="Courier New"/>
                <a:cs typeface="Courier New"/>
              </a:rPr>
              <a:t>cboChatLieu.DisplayMember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"TenChatLieu"</a:t>
            </a:r>
            <a:r>
              <a:rPr dirty="0" sz="1000" spc="-5">
                <a:latin typeface="Courier New"/>
                <a:cs typeface="Courier New"/>
              </a:rPr>
              <a:t>;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//Chuỗi hiển thị của phần</a:t>
            </a:r>
            <a:r>
              <a:rPr dirty="0" sz="1000" spc="10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tử</a:t>
            </a:r>
            <a:endParaRPr sz="1000">
              <a:latin typeface="Courier New"/>
              <a:cs typeface="Courier New"/>
            </a:endParaRPr>
          </a:p>
          <a:p>
            <a:pPr marL="354965">
              <a:lnSpc>
                <a:spcPts val="111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354965">
              <a:lnSpc>
                <a:spcPct val="100000"/>
              </a:lnSpc>
              <a:spcBef>
                <a:spcPts val="555"/>
              </a:spcBef>
            </a:pPr>
            <a:r>
              <a:rPr dirty="0" sz="1300" spc="-10">
                <a:latin typeface="Times New Roman"/>
                <a:cs typeface="Times New Roman"/>
              </a:rPr>
              <a:t>Mở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sự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kiện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Click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nút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Tìm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kiếm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viết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vào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đoạn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mã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thực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hiện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chức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năng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tìm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kiếm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165">
                <a:latin typeface="Times New Roman"/>
                <a:cs typeface="Times New Roman"/>
              </a:rPr>
              <a:t>nhƣ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ts val="1050"/>
              </a:lnSpc>
              <a:spcBef>
                <a:spcPts val="360"/>
              </a:spcBef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900" spc="-5">
                <a:latin typeface="Courier New"/>
                <a:cs typeface="Courier New"/>
              </a:rPr>
              <a:t>btnTim_Click(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900" spc="-5">
                <a:latin typeface="Courier New"/>
                <a:cs typeface="Courier New"/>
              </a:rPr>
              <a:t>sender,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EventArgs </a:t>
            </a:r>
            <a:r>
              <a:rPr dirty="0" sz="900" spc="-5">
                <a:latin typeface="Courier New"/>
                <a:cs typeface="Courier New"/>
              </a:rPr>
              <a:t>e)</a:t>
            </a:r>
            <a:endParaRPr sz="900">
              <a:latin typeface="Courier New"/>
              <a:cs typeface="Courier New"/>
            </a:endParaRPr>
          </a:p>
          <a:p>
            <a:pPr marL="286385">
              <a:lnSpc>
                <a:spcPts val="1019"/>
              </a:lnSpc>
            </a:pPr>
            <a:r>
              <a:rPr dirty="0" sz="90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629285">
              <a:lnSpc>
                <a:spcPts val="1019"/>
              </a:lnSpc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//Trường hợp không chọn tiêu chí tìm 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sẽ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lấy ra tất 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cả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các mặt</a:t>
            </a:r>
            <a:r>
              <a:rPr dirty="0" sz="900" spc="-2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hàng</a:t>
            </a:r>
            <a:endParaRPr sz="900">
              <a:latin typeface="Courier New"/>
              <a:cs typeface="Courier New"/>
            </a:endParaRPr>
          </a:p>
          <a:p>
            <a:pPr marL="1109345" marR="324485" indent="-480059">
              <a:lnSpc>
                <a:spcPts val="1019"/>
              </a:lnSpc>
              <a:spcBef>
                <a:spcPts val="55"/>
              </a:spcBef>
            </a:pPr>
            <a:r>
              <a:rPr dirty="0" sz="900" spc="-5">
                <a:latin typeface="Courier New"/>
                <a:cs typeface="Courier New"/>
              </a:rPr>
              <a:t>sql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"select MaHang,TenHang,TenChatLieu,SoLuong,DonGiaNhap,DonGiaBan,"</a:t>
            </a:r>
            <a:r>
              <a:rPr dirty="0" sz="900" spc="-5">
                <a:latin typeface="Courier New"/>
                <a:cs typeface="Courier New"/>
              </a:rPr>
              <a:t>+ 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"tblHang.MaChatLieu from tblHang inner join tblChatLieu on </a:t>
            </a:r>
            <a:r>
              <a:rPr dirty="0" sz="900" spc="5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900" spc="5">
                <a:latin typeface="Courier New"/>
                <a:cs typeface="Courier New"/>
              </a:rPr>
              <a:t>+ 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"tblHang.MaChatLieu=tblChatLieu.MaChatLieu where MaHang is not</a:t>
            </a:r>
            <a:r>
              <a:rPr dirty="0" sz="900" spc="-5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null"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Courier New"/>
              <a:cs typeface="Courier New"/>
            </a:endParaRPr>
          </a:p>
          <a:p>
            <a:pPr marL="675005">
              <a:lnSpc>
                <a:spcPts val="1050"/>
              </a:lnSpc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//Khi chọn tiêu chí nào 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sẽ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ghép với tiêu chí đó bằng 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từ</a:t>
            </a:r>
            <a:r>
              <a:rPr dirty="0" sz="900" spc="-2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and</a:t>
            </a:r>
            <a:endParaRPr sz="900">
              <a:latin typeface="Courier New"/>
              <a:cs typeface="Courier New"/>
            </a:endParaRPr>
          </a:p>
          <a:p>
            <a:pPr marL="629285" marR="3068320">
              <a:lnSpc>
                <a:spcPts val="1019"/>
              </a:lnSpc>
              <a:spcBef>
                <a:spcPts val="55"/>
              </a:spcBef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//Tìm kiếm gần đúng với 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từ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khóa like 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900" spc="-5">
                <a:latin typeface="Courier New"/>
                <a:cs typeface="Courier New"/>
              </a:rPr>
              <a:t>(txtMaHang.Text !=</a:t>
            </a:r>
            <a:r>
              <a:rPr dirty="0" sz="900" spc="-20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900" spc="-5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629285" marR="804545" indent="480059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sql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sql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"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and MaHang like N'%"</a:t>
            </a:r>
            <a:r>
              <a:rPr dirty="0" sz="900" spc="-5">
                <a:latin typeface="Courier New"/>
                <a:cs typeface="Courier New"/>
              </a:rPr>
              <a:t>+txtMaHang.Text.Trim()+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"%'"</a:t>
            </a:r>
            <a:r>
              <a:rPr dirty="0" sz="900" spc="-5">
                <a:latin typeface="Courier New"/>
                <a:cs typeface="Courier New"/>
              </a:rPr>
              <a:t>; 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dirty="0" sz="900" spc="-5">
                <a:latin typeface="Courier New"/>
                <a:cs typeface="Courier New"/>
              </a:rPr>
              <a:t>(txtTenHang.Text!=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900" spc="-5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629285" marR="667385" indent="20574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sql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sql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"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and TenHang like N'%"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txtTenHang.Text.Trim()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"%'"</a:t>
            </a:r>
            <a:r>
              <a:rPr dirty="0" sz="900" spc="-5">
                <a:latin typeface="Courier New"/>
                <a:cs typeface="Courier New"/>
              </a:rPr>
              <a:t>; 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dirty="0" sz="900" spc="-5">
                <a:latin typeface="Courier New"/>
                <a:cs typeface="Courier New"/>
              </a:rPr>
              <a:t>(txtDonGiaBan1.Text!=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900" spc="-5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629285" marR="1765300" indent="205740">
              <a:lnSpc>
                <a:spcPts val="1010"/>
              </a:lnSpc>
              <a:spcBef>
                <a:spcPts val="10"/>
              </a:spcBef>
            </a:pPr>
            <a:r>
              <a:rPr dirty="0" sz="900" spc="-5">
                <a:latin typeface="Courier New"/>
                <a:cs typeface="Courier New"/>
              </a:rPr>
              <a:t>sql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sql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"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and DonGiaBan &gt;= "</a:t>
            </a:r>
            <a:r>
              <a:rPr dirty="0" sz="900" spc="-5">
                <a:latin typeface="Courier New"/>
                <a:cs typeface="Courier New"/>
              </a:rPr>
              <a:t>+txtDonGiaBan1.Text; 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900" spc="-5">
                <a:latin typeface="Courier New"/>
                <a:cs typeface="Courier New"/>
              </a:rPr>
              <a:t>(txtDonGiaBan2.Text !=</a:t>
            </a:r>
            <a:r>
              <a:rPr dirty="0" sz="900" spc="-10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900" spc="-5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629285" marR="1628139" indent="20574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sql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sql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"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and DonGiaBan &lt;= 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"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txtDonGiaBan2.Text; 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dirty="0" sz="900" spc="-5">
                <a:latin typeface="Courier New"/>
                <a:cs typeface="Courier New"/>
              </a:rPr>
              <a:t>(cboChatLieu.Text!=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900" spc="-5">
                <a:latin typeface="Courier New"/>
                <a:cs typeface="Courier New"/>
              </a:rPr>
              <a:t>)</a:t>
            </a:r>
            <a:endParaRPr sz="900">
              <a:latin typeface="Courier New"/>
              <a:cs typeface="Courier New"/>
            </a:endParaRPr>
          </a:p>
          <a:p>
            <a:pPr marL="835025">
              <a:lnSpc>
                <a:spcPts val="965"/>
              </a:lnSpc>
            </a:pPr>
            <a:r>
              <a:rPr dirty="0" sz="900" spc="-5">
                <a:latin typeface="Courier New"/>
                <a:cs typeface="Courier New"/>
              </a:rPr>
              <a:t>sql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sql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"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and tblHang.MaChatLieu='"</a:t>
            </a:r>
            <a:r>
              <a:rPr dirty="0" sz="900" spc="-2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+</a:t>
            </a:r>
            <a:endParaRPr sz="900">
              <a:latin typeface="Courier New"/>
              <a:cs typeface="Courier New"/>
            </a:endParaRPr>
          </a:p>
          <a:p>
            <a:pPr marL="172720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cboChatLieu.SelectedValue.ToString() </a:t>
            </a:r>
            <a:r>
              <a:rPr dirty="0" sz="900">
                <a:latin typeface="Courier New"/>
                <a:cs typeface="Courier New"/>
              </a:rPr>
              <a:t>+</a:t>
            </a:r>
            <a:r>
              <a:rPr dirty="0" sz="900" spc="-5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"'"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629285">
              <a:lnSpc>
                <a:spcPts val="1019"/>
              </a:lnSpc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//Trình bày</a:t>
            </a:r>
            <a:r>
              <a:rPr dirty="0" sz="900" spc="-1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gridView</a:t>
            </a:r>
            <a:endParaRPr sz="900">
              <a:latin typeface="Courier New"/>
              <a:cs typeface="Courier New"/>
            </a:endParaRPr>
          </a:p>
          <a:p>
            <a:pPr marL="629285" marR="3548379">
              <a:lnSpc>
                <a:spcPts val="1019"/>
              </a:lnSpc>
              <a:spcBef>
                <a:spcPts val="55"/>
              </a:spcBef>
            </a:pPr>
            <a:r>
              <a:rPr dirty="0" sz="900" spc="-5">
                <a:latin typeface="Courier New"/>
                <a:cs typeface="Courier New"/>
              </a:rPr>
              <a:t>dtHang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dtBase.DocBang(sql);  dgvHang.DataSource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null</a:t>
            </a:r>
            <a:r>
              <a:rPr dirty="0" sz="900" spc="-5">
                <a:latin typeface="Courier New"/>
                <a:cs typeface="Courier New"/>
              </a:rPr>
              <a:t>;  dgvHang.DataSource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6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dtHang;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Courier New"/>
              <a:cs typeface="Courier New"/>
            </a:endParaRPr>
          </a:p>
          <a:p>
            <a:pPr marL="629285" marR="1970405">
              <a:lnSpc>
                <a:spcPct val="94500"/>
              </a:lnSpc>
            </a:pPr>
            <a:r>
              <a:rPr dirty="0" sz="900" spc="-5">
                <a:latin typeface="Courier New"/>
                <a:cs typeface="Courier New"/>
              </a:rPr>
              <a:t>dgvHang.Columns[0].HeaderText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"Mã hàng"</a:t>
            </a:r>
            <a:r>
              <a:rPr dirty="0" sz="900" spc="-5">
                <a:latin typeface="Courier New"/>
                <a:cs typeface="Courier New"/>
              </a:rPr>
              <a:t>;  dgvHang.Columns[1].HeaderText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"Tên hàng"</a:t>
            </a:r>
            <a:r>
              <a:rPr dirty="0" sz="900" spc="-5">
                <a:latin typeface="Courier New"/>
                <a:cs typeface="Courier New"/>
              </a:rPr>
              <a:t>;  dgvHang.Columns[2].HeaderText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"Chất liệu"</a:t>
            </a:r>
            <a:r>
              <a:rPr dirty="0" sz="900" spc="-5">
                <a:latin typeface="Courier New"/>
                <a:cs typeface="Courier New"/>
              </a:rPr>
              <a:t>;  dgvHang.Columns[3].HeaderText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"Giá nhập"</a:t>
            </a:r>
            <a:r>
              <a:rPr dirty="0" sz="900" spc="-5">
                <a:latin typeface="Courier New"/>
                <a:cs typeface="Courier New"/>
              </a:rPr>
              <a:t>;  dgvHang.Columns[4].HeaderText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"Giá bán"</a:t>
            </a:r>
            <a:r>
              <a:rPr dirty="0" sz="900" spc="-5">
                <a:latin typeface="Courier New"/>
                <a:cs typeface="Courier New"/>
              </a:rPr>
              <a:t>;  dgvHang.Columns[5].HeaderText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"Số lượng"</a:t>
            </a:r>
            <a:r>
              <a:rPr dirty="0" sz="900" spc="-5">
                <a:latin typeface="Courier New"/>
                <a:cs typeface="Courier New"/>
              </a:rPr>
              <a:t>;  dgvHang.Columns[0].DataPropertyName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"MaHang"</a:t>
            </a:r>
            <a:r>
              <a:rPr dirty="0" sz="900" spc="-5">
                <a:latin typeface="Courier New"/>
                <a:cs typeface="Courier New"/>
              </a:rPr>
              <a:t>;  dgvHang.Columns[1].DataPropertyName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"TenHang"</a:t>
            </a:r>
            <a:r>
              <a:rPr dirty="0" sz="900" spc="-5">
                <a:latin typeface="Courier New"/>
                <a:cs typeface="Courier New"/>
              </a:rPr>
              <a:t>;  dgvHang.Columns[2].DataPropertyName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"TenChatLieu"</a:t>
            </a:r>
            <a:r>
              <a:rPr dirty="0" sz="900" spc="-5">
                <a:latin typeface="Courier New"/>
                <a:cs typeface="Courier New"/>
              </a:rPr>
              <a:t>;  dgvHang.Columns[3].DataPropertyName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"DonGiaNhap"</a:t>
            </a:r>
            <a:r>
              <a:rPr dirty="0" sz="900" spc="-5">
                <a:latin typeface="Courier New"/>
                <a:cs typeface="Courier New"/>
              </a:rPr>
              <a:t>;  dgvHang.Columns[4].DataPropertyName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"DonGiaBan"</a:t>
            </a:r>
            <a:r>
              <a:rPr dirty="0" sz="900" spc="-5">
                <a:latin typeface="Courier New"/>
                <a:cs typeface="Courier New"/>
              </a:rPr>
              <a:t>;  dgvHang.Columns[5].DataPropertyName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25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"SoLuong"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27284"/>
            <a:ext cx="6178550" cy="858456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  <a:spcBef>
                <a:spcPts val="459"/>
              </a:spcBef>
            </a:pPr>
            <a:r>
              <a:rPr dirty="0" sz="90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354965">
              <a:lnSpc>
                <a:spcPct val="100000"/>
              </a:lnSpc>
              <a:spcBef>
                <a:spcPts val="560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kiện Click </a:t>
            </a:r>
            <a:r>
              <a:rPr dirty="0" sz="1300">
                <a:latin typeface="Times New Roman"/>
                <a:cs typeface="Times New Roman"/>
              </a:rPr>
              <a:t>nút </a:t>
            </a:r>
            <a:r>
              <a:rPr dirty="0" sz="1300" i="1">
                <a:latin typeface="Times New Roman"/>
                <a:cs typeface="Times New Roman"/>
              </a:rPr>
              <a:t>In </a:t>
            </a:r>
            <a:r>
              <a:rPr dirty="0" sz="1300" spc="-5" i="1">
                <a:latin typeface="Times New Roman"/>
                <a:cs typeface="Times New Roman"/>
              </a:rPr>
              <a:t>ra Excel </a:t>
            </a:r>
            <a:r>
              <a:rPr dirty="0" sz="1300" spc="-5">
                <a:latin typeface="Times New Roman"/>
                <a:cs typeface="Times New Roman"/>
              </a:rPr>
              <a:t>viết vào </a:t>
            </a:r>
            <a:r>
              <a:rPr dirty="0" sz="1300">
                <a:latin typeface="Times New Roman"/>
                <a:cs typeface="Times New Roman"/>
              </a:rPr>
              <a:t>đoạn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chức </a:t>
            </a:r>
            <a:r>
              <a:rPr dirty="0" sz="1300">
                <a:latin typeface="Times New Roman"/>
                <a:cs typeface="Times New Roman"/>
              </a:rPr>
              <a:t>năng </a:t>
            </a:r>
            <a:r>
              <a:rPr dirty="0" sz="1300" spc="-5">
                <a:latin typeface="Times New Roman"/>
                <a:cs typeface="Times New Roman"/>
              </a:rPr>
              <a:t>in ra Excel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160">
                <a:latin typeface="Times New Roman"/>
                <a:cs typeface="Times New Roman"/>
              </a:rPr>
              <a:t>nhƣ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ts val="1050"/>
              </a:lnSpc>
              <a:spcBef>
                <a:spcPts val="365"/>
              </a:spcBef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900" spc="-5">
                <a:latin typeface="Courier New"/>
                <a:cs typeface="Courier New"/>
              </a:rPr>
              <a:t>btnIn_Click(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900" spc="-5">
                <a:latin typeface="Courier New"/>
                <a:cs typeface="Courier New"/>
              </a:rPr>
              <a:t>sender,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EventArgs </a:t>
            </a:r>
            <a:r>
              <a:rPr dirty="0" sz="900" spc="-5">
                <a:latin typeface="Courier New"/>
                <a:cs typeface="Courier New"/>
              </a:rPr>
              <a:t>e)</a:t>
            </a:r>
            <a:endParaRPr sz="900">
              <a:latin typeface="Courier New"/>
              <a:cs typeface="Courier New"/>
            </a:endParaRPr>
          </a:p>
          <a:p>
            <a:pPr marL="354965">
              <a:lnSpc>
                <a:spcPts val="1019"/>
              </a:lnSpc>
            </a:pPr>
            <a:r>
              <a:rPr dirty="0" sz="90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835025">
              <a:lnSpc>
                <a:spcPts val="1019"/>
              </a:lnSpc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900" spc="-5">
                <a:latin typeface="Courier New"/>
                <a:cs typeface="Courier New"/>
              </a:rPr>
              <a:t>(dtHang.Rows.Count </a:t>
            </a:r>
            <a:r>
              <a:rPr dirty="0" sz="900">
                <a:latin typeface="Courier New"/>
                <a:cs typeface="Courier New"/>
              </a:rPr>
              <a:t>&gt; </a:t>
            </a:r>
            <a:r>
              <a:rPr dirty="0" sz="900" spc="-5">
                <a:latin typeface="Courier New"/>
                <a:cs typeface="Courier New"/>
              </a:rPr>
              <a:t>0)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//TH có 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dữ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liệu 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để</a:t>
            </a:r>
            <a:r>
              <a:rPr dirty="0" sz="900" spc="-2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ghi</a:t>
            </a:r>
            <a:endParaRPr sz="900">
              <a:latin typeface="Courier New"/>
              <a:cs typeface="Courier New"/>
            </a:endParaRPr>
          </a:p>
          <a:p>
            <a:pPr marL="835025">
              <a:lnSpc>
                <a:spcPts val="1019"/>
              </a:lnSpc>
            </a:pPr>
            <a:r>
              <a:rPr dirty="0" sz="90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1109345" marR="1630680">
              <a:lnSpc>
                <a:spcPts val="1019"/>
              </a:lnSpc>
              <a:spcBef>
                <a:spcPts val="50"/>
              </a:spcBef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//Khai báo và khởi tạo các đối tượng  </a:t>
            </a:r>
            <a:r>
              <a:rPr dirty="0" sz="900" spc="-5">
                <a:latin typeface="Courier New"/>
                <a:cs typeface="Courier New"/>
              </a:rPr>
              <a:t>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Application </a:t>
            </a:r>
            <a:r>
              <a:rPr dirty="0" sz="900" spc="-5">
                <a:latin typeface="Courier New"/>
                <a:cs typeface="Courier New"/>
              </a:rPr>
              <a:t>exApp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900" spc="-5">
                <a:latin typeface="Courier New"/>
                <a:cs typeface="Courier New"/>
              </a:rPr>
              <a:t>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Application</a:t>
            </a:r>
            <a:r>
              <a:rPr dirty="0" sz="900" spc="-5">
                <a:latin typeface="Courier New"/>
                <a:cs typeface="Courier New"/>
              </a:rPr>
              <a:t>();  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Workbook </a:t>
            </a:r>
            <a:r>
              <a:rPr dirty="0" sz="900" spc="-5">
                <a:latin typeface="Courier New"/>
                <a:cs typeface="Courier New"/>
              </a:rPr>
              <a:t>exBook</a:t>
            </a:r>
            <a:r>
              <a:rPr dirty="0" sz="900" spc="-10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=</a:t>
            </a:r>
            <a:endParaRPr sz="900">
              <a:latin typeface="Courier New"/>
              <a:cs typeface="Courier New"/>
            </a:endParaRPr>
          </a:p>
          <a:p>
            <a:pPr marL="1109345" marR="670560" indent="38862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exApp.Workbooks.Add(Excel.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XlWBATemplate</a:t>
            </a:r>
            <a:r>
              <a:rPr dirty="0" sz="900" spc="-5">
                <a:latin typeface="Courier New"/>
                <a:cs typeface="Courier New"/>
              </a:rPr>
              <a:t>.xlWBATWorksheet);  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Worksheet </a:t>
            </a:r>
            <a:r>
              <a:rPr dirty="0" sz="900" spc="-5">
                <a:latin typeface="Courier New"/>
                <a:cs typeface="Courier New"/>
              </a:rPr>
              <a:t>exSheet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7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(Excel.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Worksheet</a:t>
            </a:r>
            <a:r>
              <a:rPr dirty="0" sz="900" spc="-5">
                <a:latin typeface="Courier New"/>
                <a:cs typeface="Courier New"/>
              </a:rPr>
              <a:t>)exBook.Worksheets[1];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Courier New"/>
              <a:cs typeface="Courier New"/>
            </a:endParaRPr>
          </a:p>
          <a:p>
            <a:pPr marL="1109345">
              <a:lnSpc>
                <a:spcPts val="1050"/>
              </a:lnSpc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//Định dạng</a:t>
            </a:r>
            <a:r>
              <a:rPr dirty="0" sz="900" spc="-1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chung</a:t>
            </a:r>
            <a:endParaRPr sz="900">
              <a:latin typeface="Courier New"/>
              <a:cs typeface="Courier New"/>
            </a:endParaRPr>
          </a:p>
          <a:p>
            <a:pPr marL="1109345" marR="1082040">
              <a:lnSpc>
                <a:spcPts val="1019"/>
              </a:lnSpc>
              <a:spcBef>
                <a:spcPts val="55"/>
              </a:spcBef>
            </a:pPr>
            <a:r>
              <a:rPr dirty="0" sz="900" spc="-5">
                <a:latin typeface="Courier New"/>
                <a:cs typeface="Courier New"/>
              </a:rPr>
              <a:t>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Range </a:t>
            </a:r>
            <a:r>
              <a:rPr dirty="0" sz="900" spc="-5">
                <a:latin typeface="Courier New"/>
                <a:cs typeface="Courier New"/>
              </a:rPr>
              <a:t>tenCuaHang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(Excel.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Range</a:t>
            </a:r>
            <a:r>
              <a:rPr dirty="0" sz="900" spc="-5">
                <a:latin typeface="Courier New"/>
                <a:cs typeface="Courier New"/>
              </a:rPr>
              <a:t>)exSheet.Cells[1, 1];  tenCuaHang.Font.Size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1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12;</a:t>
            </a:r>
            <a:endParaRPr sz="900">
              <a:latin typeface="Courier New"/>
              <a:cs typeface="Courier New"/>
            </a:endParaRPr>
          </a:p>
          <a:p>
            <a:pPr marL="1109345" marR="265938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tenCuaHang.Font.Bold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900" spc="-5">
                <a:latin typeface="Courier New"/>
                <a:cs typeface="Courier New"/>
              </a:rPr>
              <a:t>;  tenCuaHang.Font.Color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85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Color</a:t>
            </a:r>
            <a:r>
              <a:rPr dirty="0" sz="900" spc="-5">
                <a:latin typeface="Courier New"/>
                <a:cs typeface="Courier New"/>
              </a:rPr>
              <a:t>.Blue;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1000"/>
              </a:lnSpc>
            </a:pPr>
            <a:r>
              <a:rPr dirty="0" sz="900" spc="-5">
                <a:latin typeface="Courier New"/>
                <a:cs typeface="Courier New"/>
              </a:rPr>
              <a:t>tenCuaHang.Value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"CỬA HÀNG BÁN 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ĐỒ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LƯU NIỆM BÌNH</a:t>
            </a:r>
            <a:r>
              <a:rPr dirty="0" sz="900" spc="-3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AN"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109345" marR="115062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Range </a:t>
            </a:r>
            <a:r>
              <a:rPr dirty="0" sz="900" spc="-5">
                <a:latin typeface="Courier New"/>
                <a:cs typeface="Courier New"/>
              </a:rPr>
              <a:t>dcCuaHang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(Excel.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Range</a:t>
            </a:r>
            <a:r>
              <a:rPr dirty="0" sz="900" spc="-5">
                <a:latin typeface="Courier New"/>
                <a:cs typeface="Courier New"/>
              </a:rPr>
              <a:t>)exSheet.Cells[2, 1];  dcCuaHang.Font.Size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1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12;</a:t>
            </a:r>
            <a:endParaRPr sz="900">
              <a:latin typeface="Courier New"/>
              <a:cs typeface="Courier New"/>
            </a:endParaRPr>
          </a:p>
          <a:p>
            <a:pPr marL="1109345" marR="272796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dcCuaHang.Font.Bold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900" spc="-5">
                <a:latin typeface="Courier New"/>
                <a:cs typeface="Courier New"/>
              </a:rPr>
              <a:t>;  dcCuaHang.Font.Color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85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Color</a:t>
            </a:r>
            <a:r>
              <a:rPr dirty="0" sz="900" spc="-5">
                <a:latin typeface="Courier New"/>
                <a:cs typeface="Courier New"/>
              </a:rPr>
              <a:t>.Blue;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985"/>
              </a:lnSpc>
            </a:pPr>
            <a:r>
              <a:rPr dirty="0" sz="900" spc="-5">
                <a:latin typeface="Courier New"/>
                <a:cs typeface="Courier New"/>
              </a:rPr>
              <a:t>dcCuaHang.Value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"Địa chỉ: 37B 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-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TT Đông Anh 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-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Hà</a:t>
            </a:r>
            <a:r>
              <a:rPr dirty="0" sz="900" spc="-2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Nội"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109345" marR="115062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Range </a:t>
            </a:r>
            <a:r>
              <a:rPr dirty="0" sz="900" spc="-5">
                <a:latin typeface="Courier New"/>
                <a:cs typeface="Courier New"/>
              </a:rPr>
              <a:t>dtCuaHang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(Excel.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Range</a:t>
            </a:r>
            <a:r>
              <a:rPr dirty="0" sz="900" spc="-5">
                <a:latin typeface="Courier New"/>
                <a:cs typeface="Courier New"/>
              </a:rPr>
              <a:t>)exSheet.Cells[3, 1];  dtCuaHang.Font.Size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1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12;</a:t>
            </a:r>
            <a:endParaRPr sz="900">
              <a:latin typeface="Courier New"/>
              <a:cs typeface="Courier New"/>
            </a:endParaRPr>
          </a:p>
          <a:p>
            <a:pPr marL="1109345" marR="211074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dtCuaHang.Font.Bold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900" spc="-5">
                <a:latin typeface="Courier New"/>
                <a:cs typeface="Courier New"/>
              </a:rPr>
              <a:t>;  dtCuaHang.Font.Color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Color</a:t>
            </a:r>
            <a:r>
              <a:rPr dirty="0" sz="900" spc="-5">
                <a:latin typeface="Courier New"/>
                <a:cs typeface="Courier New"/>
              </a:rPr>
              <a:t>.Blue;  dtCuaHang.Value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"Điện thoại:</a:t>
            </a:r>
            <a:r>
              <a:rPr dirty="0" sz="900" spc="-7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0976967619"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Courier New"/>
              <a:cs typeface="Courier New"/>
            </a:endParaRPr>
          </a:p>
          <a:p>
            <a:pPr marL="1109345" marR="1356360">
              <a:lnSpc>
                <a:spcPct val="94500"/>
              </a:lnSpc>
              <a:spcBef>
                <a:spcPts val="880"/>
              </a:spcBef>
            </a:pPr>
            <a:r>
              <a:rPr dirty="0" sz="900" spc="-5">
                <a:latin typeface="Courier New"/>
                <a:cs typeface="Courier New"/>
              </a:rPr>
              <a:t>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Range </a:t>
            </a:r>
            <a:r>
              <a:rPr dirty="0" sz="900" spc="-5">
                <a:latin typeface="Courier New"/>
                <a:cs typeface="Courier New"/>
              </a:rPr>
              <a:t>header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(Excel.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Range</a:t>
            </a:r>
            <a:r>
              <a:rPr dirty="0" sz="900" spc="-5">
                <a:latin typeface="Courier New"/>
                <a:cs typeface="Courier New"/>
              </a:rPr>
              <a:t>)exSheet.Cells[5, 2];  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"B5:G5"</a:t>
            </a:r>
            <a:r>
              <a:rPr dirty="0" sz="900" spc="-5">
                <a:latin typeface="Courier New"/>
                <a:cs typeface="Courier New"/>
              </a:rPr>
              <a:t>).Merge(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900" spc="-5">
                <a:latin typeface="Courier New"/>
                <a:cs typeface="Courier New"/>
              </a:rPr>
              <a:t>);  header.Font.Size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1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13;</a:t>
            </a:r>
            <a:endParaRPr sz="900">
              <a:latin typeface="Courier New"/>
              <a:cs typeface="Courier New"/>
            </a:endParaRPr>
          </a:p>
          <a:p>
            <a:pPr marL="1109345" marR="2316480">
              <a:lnSpc>
                <a:spcPts val="1019"/>
              </a:lnSpc>
              <a:spcBef>
                <a:spcPts val="25"/>
              </a:spcBef>
            </a:pPr>
            <a:r>
              <a:rPr dirty="0" sz="900" spc="-5">
                <a:latin typeface="Courier New"/>
                <a:cs typeface="Courier New"/>
              </a:rPr>
              <a:t>header.Font.Bold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900" spc="-5">
                <a:latin typeface="Courier New"/>
                <a:cs typeface="Courier New"/>
              </a:rPr>
              <a:t>;  header.Font.Color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Color</a:t>
            </a:r>
            <a:r>
              <a:rPr dirty="0" sz="900" spc="-5">
                <a:latin typeface="Courier New"/>
                <a:cs typeface="Courier New"/>
              </a:rPr>
              <a:t>.Red;  header.Value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"DANH SÁCH CÁC MẶT</a:t>
            </a:r>
            <a:r>
              <a:rPr dirty="0" sz="900" spc="-6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HÀNG"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Courier New"/>
              <a:cs typeface="Courier New"/>
            </a:endParaRPr>
          </a:p>
          <a:p>
            <a:pPr marL="1109345">
              <a:lnSpc>
                <a:spcPct val="100000"/>
              </a:lnSpc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//Định dạng tiêu 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đề</a:t>
            </a:r>
            <a:r>
              <a:rPr dirty="0" sz="900" spc="-1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bảng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109345" marR="1768475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"A7:G7"</a:t>
            </a:r>
            <a:r>
              <a:rPr dirty="0" sz="900" spc="-5">
                <a:latin typeface="Courier New"/>
                <a:cs typeface="Courier New"/>
              </a:rPr>
              <a:t>).Font.Bold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900" spc="-5">
                <a:latin typeface="Courier New"/>
                <a:cs typeface="Courier New"/>
              </a:rPr>
              <a:t>;  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"A7:G7"</a:t>
            </a:r>
            <a:r>
              <a:rPr dirty="0" sz="900" spc="-5">
                <a:latin typeface="Courier New"/>
                <a:cs typeface="Courier New"/>
              </a:rPr>
              <a:t>).HorizontalAlignment</a:t>
            </a:r>
            <a:r>
              <a:rPr dirty="0" sz="900" spc="-70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=</a:t>
            </a:r>
            <a:endParaRPr sz="900">
              <a:latin typeface="Courier New"/>
              <a:cs typeface="Courier New"/>
            </a:endParaRPr>
          </a:p>
          <a:p>
            <a:pPr marL="1109345" marR="441959" indent="845819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Microsoft.Office.Interop.Excel.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XlHAlign</a:t>
            </a:r>
            <a:r>
              <a:rPr dirty="0" sz="900" spc="-5">
                <a:latin typeface="Courier New"/>
                <a:cs typeface="Courier New"/>
              </a:rPr>
              <a:t>.xlHAlignCenter;  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"A7"</a:t>
            </a:r>
            <a:r>
              <a:rPr dirty="0" sz="900" spc="-5">
                <a:latin typeface="Courier New"/>
                <a:cs typeface="Courier New"/>
              </a:rPr>
              <a:t>).Value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"STT"</a:t>
            </a:r>
            <a:r>
              <a:rPr dirty="0" sz="900" spc="-5">
                <a:latin typeface="Courier New"/>
                <a:cs typeface="Courier New"/>
              </a:rPr>
              <a:t>;  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"B7"</a:t>
            </a:r>
            <a:r>
              <a:rPr dirty="0" sz="900" spc="-5">
                <a:latin typeface="Courier New"/>
                <a:cs typeface="Courier New"/>
              </a:rPr>
              <a:t>).Value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"Mã hàng"</a:t>
            </a:r>
            <a:r>
              <a:rPr dirty="0" sz="900" spc="-5">
                <a:latin typeface="Courier New"/>
                <a:cs typeface="Courier New"/>
              </a:rPr>
              <a:t>;  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"C7"</a:t>
            </a:r>
            <a:r>
              <a:rPr dirty="0" sz="900" spc="-5">
                <a:latin typeface="Courier New"/>
                <a:cs typeface="Courier New"/>
              </a:rPr>
              <a:t>).Value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"Tên</a:t>
            </a:r>
            <a:r>
              <a:rPr dirty="0" sz="900" spc="-1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hàng"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1109345" marR="2042160">
              <a:lnSpc>
                <a:spcPts val="1010"/>
              </a:lnSpc>
              <a:spcBef>
                <a:spcPts val="10"/>
              </a:spcBef>
            </a:pPr>
            <a:r>
              <a:rPr dirty="0" sz="900" spc="-5">
                <a:latin typeface="Courier New"/>
                <a:cs typeface="Courier New"/>
              </a:rPr>
              <a:t>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"C7"</a:t>
            </a:r>
            <a:r>
              <a:rPr dirty="0" sz="900" spc="-5">
                <a:latin typeface="Courier New"/>
                <a:cs typeface="Courier New"/>
              </a:rPr>
              <a:t>).ColumnWidth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20;  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"D7"</a:t>
            </a:r>
            <a:r>
              <a:rPr dirty="0" sz="900" spc="-5">
                <a:latin typeface="Courier New"/>
                <a:cs typeface="Courier New"/>
              </a:rPr>
              <a:t>).Value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"Chất</a:t>
            </a:r>
            <a:r>
              <a:rPr dirty="0" sz="900" spc="-7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liệu"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965"/>
              </a:lnSpc>
            </a:pPr>
            <a:r>
              <a:rPr dirty="0" sz="900" spc="-5">
                <a:latin typeface="Courier New"/>
                <a:cs typeface="Courier New"/>
              </a:rPr>
              <a:t>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"E7"</a:t>
            </a:r>
            <a:r>
              <a:rPr dirty="0" sz="900" spc="-5">
                <a:latin typeface="Courier New"/>
                <a:cs typeface="Courier New"/>
              </a:rPr>
              <a:t>).Value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"Số</a:t>
            </a:r>
            <a:r>
              <a:rPr dirty="0" sz="900" spc="-1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lượng"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1109345" marR="2110740">
              <a:lnSpc>
                <a:spcPts val="1019"/>
              </a:lnSpc>
              <a:spcBef>
                <a:spcPts val="55"/>
              </a:spcBef>
            </a:pPr>
            <a:r>
              <a:rPr dirty="0" sz="900" spc="-5">
                <a:latin typeface="Courier New"/>
                <a:cs typeface="Courier New"/>
              </a:rPr>
              <a:t>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"F7"</a:t>
            </a:r>
            <a:r>
              <a:rPr dirty="0" sz="900" spc="-5">
                <a:latin typeface="Courier New"/>
                <a:cs typeface="Courier New"/>
              </a:rPr>
              <a:t>).Value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"Giá nhập"</a:t>
            </a:r>
            <a:r>
              <a:rPr dirty="0" sz="900" spc="-5">
                <a:latin typeface="Courier New"/>
                <a:cs typeface="Courier New"/>
              </a:rPr>
              <a:t>;  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"G7"</a:t>
            </a:r>
            <a:r>
              <a:rPr dirty="0" sz="900" spc="-5">
                <a:latin typeface="Courier New"/>
                <a:cs typeface="Courier New"/>
              </a:rPr>
              <a:t>).Value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"Giá</a:t>
            </a:r>
            <a:r>
              <a:rPr dirty="0" sz="900" spc="-6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bán"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Courier New"/>
              <a:cs typeface="Courier New"/>
            </a:endParaRPr>
          </a:p>
          <a:p>
            <a:pPr marL="1109345">
              <a:lnSpc>
                <a:spcPts val="1050"/>
              </a:lnSpc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//In </a:t>
            </a:r>
            <a:r>
              <a:rPr dirty="0" sz="900">
                <a:solidFill>
                  <a:srgbClr val="008000"/>
                </a:solidFill>
                <a:latin typeface="Courier New"/>
                <a:cs typeface="Courier New"/>
              </a:rPr>
              <a:t>dữ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 liệu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1019"/>
              </a:lnSpc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dirty="0" sz="900" spc="-5">
                <a:latin typeface="Courier New"/>
                <a:cs typeface="Courier New"/>
              </a:rPr>
              <a:t>(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900">
                <a:latin typeface="Courier New"/>
                <a:cs typeface="Courier New"/>
              </a:rPr>
              <a:t>i = </a:t>
            </a:r>
            <a:r>
              <a:rPr dirty="0" sz="900" spc="-5">
                <a:latin typeface="Courier New"/>
                <a:cs typeface="Courier New"/>
              </a:rPr>
              <a:t>0; </a:t>
            </a:r>
            <a:r>
              <a:rPr dirty="0" sz="900">
                <a:latin typeface="Courier New"/>
                <a:cs typeface="Courier New"/>
              </a:rPr>
              <a:t>i &lt; </a:t>
            </a:r>
            <a:r>
              <a:rPr dirty="0" sz="900" spc="-5">
                <a:latin typeface="Courier New"/>
                <a:cs typeface="Courier New"/>
              </a:rPr>
              <a:t>dtHang.Rows.Count;</a:t>
            </a:r>
            <a:r>
              <a:rPr dirty="0" sz="900" spc="-4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i++)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1019"/>
              </a:lnSpc>
            </a:pPr>
            <a:r>
              <a:rPr dirty="0" sz="90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1383665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"A"</a:t>
            </a:r>
            <a:r>
              <a:rPr dirty="0" sz="900" spc="-5">
                <a:latin typeface="Courier New"/>
                <a:cs typeface="Courier New"/>
              </a:rPr>
              <a:t>+(i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8).ToString()+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":G"</a:t>
            </a:r>
            <a:r>
              <a:rPr dirty="0" sz="900" spc="-5">
                <a:latin typeface="Courier New"/>
                <a:cs typeface="Courier New"/>
              </a:rPr>
              <a:t>+(i </a:t>
            </a:r>
            <a:r>
              <a:rPr dirty="0" sz="900">
                <a:latin typeface="Courier New"/>
                <a:cs typeface="Courier New"/>
              </a:rPr>
              <a:t>+</a:t>
            </a:r>
            <a:r>
              <a:rPr dirty="0" sz="900" spc="-4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8).ToString())</a:t>
            </a:r>
            <a:endParaRPr sz="900">
              <a:latin typeface="Courier New"/>
              <a:cs typeface="Courier New"/>
            </a:endParaRPr>
          </a:p>
          <a:p>
            <a:pPr marL="207010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.Font.Bold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5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1383665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"A"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(i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8).ToString()).Value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(i </a:t>
            </a:r>
            <a:r>
              <a:rPr dirty="0" sz="900">
                <a:latin typeface="Courier New"/>
                <a:cs typeface="Courier New"/>
              </a:rPr>
              <a:t>+</a:t>
            </a:r>
            <a:r>
              <a:rPr dirty="0" sz="900" spc="-5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1)</a:t>
            </a:r>
            <a:endParaRPr sz="900">
              <a:latin typeface="Courier New"/>
              <a:cs typeface="Courier New"/>
            </a:endParaRPr>
          </a:p>
          <a:p>
            <a:pPr marL="2070100">
              <a:lnSpc>
                <a:spcPts val="1050"/>
              </a:lnSpc>
            </a:pPr>
            <a:r>
              <a:rPr dirty="0" sz="900" spc="-5">
                <a:latin typeface="Courier New"/>
                <a:cs typeface="Courier New"/>
              </a:rPr>
              <a:t>.ToString();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27284"/>
            <a:ext cx="5787390" cy="4129404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2070100" marR="897255" indent="-686435">
              <a:lnSpc>
                <a:spcPts val="1019"/>
              </a:lnSpc>
              <a:spcBef>
                <a:spcPts val="540"/>
              </a:spcBef>
            </a:pPr>
            <a:r>
              <a:rPr dirty="0" sz="900" spc="-5">
                <a:latin typeface="Courier New"/>
                <a:cs typeface="Courier New"/>
              </a:rPr>
              <a:t>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"B"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(i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8).ToString()).Value </a:t>
            </a:r>
            <a:r>
              <a:rPr dirty="0" sz="900">
                <a:latin typeface="Courier New"/>
                <a:cs typeface="Courier New"/>
              </a:rPr>
              <a:t>=  </a:t>
            </a:r>
            <a:r>
              <a:rPr dirty="0" sz="900" spc="-5">
                <a:latin typeface="Courier New"/>
                <a:cs typeface="Courier New"/>
              </a:rPr>
              <a:t>dtHang.Rows[i][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"MaHang"</a:t>
            </a:r>
            <a:r>
              <a:rPr dirty="0" sz="900" spc="-5">
                <a:latin typeface="Courier New"/>
                <a:cs typeface="Courier New"/>
              </a:rPr>
              <a:t>].ToString();</a:t>
            </a:r>
            <a:endParaRPr sz="900">
              <a:latin typeface="Courier New"/>
              <a:cs typeface="Courier New"/>
            </a:endParaRPr>
          </a:p>
          <a:p>
            <a:pPr marL="2070100" marR="897255" indent="-686435">
              <a:lnSpc>
                <a:spcPts val="1019"/>
              </a:lnSpc>
              <a:spcBef>
                <a:spcPts val="5"/>
              </a:spcBef>
            </a:pPr>
            <a:r>
              <a:rPr dirty="0" sz="900" spc="-5">
                <a:latin typeface="Courier New"/>
                <a:cs typeface="Courier New"/>
              </a:rPr>
              <a:t>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"C"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(i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8).ToString()).Value </a:t>
            </a:r>
            <a:r>
              <a:rPr dirty="0" sz="900">
                <a:latin typeface="Courier New"/>
                <a:cs typeface="Courier New"/>
              </a:rPr>
              <a:t>=  </a:t>
            </a:r>
            <a:r>
              <a:rPr dirty="0" sz="900" spc="-5">
                <a:latin typeface="Courier New"/>
                <a:cs typeface="Courier New"/>
              </a:rPr>
              <a:t>dtHang.Rows[i][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"TenHang"</a:t>
            </a:r>
            <a:r>
              <a:rPr dirty="0" sz="900" spc="-5">
                <a:latin typeface="Courier New"/>
                <a:cs typeface="Courier New"/>
              </a:rPr>
              <a:t>].ToString();</a:t>
            </a:r>
            <a:endParaRPr sz="900">
              <a:latin typeface="Courier New"/>
              <a:cs typeface="Courier New"/>
            </a:endParaRPr>
          </a:p>
          <a:p>
            <a:pPr algn="r" marL="1383665" marR="896619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"D"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(i </a:t>
            </a:r>
            <a:r>
              <a:rPr dirty="0" sz="900">
                <a:latin typeface="Courier New"/>
                <a:cs typeface="Courier New"/>
              </a:rPr>
              <a:t>+</a:t>
            </a:r>
            <a:r>
              <a:rPr dirty="0" sz="900" spc="-75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8).ToString()).Value</a:t>
            </a:r>
            <a:r>
              <a:rPr dirty="0" sz="900" spc="-20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=  </a:t>
            </a:r>
            <a:r>
              <a:rPr dirty="0" sz="900" spc="-5">
                <a:latin typeface="Courier New"/>
                <a:cs typeface="Courier New"/>
              </a:rPr>
              <a:t>dtHang.Rows[i][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"TenChatLieu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900" spc="-5">
                <a:latin typeface="Courier New"/>
                <a:cs typeface="Courier New"/>
              </a:rPr>
              <a:t>].ToString();  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"E"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(i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8).ToString()).Value</a:t>
            </a:r>
            <a:r>
              <a:rPr dirty="0" sz="900" spc="-95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=</a:t>
            </a:r>
            <a:endParaRPr sz="900">
              <a:latin typeface="Courier New"/>
              <a:cs typeface="Courier New"/>
            </a:endParaRPr>
          </a:p>
          <a:p>
            <a:pPr marL="1383665" marR="897255" indent="68580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dtHang.Rows[i][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"SoLuong"</a:t>
            </a:r>
            <a:r>
              <a:rPr dirty="0" sz="900" spc="-5">
                <a:latin typeface="Courier New"/>
                <a:cs typeface="Courier New"/>
              </a:rPr>
              <a:t>].ToString();  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"F"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(i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8).ToString()).Value</a:t>
            </a:r>
            <a:r>
              <a:rPr dirty="0" sz="900" spc="-95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=</a:t>
            </a:r>
            <a:endParaRPr sz="900">
              <a:latin typeface="Courier New"/>
              <a:cs typeface="Courier New"/>
            </a:endParaRPr>
          </a:p>
          <a:p>
            <a:pPr marL="1383665" marR="897255" indent="685800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dtHang.Rows[i][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"DonGiaNhap"</a:t>
            </a:r>
            <a:r>
              <a:rPr dirty="0" sz="900" spc="-5">
                <a:latin typeface="Courier New"/>
                <a:cs typeface="Courier New"/>
              </a:rPr>
              <a:t>].ToString();  exSheet.get_Range(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"G"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(i </a:t>
            </a:r>
            <a:r>
              <a:rPr dirty="0" sz="900">
                <a:latin typeface="Courier New"/>
                <a:cs typeface="Courier New"/>
              </a:rPr>
              <a:t>+ </a:t>
            </a:r>
            <a:r>
              <a:rPr dirty="0" sz="900" spc="-5">
                <a:latin typeface="Courier New"/>
                <a:cs typeface="Courier New"/>
              </a:rPr>
              <a:t>8).ToString()).Value</a:t>
            </a:r>
            <a:r>
              <a:rPr dirty="0" sz="900" spc="-95">
                <a:latin typeface="Courier New"/>
                <a:cs typeface="Courier New"/>
              </a:rPr>
              <a:t> </a:t>
            </a:r>
            <a:r>
              <a:rPr dirty="0" sz="900">
                <a:latin typeface="Courier New"/>
                <a:cs typeface="Courier New"/>
              </a:rPr>
              <a:t>=</a:t>
            </a:r>
            <a:endParaRPr sz="900">
              <a:latin typeface="Courier New"/>
              <a:cs typeface="Courier New"/>
            </a:endParaRPr>
          </a:p>
          <a:p>
            <a:pPr marL="2070100">
              <a:lnSpc>
                <a:spcPts val="965"/>
              </a:lnSpc>
            </a:pPr>
            <a:r>
              <a:rPr dirty="0" sz="900" spc="-5">
                <a:latin typeface="Courier New"/>
                <a:cs typeface="Courier New"/>
              </a:rPr>
              <a:t>dtHang.Rows[i][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"DonGiaBan"</a:t>
            </a:r>
            <a:r>
              <a:rPr dirty="0" sz="900" spc="-5">
                <a:latin typeface="Courier New"/>
                <a:cs typeface="Courier New"/>
              </a:rPr>
              <a:t>].ToString();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1050"/>
              </a:lnSpc>
            </a:pPr>
            <a:r>
              <a:rPr dirty="0" sz="90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0">
              <a:latin typeface="Courier New"/>
              <a:cs typeface="Courier New"/>
            </a:endParaRPr>
          </a:p>
          <a:p>
            <a:pPr marL="1109345">
              <a:lnSpc>
                <a:spcPts val="1050"/>
              </a:lnSpc>
              <a:spcBef>
                <a:spcPts val="5"/>
              </a:spcBef>
            </a:pPr>
            <a:r>
              <a:rPr dirty="0" sz="900" spc="-5">
                <a:latin typeface="Courier New"/>
                <a:cs typeface="Courier New"/>
              </a:rPr>
              <a:t>exSheet.Name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5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"Hang"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1019"/>
              </a:lnSpc>
            </a:pPr>
            <a:r>
              <a:rPr dirty="0" sz="900" spc="-5">
                <a:latin typeface="Courier New"/>
                <a:cs typeface="Courier New"/>
              </a:rPr>
              <a:t>exBook.Activate();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//Kích hoạt file</a:t>
            </a:r>
            <a:r>
              <a:rPr dirty="0" sz="900" spc="-1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Excel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1019"/>
              </a:lnSpc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//Thiết lập các thuộc tính của</a:t>
            </a:r>
            <a:r>
              <a:rPr dirty="0" sz="900" spc="-2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SaveFileDialog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1019"/>
              </a:lnSpc>
              <a:tabLst>
                <a:tab pos="4332605" algn="l"/>
              </a:tabLst>
            </a:pPr>
            <a:r>
              <a:rPr dirty="0" sz="900" spc="-5">
                <a:latin typeface="Courier New"/>
                <a:cs typeface="Courier New"/>
              </a:rPr>
              <a:t>dlgSave.Filter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5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"Excel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Document(*.xls)|*.xls	|Word</a:t>
            </a:r>
            <a:r>
              <a:rPr dirty="0" sz="900" spc="-7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Document(*.doc)</a:t>
            </a:r>
            <a:endParaRPr sz="900">
              <a:latin typeface="Courier New"/>
              <a:cs typeface="Courier New"/>
            </a:endParaRPr>
          </a:p>
          <a:p>
            <a:pPr marL="1109345" marR="1856739" indent="960119">
              <a:lnSpc>
                <a:spcPct val="94500"/>
              </a:lnSpc>
              <a:spcBef>
                <a:spcPts val="25"/>
              </a:spcBef>
            </a:pP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|*.doc|All files(*.*)|*.*"</a:t>
            </a:r>
            <a:r>
              <a:rPr dirty="0" sz="900" spc="-5">
                <a:latin typeface="Courier New"/>
                <a:cs typeface="Courier New"/>
              </a:rPr>
              <a:t>;  dlgSave.FilterIndex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1;  dlgSave.AddExtension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900" spc="-5">
                <a:latin typeface="Courier New"/>
                <a:cs typeface="Courier New"/>
              </a:rPr>
              <a:t>;  dlgSave.DefaultExt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15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".xls"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1383665" marR="210185" indent="-274320">
              <a:lnSpc>
                <a:spcPts val="1019"/>
              </a:lnSpc>
              <a:spcBef>
                <a:spcPts val="25"/>
              </a:spcBef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900" spc="-5">
                <a:latin typeface="Courier New"/>
                <a:cs typeface="Courier New"/>
              </a:rPr>
              <a:t>(dlgSave.ShowDialog() == System.Windows.Forms.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DialogResult</a:t>
            </a:r>
            <a:r>
              <a:rPr dirty="0" sz="900" spc="-5">
                <a:latin typeface="Courier New"/>
                <a:cs typeface="Courier New"/>
              </a:rPr>
              <a:t>.OK)  exBook.SaveAs(dlgSave.FileName.ToString());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//Lưu file</a:t>
            </a:r>
            <a:r>
              <a:rPr dirty="0" sz="900" spc="-4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Excel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960"/>
              </a:lnSpc>
            </a:pPr>
            <a:r>
              <a:rPr dirty="0" sz="900" spc="-5">
                <a:latin typeface="Courier New"/>
                <a:cs typeface="Courier New"/>
              </a:rPr>
              <a:t>exApp.Quit();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//Thoát khỏi ứng</a:t>
            </a:r>
            <a:r>
              <a:rPr dirty="0" sz="900" spc="-1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dụng</a:t>
            </a:r>
            <a:endParaRPr sz="900">
              <a:latin typeface="Courier New"/>
              <a:cs typeface="Courier New"/>
            </a:endParaRPr>
          </a:p>
          <a:p>
            <a:pPr marL="835025">
              <a:lnSpc>
                <a:spcPts val="1015"/>
              </a:lnSpc>
            </a:pPr>
            <a:r>
              <a:rPr dirty="0" sz="90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835025">
              <a:lnSpc>
                <a:spcPts val="1019"/>
              </a:lnSpc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900">
              <a:latin typeface="Courier New"/>
              <a:cs typeface="Courier New"/>
            </a:endParaRPr>
          </a:p>
          <a:p>
            <a:pPr marL="1109345">
              <a:lnSpc>
                <a:spcPts val="1019"/>
              </a:lnSpc>
            </a:pP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900" spc="-5">
                <a:latin typeface="Courier New"/>
                <a:cs typeface="Courier New"/>
              </a:rPr>
              <a:t>.Show(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"Không có danh sách hàng </a:t>
            </a:r>
            <a:r>
              <a:rPr dirty="0" sz="900">
                <a:solidFill>
                  <a:srgbClr val="A21515"/>
                </a:solidFill>
                <a:latin typeface="Courier New"/>
                <a:cs typeface="Courier New"/>
              </a:rPr>
              <a:t>để</a:t>
            </a:r>
            <a:r>
              <a:rPr dirty="0" sz="900" spc="-2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in"</a:t>
            </a:r>
            <a:r>
              <a:rPr dirty="0" sz="900" spc="-5">
                <a:latin typeface="Courier New"/>
                <a:cs typeface="Courier New"/>
              </a:rPr>
              <a:t>);</a:t>
            </a:r>
            <a:endParaRPr sz="900">
              <a:latin typeface="Courier New"/>
              <a:cs typeface="Courier New"/>
            </a:endParaRPr>
          </a:p>
          <a:p>
            <a:pPr marL="354965">
              <a:lnSpc>
                <a:spcPts val="1050"/>
              </a:lnSpc>
            </a:pPr>
            <a:r>
              <a:rPr dirty="0" sz="90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4784725" cy="87185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51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31: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950"/>
              </a:spcBef>
            </a:pPr>
            <a:r>
              <a:rPr dirty="0" sz="1300">
                <a:latin typeface="Times New Roman"/>
                <a:cs typeface="Times New Roman"/>
              </a:rPr>
              <a:t>Xây </a:t>
            </a:r>
            <a:r>
              <a:rPr dirty="0" sz="1300" spc="-5">
                <a:latin typeface="Times New Roman"/>
                <a:cs typeface="Times New Roman"/>
              </a:rPr>
              <a:t>dựng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10" i="1">
                <a:latin typeface="Times New Roman"/>
                <a:cs typeface="Times New Roman"/>
              </a:rPr>
              <a:t>Hóa </a:t>
            </a:r>
            <a:r>
              <a:rPr dirty="0" sz="1300" i="1">
                <a:latin typeface="Times New Roman"/>
                <a:cs typeface="Times New Roman"/>
              </a:rPr>
              <a:t>đơn </a:t>
            </a:r>
            <a:r>
              <a:rPr dirty="0" sz="1300" spc="-5" i="1">
                <a:latin typeface="Times New Roman"/>
                <a:cs typeface="Times New Roman"/>
              </a:rPr>
              <a:t>bán </a:t>
            </a:r>
            <a:r>
              <a:rPr dirty="0" sz="1300" spc="-5">
                <a:latin typeface="Times New Roman"/>
                <a:cs typeface="Times New Roman"/>
              </a:rPr>
              <a:t>với các chức </a:t>
            </a:r>
            <a:r>
              <a:rPr dirty="0" sz="1300">
                <a:latin typeface="Times New Roman"/>
                <a:cs typeface="Times New Roman"/>
              </a:rPr>
              <a:t>năng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giao </a:t>
            </a:r>
            <a:r>
              <a:rPr dirty="0" sz="1300">
                <a:latin typeface="Times New Roman"/>
                <a:cs typeface="Times New Roman"/>
              </a:rPr>
              <a:t>diện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23669" y="1444625"/>
            <a:ext cx="5606414" cy="4206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5762625"/>
            <a:ext cx="6176010" cy="2916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4965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Yêu </a:t>
            </a:r>
            <a:r>
              <a:rPr dirty="0" sz="1300" spc="-5" b="1">
                <a:latin typeface="Times New Roman"/>
                <a:cs typeface="Times New Roman"/>
              </a:rPr>
              <a:t>cầu:</a:t>
            </a:r>
            <a:endParaRPr sz="1300">
              <a:latin typeface="Times New Roman"/>
              <a:cs typeface="Times New Roman"/>
            </a:endParaRPr>
          </a:p>
          <a:p>
            <a:pPr marL="12700" marR="6985" indent="342265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nhân </a:t>
            </a:r>
            <a:r>
              <a:rPr dirty="0" sz="1300" spc="-5">
                <a:latin typeface="Times New Roman"/>
                <a:cs typeface="Times New Roman"/>
              </a:rPr>
              <a:t>viên,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khách, mã </a:t>
            </a:r>
            <a:r>
              <a:rPr dirty="0" sz="1300">
                <a:latin typeface="Times New Roman"/>
                <a:cs typeface="Times New Roman"/>
              </a:rPr>
              <a:t>hàng </a:t>
            </a:r>
            <a:r>
              <a:rPr dirty="0" sz="1300" spc="-5">
                <a:latin typeface="Times New Roman"/>
                <a:cs typeface="Times New Roman"/>
              </a:rPr>
              <a:t>thì các thông </a:t>
            </a:r>
            <a:r>
              <a:rPr dirty="0" sz="1300">
                <a:latin typeface="Times New Roman"/>
                <a:cs typeface="Times New Roman"/>
              </a:rPr>
              <a:t>tin liên </a:t>
            </a:r>
            <a:r>
              <a:rPr dirty="0" sz="1300" spc="-5">
                <a:latin typeface="Times New Roman"/>
                <a:cs typeface="Times New Roman"/>
              </a:rPr>
              <a:t>quan của nhân  viên, khách hàng và </a:t>
            </a:r>
            <a:r>
              <a:rPr dirty="0" sz="1300">
                <a:latin typeface="Times New Roman"/>
                <a:cs typeface="Times New Roman"/>
              </a:rPr>
              <a:t>hàng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ứng </a:t>
            </a:r>
            <a:r>
              <a:rPr dirty="0" sz="1300">
                <a:latin typeface="Times New Roman"/>
                <a:cs typeface="Times New Roman"/>
              </a:rPr>
              <a:t>hiện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ra.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nhấn nút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mới thì mã hóa </a:t>
            </a:r>
            <a:r>
              <a:rPr dirty="0" sz="1300">
                <a:latin typeface="Times New Roman"/>
                <a:cs typeface="Times New Roman"/>
              </a:rPr>
              <a:t>đơn </a:t>
            </a:r>
            <a:r>
              <a:rPr dirty="0" sz="1300" spc="-5">
                <a:latin typeface="Times New Roman"/>
                <a:cs typeface="Times New Roman"/>
              </a:rPr>
              <a:t>tự động </a:t>
            </a:r>
            <a:r>
              <a:rPr dirty="0" sz="1300" spc="-10">
                <a:latin typeface="Times New Roman"/>
                <a:cs typeface="Times New Roman"/>
              </a:rPr>
              <a:t>sinh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ra.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</a:rPr>
              <a:t>+ Khi </a:t>
            </a:r>
            <a:r>
              <a:rPr dirty="0" sz="1300" spc="-10">
                <a:latin typeface="Times New Roman"/>
                <a:cs typeface="Times New Roman"/>
              </a:rPr>
              <a:t>viết </a:t>
            </a:r>
            <a:r>
              <a:rPr dirty="0" sz="1300">
                <a:latin typeface="Times New Roman"/>
                <a:cs typeface="Times New Roman"/>
              </a:rPr>
              <a:t>số </a:t>
            </a:r>
            <a:r>
              <a:rPr dirty="0" sz="1300" spc="-65">
                <a:latin typeface="Times New Roman"/>
                <a:cs typeface="Times New Roman"/>
              </a:rPr>
              <a:t>lƣợng, </a:t>
            </a:r>
            <a:r>
              <a:rPr dirty="0" sz="1300" spc="-5">
                <a:latin typeface="Times New Roman"/>
                <a:cs typeface="Times New Roman"/>
              </a:rPr>
              <a:t>giảm giá thành tiền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tự </a:t>
            </a:r>
            <a:r>
              <a:rPr dirty="0" sz="1300" spc="-10">
                <a:latin typeface="Times New Roman"/>
                <a:cs typeface="Times New Roman"/>
              </a:rPr>
              <a:t>động </a:t>
            </a:r>
            <a:r>
              <a:rPr dirty="0" sz="1300" spc="-5">
                <a:latin typeface="Times New Roman"/>
                <a:cs typeface="Times New Roman"/>
              </a:rPr>
              <a:t>cập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nhật.</a:t>
            </a:r>
            <a:endParaRPr sz="1300">
              <a:latin typeface="Times New Roman"/>
              <a:cs typeface="Times New Roman"/>
            </a:endParaRPr>
          </a:p>
          <a:p>
            <a:pPr marL="12700" marR="7620" indent="342265">
              <a:lnSpc>
                <a:spcPct val="124800"/>
              </a:lnSpc>
              <a:spcBef>
                <a:spcPts val="59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mặt </a:t>
            </a:r>
            <a:r>
              <a:rPr dirty="0" sz="1300">
                <a:latin typeface="Times New Roman"/>
                <a:cs typeface="Times New Roman"/>
              </a:rPr>
              <a:t>hàng </a:t>
            </a:r>
            <a:r>
              <a:rPr dirty="0" sz="1300" spc="-5">
                <a:latin typeface="Times New Roman"/>
                <a:cs typeface="Times New Roman"/>
              </a:rPr>
              <a:t>vào hóa đơn (mua </a:t>
            </a:r>
            <a:r>
              <a:rPr dirty="0" sz="1300">
                <a:latin typeface="Times New Roman"/>
                <a:cs typeface="Times New Roman"/>
              </a:rPr>
              <a:t>hàng), </a:t>
            </a:r>
            <a:r>
              <a:rPr dirty="0" sz="1300" spc="-5">
                <a:latin typeface="Times New Roman"/>
                <a:cs typeface="Times New Roman"/>
              </a:rPr>
              <a:t>số </a:t>
            </a:r>
            <a:r>
              <a:rPr dirty="0" sz="1300" spc="-80">
                <a:latin typeface="Times New Roman"/>
                <a:cs typeface="Times New Roman"/>
              </a:rPr>
              <a:t>lƣợng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cập nhật tại danh </a:t>
            </a:r>
            <a:r>
              <a:rPr dirty="0" sz="1300" spc="-220">
                <a:latin typeface="Times New Roman"/>
                <a:cs typeface="Times New Roman"/>
              </a:rPr>
              <a:t>mục  </a:t>
            </a:r>
            <a:r>
              <a:rPr dirty="0" sz="1300" spc="-5">
                <a:latin typeface="Times New Roman"/>
                <a:cs typeface="Times New Roman"/>
              </a:rPr>
              <a:t>hàng. </a:t>
            </a:r>
            <a:r>
              <a:rPr dirty="0" sz="1300" spc="-75">
                <a:latin typeface="Times New Roman"/>
                <a:cs typeface="Times New Roman"/>
              </a:rPr>
              <a:t>Trƣớc </a:t>
            </a:r>
            <a:r>
              <a:rPr dirty="0" sz="1300">
                <a:latin typeface="Times New Roman"/>
                <a:cs typeface="Times New Roman"/>
              </a:rPr>
              <a:t>khi </a:t>
            </a:r>
            <a:r>
              <a:rPr dirty="0" sz="1300" spc="-10">
                <a:latin typeface="Times New Roman"/>
                <a:cs typeface="Times New Roman"/>
              </a:rPr>
              <a:t>mua </a:t>
            </a:r>
            <a:r>
              <a:rPr dirty="0" sz="1300">
                <a:latin typeface="Times New Roman"/>
                <a:cs typeface="Times New Roman"/>
              </a:rPr>
              <a:t>cần kiểm </a:t>
            </a:r>
            <a:r>
              <a:rPr dirty="0" sz="1300" spc="-5">
                <a:latin typeface="Times New Roman"/>
                <a:cs typeface="Times New Roman"/>
              </a:rPr>
              <a:t>tra số </a:t>
            </a:r>
            <a:r>
              <a:rPr dirty="0" sz="1300" spc="-80">
                <a:latin typeface="Times New Roman"/>
                <a:cs typeface="Times New Roman"/>
              </a:rPr>
              <a:t>lƣợng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đủ</a:t>
            </a:r>
            <a:r>
              <a:rPr dirty="0" sz="1300" spc="1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không.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400" spc="-5" b="1">
                <a:latin typeface="Arial"/>
                <a:cs typeface="Arial"/>
              </a:rPr>
              <a:t>6.7. </a:t>
            </a:r>
            <a:r>
              <a:rPr dirty="0" sz="1400" b="1">
                <a:latin typeface="Arial"/>
                <a:cs typeface="Arial"/>
              </a:rPr>
              <a:t>In </a:t>
            </a:r>
            <a:r>
              <a:rPr dirty="0" sz="1400" spc="-5" b="1">
                <a:latin typeface="Arial"/>
                <a:cs typeface="Arial"/>
              </a:rPr>
              <a:t>báo cáo với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CrystalReport</a:t>
            </a:r>
            <a:endParaRPr sz="1400">
              <a:latin typeface="Arial"/>
              <a:cs typeface="Arial"/>
            </a:endParaRPr>
          </a:p>
          <a:p>
            <a:pPr marL="12700" marR="5080" indent="359410">
              <a:lnSpc>
                <a:spcPct val="124600"/>
              </a:lnSpc>
              <a:spcBef>
                <a:spcPts val="615"/>
              </a:spcBef>
            </a:pPr>
            <a:r>
              <a:rPr dirty="0" sz="1300" spc="-5">
                <a:latin typeface="Times New Roman"/>
                <a:cs typeface="Times New Roman"/>
              </a:rPr>
              <a:t>Để có thể in dữ liệu, ta có thể dùng </a:t>
            </a:r>
            <a:r>
              <a:rPr dirty="0" sz="1300">
                <a:latin typeface="Times New Roman"/>
                <a:cs typeface="Times New Roman"/>
              </a:rPr>
              <a:t>in </a:t>
            </a:r>
            <a:r>
              <a:rPr dirty="0" sz="1300" spc="-5">
                <a:latin typeface="Times New Roman"/>
                <a:cs typeface="Times New Roman"/>
              </a:rPr>
              <a:t>ra </a:t>
            </a:r>
            <a:r>
              <a:rPr dirty="0" sz="1300">
                <a:latin typeface="Times New Roman"/>
                <a:cs typeface="Times New Roman"/>
              </a:rPr>
              <a:t>excel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trên. </a:t>
            </a:r>
            <a:r>
              <a:rPr dirty="0" sz="1300">
                <a:latin typeface="Times New Roman"/>
                <a:cs typeface="Times New Roman"/>
              </a:rPr>
              <a:t>Tuy nhiên </a:t>
            </a:r>
            <a:r>
              <a:rPr dirty="0" sz="1300" spc="-5">
                <a:latin typeface="Times New Roman"/>
                <a:cs typeface="Times New Roman"/>
              </a:rPr>
              <a:t>ta có thể </a:t>
            </a:r>
            <a:r>
              <a:rPr dirty="0" sz="1300" spc="-60">
                <a:latin typeface="Times New Roman"/>
                <a:cs typeface="Times New Roman"/>
              </a:rPr>
              <a:t>dùng  </a:t>
            </a:r>
            <a:r>
              <a:rPr dirty="0" sz="1300" spc="-5">
                <a:latin typeface="Times New Roman"/>
                <a:cs typeface="Times New Roman"/>
              </a:rPr>
              <a:t>CrystalReport. CrystalReport là một công cụ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5">
                <a:latin typeface="Times New Roman"/>
                <a:cs typeface="Times New Roman"/>
              </a:rPr>
              <a:t>báo cáo </a:t>
            </a:r>
            <a:r>
              <a:rPr dirty="0" sz="1300">
                <a:latin typeface="Times New Roman"/>
                <a:cs typeface="Times New Roman"/>
              </a:rPr>
              <a:t>đơn </a:t>
            </a:r>
            <a:r>
              <a:rPr dirty="0" sz="1300" spc="-5">
                <a:latin typeface="Times New Roman"/>
                <a:cs typeface="Times New Roman"/>
              </a:rPr>
              <a:t>giản </a:t>
            </a:r>
            <a:r>
              <a:rPr dirty="0" sz="1300" spc="-80">
                <a:latin typeface="Times New Roman"/>
                <a:cs typeface="Times New Roman"/>
              </a:rPr>
              <a:t>nhƣng </a:t>
            </a:r>
            <a:r>
              <a:rPr dirty="0" sz="1300" spc="-5">
                <a:latin typeface="Times New Roman"/>
                <a:cs typeface="Times New Roman"/>
              </a:rPr>
              <a:t>cũng khá hiệu quả.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7280" cy="33743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812165" marR="5080" indent="-34290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Wingdings"/>
                <a:cs typeface="Wingdings"/>
              </a:rPr>
              <a:t></a:t>
            </a:r>
            <a:r>
              <a:rPr dirty="0" sz="1300" spc="-5">
                <a:latin typeface="Times New Roman"/>
                <a:cs typeface="Times New Roman"/>
              </a:rPr>
              <a:t> Crystal Report là </a:t>
            </a:r>
            <a:r>
              <a:rPr dirty="0" sz="1300">
                <a:latin typeface="Times New Roman"/>
                <a:cs typeface="Times New Roman"/>
              </a:rPr>
              <a:t>công </a:t>
            </a:r>
            <a:r>
              <a:rPr dirty="0" sz="1300" spc="-5">
                <a:latin typeface="Times New Roman"/>
                <a:cs typeface="Times New Roman"/>
              </a:rPr>
              <a:t>cụ để tạo các </a:t>
            </a:r>
            <a:r>
              <a:rPr dirty="0" sz="1300">
                <a:latin typeface="Times New Roman"/>
                <a:cs typeface="Times New Roman"/>
              </a:rPr>
              <a:t>báo </a:t>
            </a:r>
            <a:r>
              <a:rPr dirty="0" sz="1300" spc="-5">
                <a:latin typeface="Times New Roman"/>
                <a:cs typeface="Times New Roman"/>
              </a:rPr>
              <a:t>cáo cho các ứng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Windows  application </a:t>
            </a:r>
            <a:r>
              <a:rPr dirty="0" sz="1300">
                <a:latin typeface="Times New Roman"/>
                <a:cs typeface="Times New Roman"/>
              </a:rPr>
              <a:t>hoặc </a:t>
            </a:r>
            <a:r>
              <a:rPr dirty="0" sz="1300" spc="-10">
                <a:latin typeface="Times New Roman"/>
                <a:cs typeface="Times New Roman"/>
              </a:rPr>
              <a:t>Web </a:t>
            </a:r>
            <a:r>
              <a:rPr dirty="0" sz="1300" spc="-5">
                <a:latin typeface="Times New Roman"/>
                <a:cs typeface="Times New Roman"/>
              </a:rPr>
              <a:t>application.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thể tích hợp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.rpt vào ứng dụng  Windows </a:t>
            </a:r>
            <a:r>
              <a:rPr dirty="0" sz="1300">
                <a:latin typeface="Times New Roman"/>
                <a:cs typeface="Times New Roman"/>
              </a:rPr>
              <a:t>application hoặc </a:t>
            </a:r>
            <a:r>
              <a:rPr dirty="0" sz="1300" spc="-10">
                <a:latin typeface="Times New Roman"/>
                <a:cs typeface="Times New Roman"/>
              </a:rPr>
              <a:t>Web </a:t>
            </a:r>
            <a:r>
              <a:rPr dirty="0" sz="1300" spc="-5">
                <a:latin typeface="Times New Roman"/>
                <a:cs typeface="Times New Roman"/>
              </a:rPr>
              <a:t>application để hiển thị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report</a:t>
            </a:r>
            <a:endParaRPr sz="1300">
              <a:latin typeface="Times New Roman"/>
              <a:cs typeface="Times New Roman"/>
            </a:endParaRPr>
          </a:p>
          <a:p>
            <a:pPr algn="just" marL="812165" marR="11430" indent="-34290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Wingdings"/>
                <a:cs typeface="Wingdings"/>
              </a:rPr>
              <a:t></a:t>
            </a:r>
            <a:r>
              <a:rPr dirty="0" sz="1300" spc="-5">
                <a:latin typeface="Times New Roman"/>
                <a:cs typeface="Times New Roman"/>
              </a:rPr>
              <a:t> Crystal Report 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hiển thị thông tin </a:t>
            </a:r>
            <a:r>
              <a:rPr dirty="0" sz="1300" spc="-95">
                <a:latin typeface="Times New Roman"/>
                <a:cs typeface="Times New Roman"/>
              </a:rPr>
              <a:t>dƣới </a:t>
            </a:r>
            <a:r>
              <a:rPr dirty="0" sz="1300" spc="-5">
                <a:latin typeface="Times New Roman"/>
                <a:cs typeface="Times New Roman"/>
              </a:rPr>
              <a:t>dạng bảng, đồ </a:t>
            </a:r>
            <a:r>
              <a:rPr dirty="0" sz="1300">
                <a:latin typeface="Times New Roman"/>
                <a:cs typeface="Times New Roman"/>
              </a:rPr>
              <a:t>hoạ, biểu </a:t>
            </a:r>
            <a:r>
              <a:rPr dirty="0" sz="1300" spc="-5">
                <a:latin typeface="Times New Roman"/>
                <a:cs typeface="Times New Roman"/>
              </a:rPr>
              <a:t>đồ, … </a:t>
            </a:r>
            <a:r>
              <a:rPr dirty="0" sz="1300" spc="-120">
                <a:latin typeface="Times New Roman"/>
                <a:cs typeface="Times New Roman"/>
              </a:rPr>
              <a:t>có  </a:t>
            </a:r>
            <a:r>
              <a:rPr dirty="0" sz="1300" spc="-5">
                <a:latin typeface="Times New Roman"/>
                <a:cs typeface="Times New Roman"/>
              </a:rPr>
              <a:t>khả năng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toán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tính tổng, trung </a:t>
            </a:r>
            <a:r>
              <a:rPr dirty="0" sz="1300">
                <a:latin typeface="Times New Roman"/>
                <a:cs typeface="Times New Roman"/>
              </a:rPr>
              <a:t>bình,</a:t>
            </a:r>
            <a:r>
              <a:rPr dirty="0" sz="1300" spc="-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…</a:t>
            </a:r>
            <a:endParaRPr sz="13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985"/>
              </a:spcBef>
              <a:tabLst>
                <a:tab pos="812165" algn="l"/>
              </a:tabLst>
            </a:pPr>
            <a:r>
              <a:rPr dirty="0" sz="1300" spc="-5">
                <a:latin typeface="Wingdings"/>
                <a:cs typeface="Wingdings"/>
              </a:rPr>
              <a:t></a:t>
            </a:r>
            <a:r>
              <a:rPr dirty="0" sz="1300" spc="-5">
                <a:latin typeface="Times New Roman"/>
                <a:cs typeface="Times New Roman"/>
              </a:rPr>
              <a:t>	Crystal Reports .NET đã tích hợp </a:t>
            </a:r>
            <a:r>
              <a:rPr dirty="0" sz="1300" spc="-10">
                <a:latin typeface="Times New Roman"/>
                <a:cs typeface="Times New Roman"/>
              </a:rPr>
              <a:t>sẵn </a:t>
            </a:r>
            <a:r>
              <a:rPr dirty="0" sz="1300" spc="-5">
                <a:latin typeface="Times New Roman"/>
                <a:cs typeface="Times New Roman"/>
              </a:rPr>
              <a:t>Report </a:t>
            </a:r>
            <a:r>
              <a:rPr dirty="0" sz="1300" spc="-10">
                <a:latin typeface="Times New Roman"/>
                <a:cs typeface="Times New Roman"/>
              </a:rPr>
              <a:t>Designer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bộ Visual</a:t>
            </a:r>
            <a:r>
              <a:rPr dirty="0" sz="1300" spc="1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Studio</a:t>
            </a:r>
            <a:endParaRPr sz="1300">
              <a:latin typeface="Times New Roman"/>
              <a:cs typeface="Times New Roman"/>
            </a:endParaRPr>
          </a:p>
          <a:p>
            <a:pPr marL="812165">
              <a:lnSpc>
                <a:spcPct val="100000"/>
              </a:lnSpc>
              <a:spcBef>
                <a:spcPts val="380"/>
              </a:spcBef>
            </a:pPr>
            <a:r>
              <a:rPr dirty="0" sz="1300" spc="-5">
                <a:latin typeface="Times New Roman"/>
                <a:cs typeface="Times New Roman"/>
              </a:rPr>
              <a:t>.NET để có thể thiết kế report </a:t>
            </a:r>
            <a:r>
              <a:rPr dirty="0" sz="1300">
                <a:latin typeface="Times New Roman"/>
                <a:cs typeface="Times New Roman"/>
              </a:rPr>
              <a:t>(file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.rpt).</a:t>
            </a:r>
            <a:endParaRPr sz="1300">
              <a:latin typeface="Times New Roman"/>
              <a:cs typeface="Times New Roman"/>
            </a:endParaRPr>
          </a:p>
          <a:p>
            <a:pPr marL="812165" marR="11430" indent="-342900">
              <a:lnSpc>
                <a:spcPct val="124600"/>
              </a:lnSpc>
              <a:spcBef>
                <a:spcPts val="600"/>
              </a:spcBef>
              <a:tabLst>
                <a:tab pos="812165" algn="l"/>
              </a:tabLst>
            </a:pPr>
            <a:r>
              <a:rPr dirty="0" sz="1300" spc="-5">
                <a:latin typeface="Wingdings"/>
                <a:cs typeface="Wingdings"/>
              </a:rPr>
              <a:t></a:t>
            </a:r>
            <a:r>
              <a:rPr dirty="0" sz="1300" spc="-5">
                <a:latin typeface="Times New Roman"/>
                <a:cs typeface="Times New Roman"/>
              </a:rPr>
              <a:t>	</a:t>
            </a:r>
            <a:r>
              <a:rPr dirty="0" sz="1300" spc="-10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chạy các </a:t>
            </a:r>
            <a:r>
              <a:rPr dirty="0" sz="1300" spc="-5">
                <a:latin typeface="Times New Roman"/>
                <a:cs typeface="Times New Roman"/>
              </a:rPr>
              <a:t>application có tích hợp Crystal Report </a:t>
            </a:r>
            <a:r>
              <a:rPr dirty="0" sz="1300">
                <a:latin typeface="Times New Roman"/>
                <a:cs typeface="Times New Roman"/>
              </a:rPr>
              <a:t>đòi </a:t>
            </a:r>
            <a:r>
              <a:rPr dirty="0" sz="1300" spc="-5">
                <a:latin typeface="Times New Roman"/>
                <a:cs typeface="Times New Roman"/>
              </a:rPr>
              <a:t>hỏi phải có </a:t>
            </a:r>
            <a:r>
              <a:rPr dirty="0" sz="1300" spc="-10">
                <a:latin typeface="Times New Roman"/>
                <a:cs typeface="Times New Roman"/>
              </a:rPr>
              <a:t>Crystal  </a:t>
            </a:r>
            <a:r>
              <a:rPr dirty="0" sz="1300" spc="-5">
                <a:latin typeface="Times New Roman"/>
                <a:cs typeface="Times New Roman"/>
              </a:rPr>
              <a:t>Report Engine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cài </a:t>
            </a:r>
            <a:r>
              <a:rPr dirty="0" sz="1300" spc="-5">
                <a:latin typeface="Times New Roman"/>
                <a:cs typeface="Times New Roman"/>
              </a:rPr>
              <a:t>đặt trên</a:t>
            </a:r>
            <a:r>
              <a:rPr dirty="0" sz="1300" spc="-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máy.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30"/>
              </a:spcBef>
            </a:pPr>
            <a:r>
              <a:rPr dirty="0" sz="1200" spc="-5" b="1" i="1">
                <a:latin typeface="Arial"/>
                <a:cs typeface="Arial"/>
              </a:rPr>
              <a:t>6.7.1. Cài </a:t>
            </a:r>
            <a:r>
              <a:rPr dirty="0" sz="1200" b="1" i="1">
                <a:latin typeface="Arial"/>
                <a:cs typeface="Arial"/>
              </a:rPr>
              <a:t>đặt </a:t>
            </a:r>
            <a:r>
              <a:rPr dirty="0" sz="1200" spc="-5" b="1" i="1">
                <a:latin typeface="Arial"/>
                <a:cs typeface="Arial"/>
              </a:rPr>
              <a:t>Crystal report </a:t>
            </a:r>
            <a:r>
              <a:rPr dirty="0" sz="1200" b="1" i="1">
                <a:latin typeface="Arial"/>
                <a:cs typeface="Arial"/>
              </a:rPr>
              <a:t>cho </a:t>
            </a:r>
            <a:r>
              <a:rPr dirty="0" sz="1200" spc="-5" b="1" i="1">
                <a:latin typeface="Arial"/>
                <a:cs typeface="Arial"/>
              </a:rPr>
              <a:t>visual studio 2010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05"/>
              </a:spcBef>
            </a:pPr>
            <a:r>
              <a:rPr dirty="0" sz="1300" spc="-5">
                <a:latin typeface="Times New Roman"/>
                <a:cs typeface="Times New Roman"/>
              </a:rPr>
              <a:t>Download bộ cài </a:t>
            </a:r>
            <a:r>
              <a:rPr dirty="0" sz="1300">
                <a:latin typeface="Times New Roman"/>
                <a:cs typeface="Times New Roman"/>
              </a:rPr>
              <a:t>tại địa </a:t>
            </a:r>
            <a:r>
              <a:rPr dirty="0" sz="1300" spc="-5">
                <a:latin typeface="Times New Roman"/>
                <a:cs typeface="Times New Roman"/>
              </a:rPr>
              <a:t>chỉ: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u="sng" sz="13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http://www.businessobjects.com/jump/...s2_default.asp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54502" y="4015821"/>
            <a:ext cx="5750420" cy="2816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6994017"/>
            <a:ext cx="6174740" cy="2236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khi download về, </a:t>
            </a:r>
            <a:r>
              <a:rPr dirty="0" sz="1300">
                <a:latin typeface="Times New Roman"/>
                <a:cs typeface="Times New Roman"/>
              </a:rPr>
              <a:t>tiến </a:t>
            </a:r>
            <a:r>
              <a:rPr dirty="0" sz="1300" spc="-5">
                <a:latin typeface="Times New Roman"/>
                <a:cs typeface="Times New Roman"/>
              </a:rPr>
              <a:t>hành cài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đặt.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6.7.2. </a:t>
            </a:r>
            <a:r>
              <a:rPr dirty="0" sz="1200" b="1" i="1">
                <a:latin typeface="Arial"/>
                <a:cs typeface="Arial"/>
              </a:rPr>
              <a:t>Làm </a:t>
            </a:r>
            <a:r>
              <a:rPr dirty="0" sz="1200" spc="-5" b="1" i="1">
                <a:latin typeface="Arial"/>
                <a:cs typeface="Arial"/>
              </a:rPr>
              <a:t>việc với CrystalReport thông </a:t>
            </a:r>
            <a:r>
              <a:rPr dirty="0" sz="1200" b="1" i="1">
                <a:latin typeface="Arial"/>
                <a:cs typeface="Arial"/>
              </a:rPr>
              <a:t>qua</a:t>
            </a:r>
            <a:r>
              <a:rPr dirty="0" sz="1200" spc="2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DataSet</a:t>
            </a:r>
            <a:endParaRPr sz="1200">
              <a:latin typeface="Arial"/>
              <a:cs typeface="Arial"/>
            </a:endParaRPr>
          </a:p>
          <a:p>
            <a:pPr algn="just" marL="12700" marR="7620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5">
                <a:latin typeface="Times New Roman"/>
                <a:cs typeface="Times New Roman"/>
              </a:rPr>
              <a:t>Có nhiều </a:t>
            </a:r>
            <a:r>
              <a:rPr dirty="0" sz="1300">
                <a:latin typeface="Times New Roman"/>
                <a:cs typeface="Times New Roman"/>
              </a:rPr>
              <a:t>cách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5">
                <a:latin typeface="Times New Roman"/>
                <a:cs typeface="Times New Roman"/>
              </a:rPr>
              <a:t>report, </a:t>
            </a:r>
            <a:r>
              <a:rPr dirty="0" sz="1300" spc="5">
                <a:latin typeface="Times New Roman"/>
                <a:cs typeface="Times New Roman"/>
              </a:rPr>
              <a:t>tuy </a:t>
            </a:r>
            <a:r>
              <a:rPr dirty="0" sz="1300" spc="-5">
                <a:latin typeface="Times New Roman"/>
                <a:cs typeface="Times New Roman"/>
              </a:rPr>
              <a:t>nhiên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bài giảng </a:t>
            </a:r>
            <a:r>
              <a:rPr dirty="0" sz="1300" spc="5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tôi </a:t>
            </a:r>
            <a:r>
              <a:rPr dirty="0" sz="1300" spc="-75">
                <a:latin typeface="Times New Roman"/>
                <a:cs typeface="Times New Roman"/>
              </a:rPr>
              <a:t>hƣớng </a:t>
            </a:r>
            <a:r>
              <a:rPr dirty="0" sz="1300" spc="-5">
                <a:latin typeface="Times New Roman"/>
                <a:cs typeface="Times New Roman"/>
              </a:rPr>
              <a:t>dẫn các </a:t>
            </a:r>
            <a:r>
              <a:rPr dirty="0" sz="1300">
                <a:latin typeface="Times New Roman"/>
                <a:cs typeface="Times New Roman"/>
              </a:rPr>
              <a:t>bạn </a:t>
            </a:r>
            <a:r>
              <a:rPr dirty="0" sz="1300" spc="-65">
                <a:latin typeface="Times New Roman"/>
                <a:cs typeface="Times New Roman"/>
              </a:rPr>
              <a:t>cách  </a:t>
            </a:r>
            <a:r>
              <a:rPr dirty="0" sz="1300" spc="-5">
                <a:latin typeface="Times New Roman"/>
                <a:cs typeface="Times New Roman"/>
              </a:rPr>
              <a:t>tạo report từ dataset.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75">
                <a:latin typeface="Times New Roman"/>
                <a:cs typeface="Times New Roman"/>
              </a:rPr>
              <a:t>Trƣớc </a:t>
            </a:r>
            <a:r>
              <a:rPr dirty="0" sz="1300" spc="-5">
                <a:latin typeface="Times New Roman"/>
                <a:cs typeface="Times New Roman"/>
              </a:rPr>
              <a:t>khi tạo Crystal Report ta cần xác định xem hình </a:t>
            </a:r>
            <a:r>
              <a:rPr dirty="0" sz="1300">
                <a:latin typeface="Times New Roman"/>
                <a:cs typeface="Times New Roman"/>
              </a:rPr>
              <a:t>dạng </a:t>
            </a:r>
            <a:r>
              <a:rPr dirty="0" sz="1300" spc="-5">
                <a:latin typeface="Times New Roman"/>
                <a:cs typeface="Times New Roman"/>
              </a:rPr>
              <a:t>và dữ liệu cần in ra </a:t>
            </a:r>
            <a:r>
              <a:rPr dirty="0" sz="1300" spc="-85">
                <a:latin typeface="Times New Roman"/>
                <a:cs typeface="Times New Roman"/>
              </a:rPr>
              <a:t>báo  </a:t>
            </a:r>
            <a:r>
              <a:rPr dirty="0" sz="1300" spc="-5">
                <a:latin typeface="Times New Roman"/>
                <a:cs typeface="Times New Roman"/>
              </a:rPr>
              <a:t>cáo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những cái gì. Ví dụ </a:t>
            </a:r>
            <a:r>
              <a:rPr dirty="0" sz="1300">
                <a:latin typeface="Times New Roman"/>
                <a:cs typeface="Times New Roman"/>
              </a:rPr>
              <a:t>ta </a:t>
            </a:r>
            <a:r>
              <a:rPr dirty="0" sz="1300" spc="-5">
                <a:latin typeface="Times New Roman"/>
                <a:cs typeface="Times New Roman"/>
              </a:rPr>
              <a:t>cần tạo một </a:t>
            </a:r>
            <a:r>
              <a:rPr dirty="0" sz="1300">
                <a:latin typeface="Times New Roman"/>
                <a:cs typeface="Times New Roman"/>
              </a:rPr>
              <a:t>báo </a:t>
            </a:r>
            <a:r>
              <a:rPr dirty="0" sz="1300" spc="-5">
                <a:latin typeface="Times New Roman"/>
                <a:cs typeface="Times New Roman"/>
              </a:rPr>
              <a:t>cáo </a:t>
            </a:r>
            <a:r>
              <a:rPr dirty="0" sz="1300">
                <a:latin typeface="Times New Roman"/>
                <a:cs typeface="Times New Roman"/>
              </a:rPr>
              <a:t>để </a:t>
            </a:r>
            <a:r>
              <a:rPr dirty="0" sz="1300" spc="-5">
                <a:latin typeface="Times New Roman"/>
                <a:cs typeface="Times New Roman"/>
              </a:rPr>
              <a:t>in danh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 spc="-5">
                <a:latin typeface="Times New Roman"/>
                <a:cs typeface="Times New Roman"/>
              </a:rPr>
              <a:t>nhân </a:t>
            </a:r>
            <a:r>
              <a:rPr dirty="0" sz="1300">
                <a:latin typeface="Times New Roman"/>
                <a:cs typeface="Times New Roman"/>
              </a:rPr>
              <a:t>viên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hình </a:t>
            </a:r>
            <a:r>
              <a:rPr dirty="0" sz="1300" spc="-85">
                <a:latin typeface="Times New Roman"/>
                <a:cs typeface="Times New Roman"/>
              </a:rPr>
              <a:t>vẽ 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Đầu </a:t>
            </a:r>
            <a:r>
              <a:rPr dirty="0" sz="1300" spc="-5">
                <a:latin typeface="Times New Roman"/>
                <a:cs typeface="Times New Roman"/>
              </a:rPr>
              <a:t>tiên ta tạo giao </a:t>
            </a:r>
            <a:r>
              <a:rPr dirty="0" sz="1300">
                <a:latin typeface="Times New Roman"/>
                <a:cs typeface="Times New Roman"/>
              </a:rPr>
              <a:t>diện </a:t>
            </a:r>
            <a:r>
              <a:rPr dirty="0" sz="1300" spc="-5">
                <a:latin typeface="Times New Roman"/>
                <a:cs typeface="Times New Roman"/>
              </a:rPr>
              <a:t>cho form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các điều khiển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93155" cy="4657090"/>
            <a:chOff x="1062532" y="792480"/>
            <a:chExt cx="6193155" cy="465709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8830"/>
              <a:ext cx="5815330" cy="46507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5507507"/>
            <a:ext cx="6176010" cy="2381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715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Ta tiếp tục tạo </a:t>
            </a:r>
            <a:r>
              <a:rPr dirty="0" sz="1300">
                <a:latin typeface="Times New Roman"/>
                <a:cs typeface="Times New Roman"/>
              </a:rPr>
              <a:t>thêm form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>
                <a:latin typeface="Times New Roman"/>
                <a:cs typeface="Times New Roman"/>
              </a:rPr>
              <a:t>đê </a:t>
            </a:r>
            <a:r>
              <a:rPr dirty="0" sz="1300" spc="-5">
                <a:latin typeface="Times New Roman"/>
                <a:cs typeface="Times New Roman"/>
              </a:rPr>
              <a:t>in danh sách nhân </a:t>
            </a:r>
            <a:r>
              <a:rPr dirty="0" sz="1300">
                <a:latin typeface="Times New Roman"/>
                <a:cs typeface="Times New Roman"/>
              </a:rPr>
              <a:t>viên </a:t>
            </a:r>
            <a:r>
              <a:rPr dirty="0" sz="1300" spc="-5">
                <a:latin typeface="Times New Roman"/>
                <a:cs typeface="Times New Roman"/>
              </a:rPr>
              <a:t>trong project  QuanLyBanHang </a:t>
            </a:r>
            <a:r>
              <a:rPr dirty="0" sz="1300">
                <a:latin typeface="Times New Roman"/>
                <a:cs typeface="Times New Roman"/>
              </a:rPr>
              <a:t>và </a:t>
            </a:r>
            <a:r>
              <a:rPr dirty="0" sz="1300" spc="-5">
                <a:latin typeface="Times New Roman"/>
                <a:cs typeface="Times New Roman"/>
              </a:rPr>
              <a:t>có giao diện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trên. </a:t>
            </a:r>
            <a:r>
              <a:rPr dirty="0" sz="1300">
                <a:latin typeface="Times New Roman"/>
                <a:cs typeface="Times New Roman"/>
              </a:rPr>
              <a:t>Form gồm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chính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+ 2 TextBox: để </a:t>
            </a:r>
            <a:r>
              <a:rPr dirty="0" sz="1300">
                <a:latin typeface="Times New Roman"/>
                <a:cs typeface="Times New Roman"/>
              </a:rPr>
              <a:t>nhập số </a:t>
            </a:r>
            <a:r>
              <a:rPr dirty="0" sz="1300" spc="-5">
                <a:latin typeface="Times New Roman"/>
                <a:cs typeface="Times New Roman"/>
              </a:rPr>
              <a:t>tuổi có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>
                <a:latin typeface="Times New Roman"/>
                <a:cs typeface="Times New Roman"/>
              </a:rPr>
              <a:t>txtTuoi1,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txtTuoi2.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+ 2 RadioButton: để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giới tính là </a:t>
            </a:r>
            <a:r>
              <a:rPr dirty="0" sz="1300">
                <a:latin typeface="Times New Roman"/>
                <a:cs typeface="Times New Roman"/>
              </a:rPr>
              <a:t>rdoNam </a:t>
            </a:r>
            <a:r>
              <a:rPr dirty="0" sz="1300" spc="-5">
                <a:latin typeface="Times New Roman"/>
                <a:cs typeface="Times New Roman"/>
              </a:rPr>
              <a:t>và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rdoNu.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+ 1 Button: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btnIn</a:t>
            </a:r>
            <a:endParaRPr sz="1300">
              <a:latin typeface="Times New Roman"/>
              <a:cs typeface="Times New Roman"/>
            </a:endParaRPr>
          </a:p>
          <a:p>
            <a:pPr marL="372110" marR="5080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</a:rPr>
              <a:t>+ 1 CrystalReportViewer: dùng để hiển thị </a:t>
            </a:r>
            <a:r>
              <a:rPr dirty="0" sz="1300">
                <a:latin typeface="Times New Roman"/>
                <a:cs typeface="Times New Roman"/>
              </a:rPr>
              <a:t>văn </a:t>
            </a:r>
            <a:r>
              <a:rPr dirty="0" sz="1300" spc="-5">
                <a:latin typeface="Times New Roman"/>
                <a:cs typeface="Times New Roman"/>
              </a:rPr>
              <a:t>bản khi </a:t>
            </a:r>
            <a:r>
              <a:rPr dirty="0" sz="1300">
                <a:latin typeface="Times New Roman"/>
                <a:cs typeface="Times New Roman"/>
              </a:rPr>
              <a:t>in </a:t>
            </a:r>
            <a:r>
              <a:rPr dirty="0" sz="1300" spc="-5">
                <a:latin typeface="Times New Roman"/>
                <a:cs typeface="Times New Roman"/>
              </a:rPr>
              <a:t>có tên là rptvNhanVien.  </a:t>
            </a:r>
            <a:r>
              <a:rPr dirty="0" sz="1300" spc="-10">
                <a:latin typeface="Times New Roman"/>
                <a:cs typeface="Times New Roman"/>
              </a:rPr>
              <a:t>Muốn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thêm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điều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khiển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CrystalReportViewer</a:t>
            </a:r>
            <a:r>
              <a:rPr dirty="0" sz="1300" spc="60" i="1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ta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kích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chuột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phải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vào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hộp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ToolBox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chọn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300" spc="-5" i="1">
                <a:latin typeface="Times New Roman"/>
                <a:cs typeface="Times New Roman"/>
              </a:rPr>
              <a:t>Choose </a:t>
            </a:r>
            <a:r>
              <a:rPr dirty="0" sz="1300" i="1">
                <a:latin typeface="Times New Roman"/>
                <a:cs typeface="Times New Roman"/>
              </a:rPr>
              <a:t>Item..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đến </a:t>
            </a:r>
            <a:r>
              <a:rPr dirty="0" sz="1300">
                <a:latin typeface="Times New Roman"/>
                <a:cs typeface="Times New Roman"/>
              </a:rPr>
              <a:t>thành </a:t>
            </a:r>
            <a:r>
              <a:rPr dirty="0" sz="1300" spc="-5">
                <a:latin typeface="Times New Roman"/>
                <a:cs typeface="Times New Roman"/>
              </a:rPr>
              <a:t>phần CrystalreportViewer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4883150"/>
            <a:chOff x="1062532" y="792480"/>
            <a:chExt cx="6189980" cy="488315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8830"/>
              <a:ext cx="5807710" cy="4876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5733059"/>
            <a:ext cx="6177280" cy="2709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715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 b="1">
                <a:latin typeface="Times New Roman"/>
                <a:cs typeface="Times New Roman"/>
              </a:rPr>
              <a:t>Chú ý: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khiển làm </a:t>
            </a:r>
            <a:r>
              <a:rPr dirty="0" sz="1300" spc="-5">
                <a:latin typeface="Times New Roman"/>
                <a:cs typeface="Times New Roman"/>
              </a:rPr>
              <a:t>việc với Crystal Report vào </a:t>
            </a:r>
            <a:r>
              <a:rPr dirty="0" sz="1300">
                <a:latin typeface="Times New Roman"/>
                <a:cs typeface="Times New Roman"/>
              </a:rPr>
              <a:t>chạy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sẽ </a:t>
            </a:r>
            <a:r>
              <a:rPr dirty="0" sz="1300" spc="-60">
                <a:latin typeface="Times New Roman"/>
                <a:cs typeface="Times New Roman"/>
              </a:rPr>
              <a:t>báo  </a:t>
            </a:r>
            <a:r>
              <a:rPr dirty="0" sz="1300" spc="-5">
                <a:latin typeface="Times New Roman"/>
                <a:cs typeface="Times New Roman"/>
              </a:rPr>
              <a:t>lỗi về </a:t>
            </a:r>
            <a:r>
              <a:rPr dirty="0" sz="1300" spc="-10">
                <a:latin typeface="Times New Roman"/>
                <a:cs typeface="Times New Roman"/>
              </a:rPr>
              <a:t>Namespace </a:t>
            </a:r>
            <a:r>
              <a:rPr dirty="0" sz="1300" spc="-5">
                <a:latin typeface="Times New Roman"/>
                <a:cs typeface="Times New Roman"/>
              </a:rPr>
              <a:t>CrystalReportViewer… Ta sẽ sửa lại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sau: Kích </a:t>
            </a:r>
            <a:r>
              <a:rPr dirty="0" sz="1300" spc="-5">
                <a:latin typeface="Times New Roman"/>
                <a:cs typeface="Times New Roman"/>
              </a:rPr>
              <a:t>chuột phải vào tên </a:t>
            </a:r>
            <a:r>
              <a:rPr dirty="0" sz="1300" spc="-75">
                <a:latin typeface="Times New Roman"/>
                <a:cs typeface="Times New Roman"/>
              </a:rPr>
              <a:t>dự  </a:t>
            </a:r>
            <a:r>
              <a:rPr dirty="0" sz="1300" spc="-5">
                <a:latin typeface="Times New Roman"/>
                <a:cs typeface="Times New Roman"/>
              </a:rPr>
              <a:t>án chọn properties đổi Target Framework từ .NET Framework 4 </a:t>
            </a:r>
            <a:r>
              <a:rPr dirty="0" sz="1300">
                <a:latin typeface="Times New Roman"/>
                <a:cs typeface="Times New Roman"/>
              </a:rPr>
              <a:t>Client </a:t>
            </a:r>
            <a:r>
              <a:rPr dirty="0" sz="1300" spc="-5">
                <a:latin typeface="Times New Roman"/>
                <a:cs typeface="Times New Roman"/>
              </a:rPr>
              <a:t>Profile thành </a:t>
            </a:r>
            <a:r>
              <a:rPr dirty="0" sz="1300">
                <a:latin typeface="Times New Roman"/>
                <a:cs typeface="Times New Roman"/>
              </a:rPr>
              <a:t>.NET  </a:t>
            </a:r>
            <a:r>
              <a:rPr dirty="0" sz="1300" spc="-5">
                <a:latin typeface="Times New Roman"/>
                <a:cs typeface="Times New Roman"/>
              </a:rPr>
              <a:t>Framework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4.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với </a:t>
            </a:r>
            <a:r>
              <a:rPr dirty="0" sz="1300">
                <a:latin typeface="Times New Roman"/>
                <a:cs typeface="Times New Roman"/>
              </a:rPr>
              <a:t>Crystal </a:t>
            </a:r>
            <a:r>
              <a:rPr dirty="0" sz="1300" spc="-5">
                <a:latin typeface="Times New Roman"/>
                <a:cs typeface="Times New Roman"/>
              </a:rPr>
              <a:t>Report ta sẽ khai báo sử dụng namespace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345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dirty="0" sz="1100" spc="-5">
                <a:latin typeface="Courier New"/>
                <a:cs typeface="Courier New"/>
              </a:rPr>
              <a:t>CrystalDecisions.CrystalReports.Engine;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570"/>
              </a:spcBef>
            </a:pPr>
            <a:r>
              <a:rPr dirty="0" sz="1300" spc="-5">
                <a:latin typeface="Times New Roman"/>
                <a:cs typeface="Times New Roman"/>
              </a:rPr>
              <a:t>Để 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báo cáo từ </a:t>
            </a:r>
            <a:r>
              <a:rPr dirty="0" sz="1300" spc="-10">
                <a:latin typeface="Times New Roman"/>
                <a:cs typeface="Times New Roman"/>
              </a:rPr>
              <a:t>DataSet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95">
                <a:latin typeface="Times New Roman"/>
                <a:cs typeface="Times New Roman"/>
              </a:rPr>
              <a:t>bƣớc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Bước 1: </a:t>
            </a:r>
            <a:r>
              <a:rPr dirty="0" sz="1300" spc="-5">
                <a:latin typeface="Times New Roman"/>
                <a:cs typeface="Times New Roman"/>
              </a:rPr>
              <a:t>Tạo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DataSet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Kích chuột phải </a:t>
            </a:r>
            <a:r>
              <a:rPr dirty="0" sz="1300">
                <a:latin typeface="Times New Roman"/>
                <a:cs typeface="Times New Roman"/>
              </a:rPr>
              <a:t>vào tên </a:t>
            </a:r>
            <a:r>
              <a:rPr dirty="0" sz="1300" spc="-5">
                <a:latin typeface="Times New Roman"/>
                <a:cs typeface="Times New Roman"/>
              </a:rPr>
              <a:t>dự án chọn Add/New Item…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Dataset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5">
                <a:latin typeface="Times New Roman"/>
                <a:cs typeface="Times New Roman"/>
              </a:rPr>
              <a:t>hình 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10">
                <a:latin typeface="Times New Roman"/>
                <a:cs typeface="Times New Roman"/>
              </a:rPr>
              <a:t>nhấn Add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dataset.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6645" cy="166560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Ở tài liệu </a:t>
            </a:r>
            <a:r>
              <a:rPr dirty="0" sz="1300" spc="5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tôi sẽ </a:t>
            </a:r>
            <a:r>
              <a:rPr dirty="0" sz="1300" spc="-75">
                <a:latin typeface="Times New Roman"/>
                <a:cs typeface="Times New Roman"/>
              </a:rPr>
              <a:t>hƣớng </a:t>
            </a:r>
            <a:r>
              <a:rPr dirty="0" sz="1300" spc="-5">
                <a:latin typeface="Times New Roman"/>
                <a:cs typeface="Times New Roman"/>
              </a:rPr>
              <a:t>dẫn các bạn </a:t>
            </a:r>
            <a:r>
              <a:rPr dirty="0" sz="1300">
                <a:latin typeface="Times New Roman"/>
                <a:cs typeface="Times New Roman"/>
              </a:rPr>
              <a:t>làm việc </a:t>
            </a:r>
            <a:r>
              <a:rPr dirty="0" sz="1300" spc="-5">
                <a:latin typeface="Times New Roman"/>
                <a:cs typeface="Times New Roman"/>
              </a:rPr>
              <a:t>trên Visual Studio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2010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1.3.1. Khởi </a:t>
            </a:r>
            <a:r>
              <a:rPr dirty="0" sz="1200" b="1" i="1">
                <a:latin typeface="Arial"/>
                <a:cs typeface="Arial"/>
              </a:rPr>
              <a:t>động </a:t>
            </a:r>
            <a:r>
              <a:rPr dirty="0" sz="1200" spc="-5" b="1" i="1">
                <a:latin typeface="Arial"/>
                <a:cs typeface="Arial"/>
              </a:rPr>
              <a:t>Visual studio</a:t>
            </a:r>
            <a:r>
              <a:rPr dirty="0" sz="1200" spc="1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2010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35"/>
              </a:spcBef>
            </a:pP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 spc="-5" b="1">
                <a:latin typeface="Times New Roman"/>
                <a:cs typeface="Times New Roman"/>
              </a:rPr>
              <a:t>Start\All Programs\Microsoft Visual Studio 2010\Microsoft Visual Studio  2010</a:t>
            </a:r>
            <a:r>
              <a:rPr dirty="0" sz="1300" spc="-5">
                <a:latin typeface="Times New Roman"/>
                <a:cs typeface="Times New Roman"/>
              </a:rPr>
              <a:t>, </a:t>
            </a:r>
            <a:r>
              <a:rPr dirty="0" sz="1300">
                <a:latin typeface="Times New Roman"/>
                <a:cs typeface="Times New Roman"/>
              </a:rPr>
              <a:t>xuất </a:t>
            </a:r>
            <a:r>
              <a:rPr dirty="0" sz="1300" spc="-5">
                <a:latin typeface="Times New Roman"/>
                <a:cs typeface="Times New Roman"/>
              </a:rPr>
              <a:t>hiện cửa sổ </a:t>
            </a:r>
            <a:r>
              <a:rPr dirty="0" sz="1300" spc="-5" b="1">
                <a:latin typeface="Times New Roman"/>
                <a:cs typeface="Times New Roman"/>
              </a:rPr>
              <a:t>Start Page </a:t>
            </a:r>
            <a:r>
              <a:rPr dirty="0" sz="1300" spc="-5">
                <a:latin typeface="Times New Roman"/>
                <a:cs typeface="Times New Roman"/>
              </a:rPr>
              <a:t>cửa sổ có hiển thị danh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đồ án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gần </a:t>
            </a:r>
            <a:r>
              <a:rPr dirty="0" sz="1300" spc="-65">
                <a:latin typeface="Times New Roman"/>
                <a:cs typeface="Times New Roman"/>
              </a:rPr>
              <a:t>đây  </a:t>
            </a:r>
            <a:r>
              <a:rPr dirty="0" sz="1300" spc="-5">
                <a:latin typeface="Times New Roman"/>
                <a:cs typeface="Times New Roman"/>
              </a:rPr>
              <a:t>nhất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68170" y="2243454"/>
            <a:ext cx="4935220" cy="3075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5374919"/>
            <a:ext cx="6176645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một đồ án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>
                <a:latin typeface="Times New Roman"/>
                <a:cs typeface="Times New Roman"/>
              </a:rPr>
              <a:t>ta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 spc="-5" b="1">
                <a:latin typeface="Times New Roman"/>
                <a:cs typeface="Times New Roman"/>
              </a:rPr>
              <a:t>File/New/Project… </a:t>
            </a:r>
            <a:r>
              <a:rPr dirty="0" sz="1300" spc="-5">
                <a:latin typeface="Times New Roman"/>
                <a:cs typeface="Times New Roman"/>
              </a:rPr>
              <a:t>hoặc nhấn Ctrl + Shift + N, xuất hiện  cửa sổ </a:t>
            </a:r>
            <a:r>
              <a:rPr dirty="0" sz="1300" spc="-10">
                <a:latin typeface="Times New Roman"/>
                <a:cs typeface="Times New Roman"/>
              </a:rPr>
              <a:t>New </a:t>
            </a:r>
            <a:r>
              <a:rPr dirty="0" sz="1300" spc="-5">
                <a:latin typeface="Times New Roman"/>
                <a:cs typeface="Times New Roman"/>
              </a:rPr>
              <a:t>Project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04060" y="6021070"/>
            <a:ext cx="4663440" cy="2956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90615" cy="3747770"/>
            <a:chOff x="1062532" y="792480"/>
            <a:chExt cx="6190615" cy="374777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8830"/>
              <a:ext cx="5812790" cy="37414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7733" y="4646803"/>
            <a:ext cx="315785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Add, </a:t>
            </a:r>
            <a:r>
              <a:rPr dirty="0" sz="1300" spc="-5">
                <a:latin typeface="Times New Roman"/>
                <a:cs typeface="Times New Roman"/>
              </a:rPr>
              <a:t>xuất hiện giao </a:t>
            </a:r>
            <a:r>
              <a:rPr dirty="0" sz="1300">
                <a:latin typeface="Times New Roman"/>
                <a:cs typeface="Times New Roman"/>
              </a:rPr>
              <a:t>diện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3669" y="4997450"/>
            <a:ext cx="5829300" cy="4111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2835" cy="7912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tiếp theo là tạo các datatable cho dataset, bằng cách kéo </a:t>
            </a:r>
            <a:r>
              <a:rPr dirty="0" sz="130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khiển </a:t>
            </a:r>
            <a:r>
              <a:rPr dirty="0" sz="1300" spc="-30">
                <a:latin typeface="Times New Roman"/>
                <a:cs typeface="Times New Roman"/>
              </a:rPr>
              <a:t>DataTable  </a:t>
            </a:r>
            <a:r>
              <a:rPr dirty="0" sz="1300" spc="-5">
                <a:latin typeface="Times New Roman"/>
                <a:cs typeface="Times New Roman"/>
              </a:rPr>
              <a:t>trên thanh ToolBox vào. Ví dụ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DataTable có cấu trúc </a:t>
            </a:r>
            <a:r>
              <a:rPr dirty="0" sz="1300" spc="-125">
                <a:latin typeface="Times New Roman"/>
                <a:cs typeface="Times New Roman"/>
              </a:rPr>
              <a:t>nhƣ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1367155"/>
            <a:ext cx="1866899" cy="1848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3322447"/>
            <a:ext cx="6179185" cy="2256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+ Để đổi tên của </a:t>
            </a:r>
            <a:r>
              <a:rPr dirty="0" sz="1300">
                <a:latin typeface="Times New Roman"/>
                <a:cs typeface="Times New Roman"/>
              </a:rPr>
              <a:t>datatable, </a:t>
            </a:r>
            <a:r>
              <a:rPr dirty="0" sz="1300" spc="-5">
                <a:latin typeface="Times New Roman"/>
                <a:cs typeface="Times New Roman"/>
              </a:rPr>
              <a:t>kích </a:t>
            </a:r>
            <a:r>
              <a:rPr dirty="0" sz="1300">
                <a:latin typeface="Times New Roman"/>
                <a:cs typeface="Times New Roman"/>
              </a:rPr>
              <a:t>chuột </a:t>
            </a:r>
            <a:r>
              <a:rPr dirty="0" sz="1300" spc="-5">
                <a:latin typeface="Times New Roman"/>
                <a:cs typeface="Times New Roman"/>
              </a:rPr>
              <a:t>phải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tiêu đề của dataTable chọn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Rename.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Để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một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(cột) dữ liệu mới, kích chuột phải </a:t>
            </a:r>
            <a:r>
              <a:rPr dirty="0" sz="1300">
                <a:latin typeface="Times New Roman"/>
                <a:cs typeface="Times New Roman"/>
              </a:rPr>
              <a:t>chọn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Add/Column.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Bước 2: </a:t>
            </a:r>
            <a:r>
              <a:rPr dirty="0" sz="1300" spc="-5">
                <a:latin typeface="Times New Roman"/>
                <a:cs typeface="Times New Roman"/>
              </a:rPr>
              <a:t>Tạo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report.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  <a:tabLst>
                <a:tab pos="594360" algn="l"/>
                <a:tab pos="979805" algn="l"/>
                <a:tab pos="1329690" algn="l"/>
                <a:tab pos="1742439" algn="l"/>
                <a:tab pos="2191385" algn="l"/>
                <a:tab pos="2540635" algn="l"/>
                <a:tab pos="3064510" algn="l"/>
                <a:tab pos="3425190" algn="l"/>
                <a:tab pos="3808729" algn="l"/>
                <a:tab pos="4309745" algn="l"/>
                <a:tab pos="4864100" algn="l"/>
                <a:tab pos="5232400" algn="l"/>
                <a:tab pos="5581015" algn="l"/>
                <a:tab pos="5994400" algn="l"/>
              </a:tabLst>
            </a:pPr>
            <a:r>
              <a:rPr dirty="0" sz="1300" spc="-5">
                <a:latin typeface="Times New Roman"/>
                <a:cs typeface="Times New Roman"/>
              </a:rPr>
              <a:t>+	Tạo	</a:t>
            </a:r>
            <a:r>
              <a:rPr dirty="0" sz="1300" spc="-120">
                <a:latin typeface="Times New Roman"/>
                <a:cs typeface="Times New Roman"/>
              </a:rPr>
              <a:t>thƣ	</a:t>
            </a:r>
            <a:r>
              <a:rPr dirty="0" sz="1300" spc="-10">
                <a:latin typeface="Times New Roman"/>
                <a:cs typeface="Times New Roman"/>
              </a:rPr>
              <a:t>mục	</a:t>
            </a:r>
            <a:r>
              <a:rPr dirty="0" sz="1300">
                <a:latin typeface="Times New Roman"/>
                <a:cs typeface="Times New Roman"/>
              </a:rPr>
              <a:t>chứa	</a:t>
            </a:r>
            <a:r>
              <a:rPr dirty="0" sz="1300" spc="-5">
                <a:latin typeface="Times New Roman"/>
                <a:cs typeface="Times New Roman"/>
              </a:rPr>
              <a:t>các	</a:t>
            </a:r>
            <a:r>
              <a:rPr dirty="0" sz="1300">
                <a:latin typeface="Times New Roman"/>
                <a:cs typeface="Times New Roman"/>
              </a:rPr>
              <a:t>report	</a:t>
            </a:r>
            <a:r>
              <a:rPr dirty="0" sz="1300" spc="-5">
                <a:latin typeface="Times New Roman"/>
                <a:cs typeface="Times New Roman"/>
              </a:rPr>
              <a:t>của	ứng	dụng,	</a:t>
            </a:r>
            <a:r>
              <a:rPr dirty="0" sz="1300" spc="-75">
                <a:latin typeface="Times New Roman"/>
                <a:cs typeface="Times New Roman"/>
              </a:rPr>
              <a:t>đƣờng	</a:t>
            </a:r>
            <a:r>
              <a:rPr dirty="0" sz="1300">
                <a:latin typeface="Times New Roman"/>
                <a:cs typeface="Times New Roman"/>
              </a:rPr>
              <a:t>dẫn	</a:t>
            </a:r>
            <a:r>
              <a:rPr dirty="0" sz="1300" spc="-120">
                <a:latin typeface="Times New Roman"/>
                <a:cs typeface="Times New Roman"/>
              </a:rPr>
              <a:t>thƣ	</a:t>
            </a:r>
            <a:r>
              <a:rPr dirty="0" sz="1300" spc="-5">
                <a:latin typeface="Times New Roman"/>
                <a:cs typeface="Times New Roman"/>
              </a:rPr>
              <a:t>mục	là: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>
                <a:latin typeface="Times New Roman"/>
                <a:cs typeface="Times New Roman"/>
              </a:rPr>
              <a:t>/bin/debug/Report/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7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chuột </a:t>
            </a:r>
            <a:r>
              <a:rPr dirty="0" sz="1300">
                <a:latin typeface="Times New Roman"/>
                <a:cs typeface="Times New Roman"/>
              </a:rPr>
              <a:t>phải vào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chứa report, chọn </a:t>
            </a:r>
            <a:r>
              <a:rPr dirty="0" sz="1300" spc="-5" b="1" i="1">
                <a:latin typeface="Times New Roman"/>
                <a:cs typeface="Times New Roman"/>
              </a:rPr>
              <a:t>Add/ </a:t>
            </a:r>
            <a:r>
              <a:rPr dirty="0" sz="1300" b="1" i="1">
                <a:latin typeface="Times New Roman"/>
                <a:cs typeface="Times New Roman"/>
              </a:rPr>
              <a:t>New </a:t>
            </a:r>
            <a:r>
              <a:rPr dirty="0" sz="1300" spc="5" b="1" i="1">
                <a:latin typeface="Times New Roman"/>
                <a:cs typeface="Times New Roman"/>
              </a:rPr>
              <a:t>Item</a:t>
            </a:r>
            <a:r>
              <a:rPr dirty="0" sz="1300" spc="5">
                <a:latin typeface="Times New Roman"/>
                <a:cs typeface="Times New Roman"/>
              </a:rPr>
              <a:t>…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</a:t>
            </a:r>
            <a:r>
              <a:rPr dirty="0" sz="1300" spc="-50">
                <a:latin typeface="Times New Roman"/>
                <a:cs typeface="Times New Roman"/>
              </a:rPr>
              <a:t>trong  </a:t>
            </a:r>
            <a:r>
              <a:rPr dirty="0" sz="1300" spc="-5">
                <a:latin typeface="Times New Roman"/>
                <a:cs typeface="Times New Roman"/>
              </a:rPr>
              <a:t>nhánh </a:t>
            </a:r>
            <a:r>
              <a:rPr dirty="0" sz="1300" b="1" i="1">
                <a:latin typeface="Times New Roman"/>
                <a:cs typeface="Times New Roman"/>
              </a:rPr>
              <a:t>Reporting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 b="1" i="1">
                <a:latin typeface="Times New Roman"/>
                <a:cs typeface="Times New Roman"/>
              </a:rPr>
              <a:t>Crystal report</a:t>
            </a:r>
            <a:r>
              <a:rPr dirty="0" sz="1300" spc="-5">
                <a:latin typeface="Times New Roman"/>
                <a:cs typeface="Times New Roman"/>
              </a:rPr>
              <a:t>, đặt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report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 spc="-5" b="1" i="1">
                <a:latin typeface="Times New Roman"/>
                <a:cs typeface="Times New Roman"/>
              </a:rPr>
              <a:t>rptNhanVien.rpt </a:t>
            </a:r>
            <a:r>
              <a:rPr dirty="0" sz="1300" spc="-5">
                <a:latin typeface="Times New Roman"/>
                <a:cs typeface="Times New Roman"/>
              </a:rPr>
              <a:t>rồi chọn </a:t>
            </a:r>
            <a:r>
              <a:rPr dirty="0" sz="1300" b="1" i="1">
                <a:latin typeface="Times New Roman"/>
                <a:cs typeface="Times New Roman"/>
              </a:rPr>
              <a:t>Add 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hình</a:t>
            </a:r>
            <a:r>
              <a:rPr dirty="0" sz="1300" spc="-9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0180" y="5706109"/>
            <a:ext cx="5812790" cy="3402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3147695" cy="543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10">
                <a:latin typeface="Times New Roman"/>
                <a:cs typeface="Times New Roman"/>
              </a:rPr>
              <a:t>Xuất </a:t>
            </a:r>
            <a:r>
              <a:rPr dirty="0" sz="1300" spc="-5">
                <a:latin typeface="Times New Roman"/>
                <a:cs typeface="Times New Roman"/>
              </a:rPr>
              <a:t>hiện cửa </a:t>
            </a:r>
            <a:r>
              <a:rPr dirty="0" sz="1300">
                <a:latin typeface="Times New Roman"/>
                <a:cs typeface="Times New Roman"/>
              </a:rPr>
              <a:t>sổ </a:t>
            </a:r>
            <a:r>
              <a:rPr dirty="0" sz="1300" spc="-10">
                <a:latin typeface="Times New Roman"/>
                <a:cs typeface="Times New Roman"/>
              </a:rPr>
              <a:t>sau, </a:t>
            </a:r>
            <a:r>
              <a:rPr dirty="0" sz="1300">
                <a:latin typeface="Times New Roman"/>
                <a:cs typeface="Times New Roman"/>
              </a:rPr>
              <a:t>ta </a:t>
            </a: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hình</a:t>
            </a:r>
            <a:r>
              <a:rPr dirty="0" sz="1300" spc="-85">
                <a:latin typeface="Times New Roman"/>
                <a:cs typeface="Times New Roman"/>
              </a:rPr>
              <a:t> </a:t>
            </a:r>
            <a:r>
              <a:rPr dirty="0" sz="1300" spc="-70">
                <a:latin typeface="Times New Roman"/>
                <a:cs typeface="Times New Roman"/>
              </a:rPr>
              <a:t>vẽ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1127591"/>
            <a:ext cx="4977505" cy="3733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4940325"/>
            <a:ext cx="6175375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Nhấn OK </a:t>
            </a:r>
            <a:r>
              <a:rPr dirty="0" sz="1300" spc="-5">
                <a:latin typeface="Times New Roman"/>
                <a:cs typeface="Times New Roman"/>
              </a:rPr>
              <a:t>sẽ xuất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trên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 i="1">
                <a:latin typeface="Times New Roman"/>
                <a:cs typeface="Times New Roman"/>
              </a:rPr>
              <a:t>rptNhanVien.rpt </a:t>
            </a:r>
            <a:r>
              <a:rPr dirty="0" sz="1300" spc="-5">
                <a:latin typeface="Times New Roman"/>
                <a:cs typeface="Times New Roman"/>
              </a:rPr>
              <a:t>cùng với giao </a:t>
            </a:r>
            <a:r>
              <a:rPr dirty="0" sz="1300">
                <a:latin typeface="Times New Roman"/>
                <a:cs typeface="Times New Roman"/>
              </a:rPr>
              <a:t>diện </a:t>
            </a:r>
            <a:r>
              <a:rPr dirty="0" sz="1300" spc="-5">
                <a:latin typeface="Times New Roman"/>
                <a:cs typeface="Times New Roman"/>
              </a:rPr>
              <a:t>để thiết kế </a:t>
            </a:r>
            <a:r>
              <a:rPr dirty="0" sz="1300">
                <a:latin typeface="Times New Roman"/>
                <a:cs typeface="Times New Roman"/>
              </a:rPr>
              <a:t>Crystal  </a:t>
            </a:r>
            <a:r>
              <a:rPr dirty="0" sz="1300" spc="-5">
                <a:latin typeface="Times New Roman"/>
                <a:cs typeface="Times New Roman"/>
              </a:rPr>
              <a:t>Report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5">
                <a:latin typeface="Times New Roman"/>
                <a:cs typeface="Times New Roman"/>
              </a:rPr>
              <a:t> 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0180" y="5586729"/>
            <a:ext cx="5815330" cy="2839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6177280" cy="461518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10" b="1">
                <a:latin typeface="Times New Roman"/>
                <a:cs typeface="Times New Roman"/>
              </a:rPr>
              <a:t>Cấu </a:t>
            </a:r>
            <a:r>
              <a:rPr dirty="0" sz="1300" spc="-5" b="1">
                <a:latin typeface="Times New Roman"/>
                <a:cs typeface="Times New Roman"/>
              </a:rPr>
              <a:t>trúc của </a:t>
            </a:r>
            <a:r>
              <a:rPr dirty="0" sz="1300" spc="-10" b="1">
                <a:latin typeface="Times New Roman"/>
                <a:cs typeface="Times New Roman"/>
              </a:rPr>
              <a:t>một </a:t>
            </a:r>
            <a:r>
              <a:rPr dirty="0" sz="1300" spc="-5" b="1">
                <a:latin typeface="Times New Roman"/>
                <a:cs typeface="Times New Roman"/>
              </a:rPr>
              <a:t>Cystal</a:t>
            </a:r>
            <a:r>
              <a:rPr dirty="0" sz="1300" spc="2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report:</a:t>
            </a:r>
            <a:endParaRPr sz="1300">
              <a:latin typeface="Times New Roman"/>
              <a:cs typeface="Times New Roman"/>
            </a:endParaRPr>
          </a:p>
          <a:p>
            <a:pPr marL="12700" marR="9525" indent="359410">
              <a:lnSpc>
                <a:spcPct val="124600"/>
              </a:lnSpc>
              <a:spcBef>
                <a:spcPts val="570"/>
              </a:spcBef>
            </a:pPr>
            <a:r>
              <a:rPr dirty="0" sz="1300" spc="-5">
                <a:latin typeface="Times New Roman"/>
                <a:cs typeface="Times New Roman"/>
              </a:rPr>
              <a:t>Ở hình vẽ trên ta </a:t>
            </a:r>
            <a:r>
              <a:rPr dirty="0" sz="1300">
                <a:latin typeface="Times New Roman"/>
                <a:cs typeface="Times New Roman"/>
              </a:rPr>
              <a:t>thấy </a:t>
            </a:r>
            <a:r>
              <a:rPr dirty="0" sz="1300" spc="-5">
                <a:latin typeface="Times New Roman"/>
                <a:cs typeface="Times New Roman"/>
              </a:rPr>
              <a:t>một crystal report sẽ có 5 </a:t>
            </a:r>
            <a:r>
              <a:rPr dirty="0" sz="1300" spc="-10">
                <a:latin typeface="Times New Roman"/>
                <a:cs typeface="Times New Roman"/>
              </a:rPr>
              <a:t>section </a:t>
            </a:r>
            <a:r>
              <a:rPr dirty="0" sz="1300" spc="-5">
                <a:latin typeface="Times New Roman"/>
                <a:cs typeface="Times New Roman"/>
              </a:rPr>
              <a:t>(từ </a:t>
            </a:r>
            <a:r>
              <a:rPr dirty="0" sz="1300" spc="-10">
                <a:latin typeface="Times New Roman"/>
                <a:cs typeface="Times New Roman"/>
              </a:rPr>
              <a:t>section </a:t>
            </a:r>
            <a:r>
              <a:rPr dirty="0" sz="1300" spc="-5">
                <a:latin typeface="Times New Roman"/>
                <a:cs typeface="Times New Roman"/>
              </a:rPr>
              <a:t>1 đến </a:t>
            </a:r>
            <a:r>
              <a:rPr dirty="0" sz="1300" spc="-10">
                <a:latin typeface="Times New Roman"/>
                <a:cs typeface="Times New Roman"/>
              </a:rPr>
              <a:t>section </a:t>
            </a:r>
            <a:r>
              <a:rPr dirty="0" sz="1300" spc="-5">
                <a:latin typeface="Times New Roman"/>
                <a:cs typeface="Times New Roman"/>
              </a:rPr>
              <a:t>5) với  các ý nghĩa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từng section </a:t>
            </a:r>
            <a:r>
              <a:rPr dirty="0" sz="1300" spc="-125">
                <a:latin typeface="Times New Roman"/>
                <a:cs typeface="Times New Roman"/>
              </a:rPr>
              <a:t>nhƣ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040765" marR="6985" indent="-342900">
              <a:lnSpc>
                <a:spcPct val="124600"/>
              </a:lnSpc>
              <a:spcBef>
                <a:spcPts val="600"/>
              </a:spcBef>
              <a:tabLst>
                <a:tab pos="1040765" algn="l"/>
              </a:tabLst>
            </a:pPr>
            <a:r>
              <a:rPr dirty="0" sz="1300" spc="-5">
                <a:latin typeface="Wingdings"/>
                <a:cs typeface="Wingdings"/>
              </a:rPr>
              <a:t></a:t>
            </a:r>
            <a:r>
              <a:rPr dirty="0" sz="1300" spc="-5">
                <a:latin typeface="Times New Roman"/>
                <a:cs typeface="Times New Roman"/>
              </a:rPr>
              <a:t>	Section 1 (Report </a:t>
            </a:r>
            <a:r>
              <a:rPr dirty="0" sz="1300">
                <a:latin typeface="Times New Roman"/>
                <a:cs typeface="Times New Roman"/>
              </a:rPr>
              <a:t>Header):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hiển thị ở phần đầu báo cáo </a:t>
            </a:r>
            <a:r>
              <a:rPr dirty="0" sz="1300">
                <a:latin typeface="Times New Roman"/>
                <a:cs typeface="Times New Roman"/>
              </a:rPr>
              <a:t>(đầu </a:t>
            </a:r>
            <a:r>
              <a:rPr dirty="0" sz="1300" spc="-5">
                <a:latin typeface="Times New Roman"/>
                <a:cs typeface="Times New Roman"/>
              </a:rPr>
              <a:t>trang </a:t>
            </a:r>
            <a:r>
              <a:rPr dirty="0" sz="1300" spc="-125">
                <a:latin typeface="Times New Roman"/>
                <a:cs typeface="Times New Roman"/>
              </a:rPr>
              <a:t>1.  </a:t>
            </a:r>
            <a:r>
              <a:rPr dirty="0" sz="1300" spc="-5">
                <a:latin typeface="Times New Roman"/>
                <a:cs typeface="Times New Roman"/>
              </a:rPr>
              <a:t>không hiển thị ở các </a:t>
            </a:r>
            <a:r>
              <a:rPr dirty="0" sz="1300">
                <a:latin typeface="Times New Roman"/>
                <a:cs typeface="Times New Roman"/>
              </a:rPr>
              <a:t>trang </a:t>
            </a:r>
            <a:r>
              <a:rPr dirty="0" sz="1300" spc="-5">
                <a:latin typeface="Times New Roman"/>
                <a:cs typeface="Times New Roman"/>
              </a:rPr>
              <a:t>2, 3, 4,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…)</a:t>
            </a:r>
            <a:endParaRPr sz="130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980"/>
              </a:spcBef>
              <a:tabLst>
                <a:tab pos="1040765" algn="l"/>
              </a:tabLst>
            </a:pPr>
            <a:r>
              <a:rPr dirty="0" sz="1300" spc="-5">
                <a:latin typeface="Wingdings"/>
                <a:cs typeface="Wingdings"/>
              </a:rPr>
              <a:t></a:t>
            </a:r>
            <a:r>
              <a:rPr dirty="0" sz="1300" spc="-5">
                <a:latin typeface="Times New Roman"/>
                <a:cs typeface="Times New Roman"/>
              </a:rPr>
              <a:t>	Section 2 </a:t>
            </a:r>
            <a:r>
              <a:rPr dirty="0" sz="1300">
                <a:latin typeface="Times New Roman"/>
                <a:cs typeface="Times New Roman"/>
              </a:rPr>
              <a:t>(Page Header):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hiển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ở </a:t>
            </a:r>
            <a:r>
              <a:rPr dirty="0" sz="1300">
                <a:latin typeface="Times New Roman"/>
                <a:cs typeface="Times New Roman"/>
              </a:rPr>
              <a:t>đầu tất </a:t>
            </a:r>
            <a:r>
              <a:rPr dirty="0" sz="1300" spc="-5">
                <a:latin typeface="Times New Roman"/>
                <a:cs typeface="Times New Roman"/>
              </a:rPr>
              <a:t>cả các trang báo</a:t>
            </a:r>
            <a:r>
              <a:rPr dirty="0" sz="1300" spc="-1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cáo.</a:t>
            </a:r>
            <a:endParaRPr sz="1300">
              <a:latin typeface="Times New Roman"/>
              <a:cs typeface="Times New Roman"/>
            </a:endParaRPr>
          </a:p>
          <a:p>
            <a:pPr marL="1040765" marR="5715" indent="-342900">
              <a:lnSpc>
                <a:spcPct val="124600"/>
              </a:lnSpc>
              <a:spcBef>
                <a:spcPts val="600"/>
              </a:spcBef>
              <a:tabLst>
                <a:tab pos="1040765" algn="l"/>
              </a:tabLst>
            </a:pPr>
            <a:r>
              <a:rPr dirty="0" sz="1300" spc="-5">
                <a:latin typeface="Wingdings"/>
                <a:cs typeface="Wingdings"/>
              </a:rPr>
              <a:t></a:t>
            </a:r>
            <a:r>
              <a:rPr dirty="0" sz="1300" spc="-5">
                <a:latin typeface="Times New Roman"/>
                <a:cs typeface="Times New Roman"/>
              </a:rPr>
              <a:t>	Section 3 </a:t>
            </a:r>
            <a:r>
              <a:rPr dirty="0" sz="1300">
                <a:latin typeface="Times New Roman"/>
                <a:cs typeface="Times New Roman"/>
              </a:rPr>
              <a:t>(Detail): Hiển </a:t>
            </a:r>
            <a:r>
              <a:rPr dirty="0" sz="1300" spc="-5">
                <a:latin typeface="Times New Roman"/>
                <a:cs typeface="Times New Roman"/>
              </a:rPr>
              <a:t>thị </a:t>
            </a:r>
            <a:r>
              <a:rPr dirty="0" sz="1300">
                <a:latin typeface="Times New Roman"/>
                <a:cs typeface="Times New Roman"/>
              </a:rPr>
              <a:t>phần thông tin </a:t>
            </a:r>
            <a:r>
              <a:rPr dirty="0" sz="1300" spc="-5">
                <a:latin typeface="Times New Roman"/>
                <a:cs typeface="Times New Roman"/>
              </a:rPr>
              <a:t>dữ liệu, từng hàng dữ liệu sẽ </a:t>
            </a:r>
            <a:r>
              <a:rPr dirty="0" sz="1300" spc="-145">
                <a:latin typeface="Times New Roman"/>
                <a:cs typeface="Times New Roman"/>
              </a:rPr>
              <a:t>đƣợc  </a:t>
            </a:r>
            <a:r>
              <a:rPr dirty="0" sz="1300" spc="-5">
                <a:latin typeface="Times New Roman"/>
                <a:cs typeface="Times New Roman"/>
              </a:rPr>
              <a:t>lặp</a:t>
            </a:r>
            <a:r>
              <a:rPr dirty="0" sz="1300" spc="-10">
                <a:latin typeface="Times New Roman"/>
                <a:cs typeface="Times New Roman"/>
              </a:rPr>
              <a:t> lại.</a:t>
            </a:r>
            <a:endParaRPr sz="1300">
              <a:latin typeface="Times New Roman"/>
              <a:cs typeface="Times New Roman"/>
            </a:endParaRPr>
          </a:p>
          <a:p>
            <a:pPr marL="1040765" marR="8890" indent="-342900">
              <a:lnSpc>
                <a:spcPct val="124600"/>
              </a:lnSpc>
              <a:spcBef>
                <a:spcPts val="605"/>
              </a:spcBef>
              <a:tabLst>
                <a:tab pos="1040765" algn="l"/>
              </a:tabLst>
            </a:pPr>
            <a:r>
              <a:rPr dirty="0" sz="1300" spc="-5">
                <a:latin typeface="Wingdings"/>
                <a:cs typeface="Wingdings"/>
              </a:rPr>
              <a:t></a:t>
            </a:r>
            <a:r>
              <a:rPr dirty="0" sz="1300" spc="-5">
                <a:latin typeface="Times New Roman"/>
                <a:cs typeface="Times New Roman"/>
              </a:rPr>
              <a:t>	Section 4 (Report Footer):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hiển thị ở </a:t>
            </a:r>
            <a:r>
              <a:rPr dirty="0" sz="1300">
                <a:latin typeface="Times New Roman"/>
                <a:cs typeface="Times New Roman"/>
              </a:rPr>
              <a:t>phần </a:t>
            </a:r>
            <a:r>
              <a:rPr dirty="0" sz="1300" spc="-5">
                <a:latin typeface="Times New Roman"/>
                <a:cs typeface="Times New Roman"/>
              </a:rPr>
              <a:t>cuối báo cáo </a:t>
            </a:r>
            <a:r>
              <a:rPr dirty="0" sz="1300">
                <a:latin typeface="Times New Roman"/>
                <a:cs typeface="Times New Roman"/>
              </a:rPr>
              <a:t>(ở cuối </a:t>
            </a:r>
            <a:r>
              <a:rPr dirty="0" sz="1300" spc="-50">
                <a:latin typeface="Times New Roman"/>
                <a:cs typeface="Times New Roman"/>
              </a:rPr>
              <a:t>trang  </a:t>
            </a:r>
            <a:r>
              <a:rPr dirty="0" sz="1300" spc="-5">
                <a:latin typeface="Times New Roman"/>
                <a:cs typeface="Times New Roman"/>
              </a:rPr>
              <a:t>cuối cùng, không hiển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ở các trang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khác)</a:t>
            </a:r>
            <a:endParaRPr sz="130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985"/>
              </a:spcBef>
              <a:tabLst>
                <a:tab pos="1040765" algn="l"/>
              </a:tabLst>
            </a:pPr>
            <a:r>
              <a:rPr dirty="0" sz="1300" spc="-5">
                <a:latin typeface="Wingdings"/>
                <a:cs typeface="Wingdings"/>
              </a:rPr>
              <a:t></a:t>
            </a:r>
            <a:r>
              <a:rPr dirty="0" sz="1300" spc="-5">
                <a:latin typeface="Times New Roman"/>
                <a:cs typeface="Times New Roman"/>
              </a:rPr>
              <a:t>	Section 5 </a:t>
            </a:r>
            <a:r>
              <a:rPr dirty="0" sz="1300">
                <a:latin typeface="Times New Roman"/>
                <a:cs typeface="Times New Roman"/>
              </a:rPr>
              <a:t>(Page Footer):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hiển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ở cuối tất cả các </a:t>
            </a:r>
            <a:r>
              <a:rPr dirty="0" sz="1300">
                <a:latin typeface="Times New Roman"/>
                <a:cs typeface="Times New Roman"/>
              </a:rPr>
              <a:t>trang </a:t>
            </a:r>
            <a:r>
              <a:rPr dirty="0" sz="1300" spc="-5">
                <a:latin typeface="Times New Roman"/>
                <a:cs typeface="Times New Roman"/>
              </a:rPr>
              <a:t>báo</a:t>
            </a:r>
            <a:r>
              <a:rPr dirty="0" sz="1300" spc="-1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cáo.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Bước 3: </a:t>
            </a:r>
            <a:r>
              <a:rPr dirty="0" sz="1300" spc="-5">
                <a:latin typeface="Times New Roman"/>
                <a:cs typeface="Times New Roman"/>
              </a:rPr>
              <a:t>Bắt </a:t>
            </a:r>
            <a:r>
              <a:rPr dirty="0" sz="1300">
                <a:latin typeface="Times New Roman"/>
                <a:cs typeface="Times New Roman"/>
              </a:rPr>
              <a:t>đầu </a:t>
            </a:r>
            <a:r>
              <a:rPr dirty="0" sz="1300" spc="-5">
                <a:latin typeface="Times New Roman"/>
                <a:cs typeface="Times New Roman"/>
              </a:rPr>
              <a:t>thiết </a:t>
            </a:r>
            <a:r>
              <a:rPr dirty="0" sz="1300">
                <a:latin typeface="Times New Roman"/>
                <a:cs typeface="Times New Roman"/>
              </a:rPr>
              <a:t>kế </a:t>
            </a:r>
            <a:r>
              <a:rPr dirty="0" sz="1300" spc="-5">
                <a:latin typeface="Times New Roman"/>
                <a:cs typeface="Times New Roman"/>
              </a:rPr>
              <a:t>Cystal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Report.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TextOject </a:t>
            </a:r>
            <a:r>
              <a:rPr dirty="0" sz="1300">
                <a:latin typeface="Times New Roman"/>
                <a:cs typeface="Times New Roman"/>
              </a:rPr>
              <a:t>để </a:t>
            </a:r>
            <a:r>
              <a:rPr dirty="0" sz="1300" spc="-5">
                <a:latin typeface="Times New Roman"/>
                <a:cs typeface="Times New Roman"/>
              </a:rPr>
              <a:t>tạo dòng chữ </a:t>
            </a:r>
            <a:r>
              <a:rPr dirty="0" sz="1300">
                <a:latin typeface="Times New Roman"/>
                <a:cs typeface="Times New Roman"/>
              </a:rPr>
              <a:t>CỬA </a:t>
            </a:r>
            <a:r>
              <a:rPr dirty="0" sz="1300" spc="-10">
                <a:latin typeface="Times New Roman"/>
                <a:cs typeface="Times New Roman"/>
              </a:rPr>
              <a:t>HÀNG </a:t>
            </a:r>
            <a:r>
              <a:rPr dirty="0" sz="1300" spc="-5">
                <a:latin typeface="Times New Roman"/>
                <a:cs typeface="Times New Roman"/>
              </a:rPr>
              <a:t>BÁN </a:t>
            </a:r>
            <a:r>
              <a:rPr dirty="0" sz="1300" spc="-10">
                <a:latin typeface="Times New Roman"/>
                <a:cs typeface="Times New Roman"/>
              </a:rPr>
              <a:t>ĐỒ </a:t>
            </a:r>
            <a:r>
              <a:rPr dirty="0" sz="1300" spc="-5">
                <a:latin typeface="Times New Roman"/>
                <a:cs typeface="Times New Roman"/>
              </a:rPr>
              <a:t>LƢU </a:t>
            </a:r>
            <a:r>
              <a:rPr dirty="0" sz="1300" spc="-10">
                <a:latin typeface="Times New Roman"/>
                <a:cs typeface="Times New Roman"/>
              </a:rPr>
              <a:t>NIỆM </a:t>
            </a:r>
            <a:r>
              <a:rPr dirty="0" sz="1300">
                <a:latin typeface="Times New Roman"/>
                <a:cs typeface="Times New Roman"/>
              </a:rPr>
              <a:t>BÌNH </a:t>
            </a:r>
            <a:r>
              <a:rPr dirty="0" sz="1300" spc="-70">
                <a:latin typeface="Times New Roman"/>
                <a:cs typeface="Times New Roman"/>
              </a:rPr>
              <a:t>AN,  </a:t>
            </a:r>
            <a:r>
              <a:rPr dirty="0" sz="1300" spc="-5">
                <a:latin typeface="Times New Roman"/>
                <a:cs typeface="Times New Roman"/>
              </a:rPr>
              <a:t>dòng chữ </a:t>
            </a:r>
            <a:r>
              <a:rPr dirty="0" sz="1300" spc="-10" i="1">
                <a:latin typeface="Times New Roman"/>
                <a:cs typeface="Times New Roman"/>
              </a:rPr>
              <a:t>Địa </a:t>
            </a:r>
            <a:r>
              <a:rPr dirty="0" sz="1300" spc="-5" i="1">
                <a:latin typeface="Times New Roman"/>
                <a:cs typeface="Times New Roman"/>
              </a:rPr>
              <a:t>chỉ: Tổ 35B – TT </a:t>
            </a:r>
            <a:r>
              <a:rPr dirty="0" sz="1300" spc="-10" i="1">
                <a:latin typeface="Times New Roman"/>
                <a:cs typeface="Times New Roman"/>
              </a:rPr>
              <a:t>Đông </a:t>
            </a:r>
            <a:r>
              <a:rPr dirty="0" sz="1300" spc="-5" i="1">
                <a:latin typeface="Times New Roman"/>
                <a:cs typeface="Times New Roman"/>
              </a:rPr>
              <a:t>Anh – Hà Nội </a:t>
            </a:r>
            <a:r>
              <a:rPr dirty="0" sz="1300" spc="-5">
                <a:latin typeface="Times New Roman"/>
                <a:cs typeface="Times New Roman"/>
              </a:rPr>
              <a:t>và dòng chữ </a:t>
            </a:r>
            <a:r>
              <a:rPr dirty="0" sz="1300" spc="-10">
                <a:latin typeface="Times New Roman"/>
                <a:cs typeface="Times New Roman"/>
              </a:rPr>
              <a:t>DANH SÁCH </a:t>
            </a:r>
            <a:r>
              <a:rPr dirty="0" sz="1300" spc="-5">
                <a:latin typeface="Times New Roman"/>
                <a:cs typeface="Times New Roman"/>
              </a:rPr>
              <a:t>NHÂN  </a:t>
            </a:r>
            <a:r>
              <a:rPr dirty="0" sz="1300" spc="-10">
                <a:latin typeface="Times New Roman"/>
                <a:cs typeface="Times New Roman"/>
              </a:rPr>
              <a:t>VIÊN </a:t>
            </a:r>
            <a:r>
              <a:rPr dirty="0" sz="1300" spc="-5">
                <a:latin typeface="Times New Roman"/>
                <a:cs typeface="Times New Roman"/>
              </a:rPr>
              <a:t>trên phần </a:t>
            </a:r>
            <a:r>
              <a:rPr dirty="0" sz="1300">
                <a:latin typeface="Times New Roman"/>
                <a:cs typeface="Times New Roman"/>
              </a:rPr>
              <a:t>Section </a:t>
            </a:r>
            <a:r>
              <a:rPr dirty="0" sz="1300" spc="-5">
                <a:latin typeface="Times New Roman"/>
                <a:cs typeface="Times New Roman"/>
              </a:rPr>
              <a:t>1 (Report </a:t>
            </a:r>
            <a:r>
              <a:rPr dirty="0" sz="1300" spc="-10">
                <a:latin typeface="Times New Roman"/>
                <a:cs typeface="Times New Roman"/>
              </a:rPr>
              <a:t>Header)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hình</a:t>
            </a:r>
            <a:r>
              <a:rPr dirty="0" sz="1300" spc="-10">
                <a:latin typeface="Times New Roman"/>
                <a:cs typeface="Times New Roman"/>
              </a:rPr>
              <a:t> 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5187950"/>
            <a:ext cx="5812790" cy="2787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8031632"/>
            <a:ext cx="6177280" cy="766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b="1">
                <a:latin typeface="Times New Roman"/>
                <a:cs typeface="Times New Roman"/>
              </a:rPr>
              <a:t>Text </a:t>
            </a:r>
            <a:r>
              <a:rPr dirty="0" sz="1300" spc="-5" b="1">
                <a:latin typeface="Times New Roman"/>
                <a:cs typeface="Times New Roman"/>
              </a:rPr>
              <a:t>Object </a:t>
            </a:r>
            <a:r>
              <a:rPr dirty="0" sz="1300" spc="-5">
                <a:latin typeface="Times New Roman"/>
                <a:cs typeface="Times New Roman"/>
              </a:rPr>
              <a:t>là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dùng để hiển thị một chuỗi chữ giống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Label. Để </a:t>
            </a:r>
            <a:r>
              <a:rPr dirty="0" sz="1300" spc="-120">
                <a:latin typeface="Times New Roman"/>
                <a:cs typeface="Times New Roman"/>
              </a:rPr>
              <a:t>định  </a:t>
            </a:r>
            <a:r>
              <a:rPr dirty="0" sz="1300" spc="-5">
                <a:latin typeface="Times New Roman"/>
                <a:cs typeface="Times New Roman"/>
              </a:rPr>
              <a:t>dạng chữ cho Text </a:t>
            </a:r>
            <a:r>
              <a:rPr dirty="0" sz="1300">
                <a:latin typeface="Times New Roman"/>
                <a:cs typeface="Times New Roman"/>
              </a:rPr>
              <a:t>Object </a:t>
            </a:r>
            <a:r>
              <a:rPr dirty="0" sz="1300" spc="-5">
                <a:latin typeface="Times New Roman"/>
                <a:cs typeface="Times New Roman"/>
              </a:rPr>
              <a:t>ta kích </a:t>
            </a:r>
            <a:r>
              <a:rPr dirty="0" sz="1300">
                <a:latin typeface="Times New Roman"/>
                <a:cs typeface="Times New Roman"/>
              </a:rPr>
              <a:t>chuột phải </a:t>
            </a:r>
            <a:r>
              <a:rPr dirty="0" sz="1300" spc="-5">
                <a:latin typeface="Times New Roman"/>
                <a:cs typeface="Times New Roman"/>
              </a:rPr>
              <a:t>vào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Text Object cần </a:t>
            </a:r>
            <a:r>
              <a:rPr dirty="0" sz="1300">
                <a:latin typeface="Times New Roman"/>
                <a:cs typeface="Times New Roman"/>
              </a:rPr>
              <a:t>định </a:t>
            </a:r>
            <a:r>
              <a:rPr dirty="0" sz="1300" spc="-5">
                <a:latin typeface="Times New Roman"/>
                <a:cs typeface="Times New Roman"/>
              </a:rPr>
              <a:t>dạng </a:t>
            </a:r>
            <a:r>
              <a:rPr dirty="0" sz="1300" spc="-50">
                <a:latin typeface="Times New Roman"/>
                <a:cs typeface="Times New Roman"/>
              </a:rPr>
              <a:t>chọn  </a:t>
            </a:r>
            <a:r>
              <a:rPr dirty="0" sz="1300" spc="-5">
                <a:latin typeface="Times New Roman"/>
                <a:cs typeface="Times New Roman"/>
              </a:rPr>
              <a:t>Format Object xuất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cửa sổ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để ta định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dạng: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4797425"/>
            <a:chOff x="1062532" y="792480"/>
            <a:chExt cx="6189980" cy="4797425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8830"/>
              <a:ext cx="3961129" cy="47910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5647715"/>
            <a:ext cx="6171565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>
                <a:latin typeface="Times New Roman"/>
                <a:cs typeface="Times New Roman"/>
              </a:rPr>
              <a:t>tiếp </a:t>
            </a:r>
            <a:r>
              <a:rPr dirty="0" sz="1300" spc="-5">
                <a:latin typeface="Times New Roman"/>
                <a:cs typeface="Times New Roman"/>
              </a:rPr>
              <a:t>theo, ta </a:t>
            </a:r>
            <a:r>
              <a:rPr dirty="0" sz="1300">
                <a:latin typeface="Times New Roman"/>
                <a:cs typeface="Times New Roman"/>
              </a:rPr>
              <a:t>bắt </a:t>
            </a:r>
            <a:r>
              <a:rPr dirty="0" sz="1300" spc="-5">
                <a:latin typeface="Times New Roman"/>
                <a:cs typeface="Times New Roman"/>
              </a:rPr>
              <a:t>đầu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dữ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cho Crystal Report từ DataSet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 spc="-5">
                <a:latin typeface="Times New Roman"/>
                <a:cs typeface="Times New Roman"/>
              </a:rPr>
              <a:t>ta đã tạo </a:t>
            </a:r>
            <a:r>
              <a:rPr dirty="0" sz="1300" spc="-175">
                <a:latin typeface="Times New Roman"/>
                <a:cs typeface="Times New Roman"/>
              </a:rPr>
              <a:t>ở 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1. 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>
                <a:latin typeface="Times New Roman"/>
                <a:cs typeface="Times New Roman"/>
              </a:rPr>
              <a:t>chuột phải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 spc="-10">
                <a:latin typeface="Times New Roman"/>
                <a:cs typeface="Times New Roman"/>
              </a:rPr>
              <a:t>màn </a:t>
            </a:r>
            <a:r>
              <a:rPr dirty="0" sz="1300">
                <a:latin typeface="Times New Roman"/>
                <a:cs typeface="Times New Roman"/>
              </a:rPr>
              <a:t>hình thiết </a:t>
            </a:r>
            <a:r>
              <a:rPr dirty="0" sz="1300" spc="-5">
                <a:latin typeface="Times New Roman"/>
                <a:cs typeface="Times New Roman"/>
              </a:rPr>
              <a:t>kế Report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Database/Database</a:t>
            </a:r>
            <a:r>
              <a:rPr dirty="0" sz="1300" spc="-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Expert…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0180" y="6294120"/>
            <a:ext cx="3866515" cy="2113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014085" cy="543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10">
                <a:latin typeface="Times New Roman"/>
                <a:cs typeface="Times New Roman"/>
              </a:rPr>
              <a:t>Xuất </a:t>
            </a:r>
            <a:r>
              <a:rPr dirty="0" sz="1300" spc="-5">
                <a:latin typeface="Times New Roman"/>
                <a:cs typeface="Times New Roman"/>
              </a:rPr>
              <a:t>hiện cửa </a:t>
            </a:r>
            <a:r>
              <a:rPr dirty="0" sz="1300">
                <a:latin typeface="Times New Roman"/>
                <a:cs typeface="Times New Roman"/>
              </a:rPr>
              <a:t>sổ </a:t>
            </a:r>
            <a:r>
              <a:rPr dirty="0" sz="1300" spc="-5">
                <a:latin typeface="Times New Roman"/>
                <a:cs typeface="Times New Roman"/>
              </a:rPr>
              <a:t>chọn nguồn dữ liệu, ta chọn dataset vừa tạo ở </a:t>
            </a:r>
            <a:r>
              <a:rPr dirty="0" sz="1300" spc="-90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1, </a:t>
            </a:r>
            <a:r>
              <a:rPr dirty="0" sz="1300" spc="-13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hình </a:t>
            </a:r>
            <a:r>
              <a:rPr dirty="0" sz="1300" spc="-8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1121410"/>
            <a:ext cx="4669790" cy="4093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5272811"/>
            <a:ext cx="6177280" cy="766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Nhấn OK, </a:t>
            </a:r>
            <a:r>
              <a:rPr dirty="0" sz="1300" spc="-5">
                <a:latin typeface="Times New Roman"/>
                <a:cs typeface="Times New Roman"/>
              </a:rPr>
              <a:t>trên cửa sổ </a:t>
            </a:r>
            <a:r>
              <a:rPr dirty="0" sz="1300" spc="-10">
                <a:latin typeface="Times New Roman"/>
                <a:cs typeface="Times New Roman"/>
              </a:rPr>
              <a:t>Field </a:t>
            </a:r>
            <a:r>
              <a:rPr dirty="0" sz="1300" spc="-5">
                <a:latin typeface="Times New Roman"/>
                <a:cs typeface="Times New Roman"/>
              </a:rPr>
              <a:t>Explorer xuất hiện các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20">
                <a:latin typeface="Times New Roman"/>
                <a:cs typeface="Times New Roman"/>
              </a:rPr>
              <a:t>DataTable  </a:t>
            </a:r>
            <a:r>
              <a:rPr dirty="0" sz="1300" spc="-5">
                <a:latin typeface="Times New Roman"/>
                <a:cs typeface="Times New Roman"/>
              </a:rPr>
              <a:t>dtNhanVien đã chọn ở trên. Để mở ra cửa sổ </a:t>
            </a:r>
            <a:r>
              <a:rPr dirty="0" sz="1300" spc="-10">
                <a:latin typeface="Times New Roman"/>
                <a:cs typeface="Times New Roman"/>
              </a:rPr>
              <a:t>Field </a:t>
            </a:r>
            <a:r>
              <a:rPr dirty="0" sz="1300" spc="-5">
                <a:latin typeface="Times New Roman"/>
                <a:cs typeface="Times New Roman"/>
              </a:rPr>
              <a:t>Explorer ta kích chuột phải vào giao </a:t>
            </a:r>
            <a:r>
              <a:rPr dirty="0" sz="1300">
                <a:latin typeface="Times New Roman"/>
                <a:cs typeface="Times New Roman"/>
              </a:rPr>
              <a:t>diện  </a:t>
            </a:r>
            <a:r>
              <a:rPr dirty="0" sz="1300" spc="-5">
                <a:latin typeface="Times New Roman"/>
                <a:cs typeface="Times New Roman"/>
              </a:rPr>
              <a:t>thiết kế report chọn Field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Explorer.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0180" y="6487795"/>
            <a:ext cx="2153285" cy="2028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5268595" cy="543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+ Lần </a:t>
            </a:r>
            <a:r>
              <a:rPr dirty="0" sz="1300" spc="-95">
                <a:latin typeface="Times New Roman"/>
                <a:cs typeface="Times New Roman"/>
              </a:rPr>
              <a:t>lƣợt </a:t>
            </a:r>
            <a:r>
              <a:rPr dirty="0" sz="1300" spc="-5">
                <a:latin typeface="Times New Roman"/>
                <a:cs typeface="Times New Roman"/>
              </a:rPr>
              <a:t>kéo các </a:t>
            </a:r>
            <a:r>
              <a:rPr dirty="0" sz="1300" spc="-60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dữ liệu </a:t>
            </a:r>
            <a:r>
              <a:rPr dirty="0" sz="1300">
                <a:latin typeface="Times New Roman"/>
                <a:cs typeface="Times New Roman"/>
              </a:rPr>
              <a:t>cần </a:t>
            </a:r>
            <a:r>
              <a:rPr dirty="0" sz="1300" spc="-5">
                <a:latin typeface="Times New Roman"/>
                <a:cs typeface="Times New Roman"/>
              </a:rPr>
              <a:t>hiển </a:t>
            </a:r>
            <a:r>
              <a:rPr dirty="0" sz="1300" spc="5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vào phần </a:t>
            </a:r>
            <a:r>
              <a:rPr dirty="0" sz="1300" spc="-5" i="1">
                <a:latin typeface="Times New Roman"/>
                <a:cs typeface="Times New Roman"/>
              </a:rPr>
              <a:t>Detail </a:t>
            </a:r>
            <a:r>
              <a:rPr dirty="0" sz="1300">
                <a:latin typeface="Times New Roman"/>
                <a:cs typeface="Times New Roman"/>
              </a:rPr>
              <a:t>của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5">
                <a:latin typeface="Times New Roman"/>
                <a:cs typeface="Times New Roman"/>
              </a:rPr>
              <a:t>report.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1121410"/>
            <a:ext cx="5814060" cy="2734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3911625"/>
            <a:ext cx="6172835" cy="8426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đó trên </a:t>
            </a:r>
            <a:r>
              <a:rPr dirty="0" sz="1300">
                <a:latin typeface="Times New Roman"/>
                <a:cs typeface="Times New Roman"/>
              </a:rPr>
              <a:t>phần </a:t>
            </a:r>
            <a:r>
              <a:rPr dirty="0" sz="1300" spc="-10">
                <a:latin typeface="Times New Roman"/>
                <a:cs typeface="Times New Roman"/>
              </a:rPr>
              <a:t>Page Header </a:t>
            </a:r>
            <a:r>
              <a:rPr dirty="0" sz="1300" spc="-5">
                <a:latin typeface="Times New Roman"/>
                <a:cs typeface="Times New Roman"/>
              </a:rPr>
              <a:t>cũng </a:t>
            </a:r>
            <a:r>
              <a:rPr dirty="0" sz="1300">
                <a:latin typeface="Times New Roman"/>
                <a:cs typeface="Times New Roman"/>
              </a:rPr>
              <a:t>xuất hiện </a:t>
            </a:r>
            <a:r>
              <a:rPr dirty="0" sz="1300" spc="-5">
                <a:latin typeface="Times New Roman"/>
                <a:cs typeface="Times New Roman"/>
              </a:rPr>
              <a:t>ra các tiêu đề cột </a:t>
            </a:r>
            <a:r>
              <a:rPr dirty="0" sz="1300" spc="-75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ứng, để sửa </a:t>
            </a:r>
            <a:r>
              <a:rPr dirty="0" sz="1300" spc="-55">
                <a:latin typeface="Times New Roman"/>
                <a:cs typeface="Times New Roman"/>
              </a:rPr>
              <a:t>lại  </a:t>
            </a:r>
            <a:r>
              <a:rPr dirty="0" sz="1300" spc="-5">
                <a:latin typeface="Times New Roman"/>
                <a:cs typeface="Times New Roman"/>
              </a:rPr>
              <a:t>các tiêu đề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ta kích chuột phải vào từng tiêu đề chọn Edit Text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Object.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Để kẻ các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 spc="-5">
                <a:latin typeface="Times New Roman"/>
                <a:cs typeface="Times New Roman"/>
              </a:rPr>
              <a:t>kẻ ngăn cách giữa các </a:t>
            </a:r>
            <a:r>
              <a:rPr dirty="0" sz="1300">
                <a:latin typeface="Times New Roman"/>
                <a:cs typeface="Times New Roman"/>
              </a:rPr>
              <a:t>cột </a:t>
            </a:r>
            <a:r>
              <a:rPr dirty="0" sz="1300" spc="-5">
                <a:latin typeface="Times New Roman"/>
                <a:cs typeface="Times New Roman"/>
              </a:rPr>
              <a:t>ta dùng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Line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Object.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0180" y="4879975"/>
            <a:ext cx="5582285" cy="2777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8027060"/>
            <a:ext cx="6175375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 i="1">
                <a:latin typeface="Times New Roman"/>
                <a:cs typeface="Times New Roman"/>
              </a:rPr>
              <a:t>Bước 4: </a:t>
            </a:r>
            <a:r>
              <a:rPr dirty="0" sz="1300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dữ liệu </a:t>
            </a:r>
            <a:r>
              <a:rPr dirty="0" sz="1300">
                <a:latin typeface="Times New Roman"/>
                <a:cs typeface="Times New Roman"/>
              </a:rPr>
              <a:t>đổ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 spc="-10">
                <a:latin typeface="Times New Roman"/>
                <a:cs typeface="Times New Roman"/>
              </a:rPr>
              <a:t>DataTable </a:t>
            </a:r>
            <a:r>
              <a:rPr dirty="0" sz="1300" spc="-5">
                <a:latin typeface="Times New Roman"/>
                <a:cs typeface="Times New Roman"/>
              </a:rPr>
              <a:t>dữ </a:t>
            </a:r>
            <a:r>
              <a:rPr dirty="0" sz="1300">
                <a:latin typeface="Times New Roman"/>
                <a:cs typeface="Times New Roman"/>
              </a:rPr>
              <a:t>liệu </a:t>
            </a:r>
            <a:r>
              <a:rPr dirty="0" sz="1300" spc="-5">
                <a:latin typeface="Times New Roman"/>
                <a:cs typeface="Times New Roman"/>
              </a:rPr>
              <a:t>nguồn của </a:t>
            </a:r>
            <a:r>
              <a:rPr dirty="0" sz="1300">
                <a:latin typeface="Times New Roman"/>
                <a:cs typeface="Times New Roman"/>
              </a:rPr>
              <a:t>report, gắn </a:t>
            </a:r>
            <a:r>
              <a:rPr dirty="0" sz="1300" spc="-5">
                <a:latin typeface="Times New Roman"/>
                <a:cs typeface="Times New Roman"/>
              </a:rPr>
              <a:t>Crystal report đã  thiết kế ở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2 </a:t>
            </a:r>
            <a:r>
              <a:rPr dirty="0" sz="1300" spc="-10">
                <a:latin typeface="Times New Roman"/>
                <a:cs typeface="Times New Roman"/>
              </a:rPr>
              <a:t>vào</a:t>
            </a:r>
            <a:r>
              <a:rPr dirty="0" sz="1300" spc="-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CrystalReportViewer.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046470" cy="849884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1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ví dụ trên, ta sẽ </a:t>
            </a:r>
            <a:r>
              <a:rPr dirty="0" sz="1300">
                <a:latin typeface="Times New Roman"/>
                <a:cs typeface="Times New Roman"/>
              </a:rPr>
              <a:t>viết </a:t>
            </a:r>
            <a:r>
              <a:rPr dirty="0" sz="1300" spc="-5">
                <a:latin typeface="Times New Roman"/>
                <a:cs typeface="Times New Roman"/>
              </a:rPr>
              <a:t>lệnh cho sự </a:t>
            </a:r>
            <a:r>
              <a:rPr dirty="0" sz="1300">
                <a:latin typeface="Times New Roman"/>
                <a:cs typeface="Times New Roman"/>
              </a:rPr>
              <a:t>kiện </a:t>
            </a:r>
            <a:r>
              <a:rPr dirty="0" sz="1300" spc="-5">
                <a:latin typeface="Times New Roman"/>
                <a:cs typeface="Times New Roman"/>
              </a:rPr>
              <a:t>click nút btnIn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ts val="1170"/>
              </a:lnSpc>
              <a:spcBef>
                <a:spcPts val="3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btnIn_Click(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168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1000" spc="-5">
                <a:latin typeface="Courier New"/>
                <a:cs typeface="Courier New"/>
              </a:rPr>
              <a:t>NamSinh =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DateTime</a:t>
            </a:r>
            <a:r>
              <a:rPr dirty="0" sz="1000" spc="-5">
                <a:latin typeface="Courier New"/>
                <a:cs typeface="Courier New"/>
              </a:rPr>
              <a:t>.Today.Year;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//Lấy ra năm hiện</a:t>
            </a:r>
            <a:r>
              <a:rPr dirty="0" sz="1000" spc="4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tại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35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//Xác định câu lệnh truy</a:t>
            </a:r>
            <a:r>
              <a:rPr dirty="0" sz="1000" spc="1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vấn</a:t>
            </a:r>
            <a:endParaRPr sz="1000">
              <a:latin typeface="Courier New"/>
              <a:cs typeface="Courier New"/>
            </a:endParaRPr>
          </a:p>
          <a:p>
            <a:pPr marL="621665" marR="5080">
              <a:lnSpc>
                <a:spcPts val="1130"/>
              </a:lnSpc>
              <a:spcBef>
                <a:spcPts val="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000" spc="-5">
                <a:latin typeface="Courier New"/>
                <a:cs typeface="Courier New"/>
              </a:rPr>
              <a:t>sql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"select * from tblNhanVien where MaNhanVien is not null 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1000">
                <a:latin typeface="Courier New"/>
                <a:cs typeface="Courier New"/>
              </a:rPr>
              <a:t>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(txtTuoi1.Text !=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1000" spc="-5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1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Courier New"/>
              <a:cs typeface="Courier New"/>
            </a:endParaRPr>
          </a:p>
          <a:p>
            <a:pPr marL="1002665">
              <a:lnSpc>
                <a:spcPts val="116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1000" spc="-5">
                <a:latin typeface="Courier New"/>
                <a:cs typeface="Courier New"/>
              </a:rPr>
              <a:t>tuoi1 =</a:t>
            </a:r>
            <a:r>
              <a:rPr dirty="0" sz="1000" spc="1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Convert</a:t>
            </a:r>
            <a:r>
              <a:rPr dirty="0" sz="1000" spc="-5">
                <a:latin typeface="Courier New"/>
                <a:cs typeface="Courier New"/>
              </a:rPr>
              <a:t>.ToInt16(txtTuoi1.Text);</a:t>
            </a:r>
            <a:endParaRPr sz="1000">
              <a:latin typeface="Courier New"/>
              <a:cs typeface="Courier New"/>
            </a:endParaRPr>
          </a:p>
          <a:p>
            <a:pPr marL="1002665">
              <a:lnSpc>
                <a:spcPts val="1130"/>
              </a:lnSpc>
            </a:pPr>
            <a:r>
              <a:rPr dirty="0" sz="1000" spc="-5">
                <a:latin typeface="Courier New"/>
                <a:cs typeface="Courier New"/>
              </a:rPr>
              <a:t>sql = sql +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 and Year(NgaySinh)&lt;=" </a:t>
            </a:r>
            <a:r>
              <a:rPr dirty="0" sz="1000" spc="-5">
                <a:latin typeface="Courier New"/>
                <a:cs typeface="Courier New"/>
              </a:rPr>
              <a:t>+ (NamSinh-tuoi1).ToString()</a:t>
            </a:r>
            <a:r>
              <a:rPr dirty="0" sz="1000" spc="9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(txtTuoi2.Text !=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1000" spc="-5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926465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1000" spc="-5">
                <a:latin typeface="Courier New"/>
                <a:cs typeface="Courier New"/>
              </a:rPr>
              <a:t>tuoi2 =</a:t>
            </a:r>
            <a:r>
              <a:rPr dirty="0" sz="1000" spc="1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Convert</a:t>
            </a:r>
            <a:r>
              <a:rPr dirty="0" sz="1000" spc="-5">
                <a:latin typeface="Courier New"/>
                <a:cs typeface="Courier New"/>
              </a:rPr>
              <a:t>.ToInt16(txtTuoi2.Text);</a:t>
            </a:r>
            <a:endParaRPr sz="1000">
              <a:latin typeface="Courier New"/>
              <a:cs typeface="Courier New"/>
            </a:endParaRPr>
          </a:p>
          <a:p>
            <a:pPr marL="926465">
              <a:lnSpc>
                <a:spcPts val="1130"/>
              </a:lnSpc>
            </a:pPr>
            <a:r>
              <a:rPr dirty="0" sz="1000" spc="-5">
                <a:latin typeface="Courier New"/>
                <a:cs typeface="Courier New"/>
              </a:rPr>
              <a:t>sql = sql +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 and Year(NgaySinh)&gt;=" </a:t>
            </a:r>
            <a:r>
              <a:rPr dirty="0" sz="1000" spc="-5">
                <a:latin typeface="Courier New"/>
                <a:cs typeface="Courier New"/>
              </a:rPr>
              <a:t>+ (NamSinh -</a:t>
            </a:r>
            <a:r>
              <a:rPr dirty="0" sz="1000" spc="9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tuoi2).ToString();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(rdoNam.Checked ==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 marL="621665" marR="2519680" indent="304800">
              <a:lnSpc>
                <a:spcPts val="1140"/>
              </a:lnSpc>
              <a:spcBef>
                <a:spcPts val="50"/>
              </a:spcBef>
            </a:pPr>
            <a:r>
              <a:rPr dirty="0" sz="1000" spc="-5">
                <a:latin typeface="Courier New"/>
                <a:cs typeface="Courier New"/>
              </a:rPr>
              <a:t>sql = sql +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 and GioiTinh='Nam'"</a:t>
            </a:r>
            <a:r>
              <a:rPr dirty="0" sz="1000" spc="-5">
                <a:latin typeface="Courier New"/>
                <a:cs typeface="Courier New"/>
              </a:rPr>
              <a:t>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dirty="0" sz="1000" spc="-5">
                <a:latin typeface="Courier New"/>
                <a:cs typeface="Courier New"/>
              </a:rPr>
              <a:t>(rdoNu.Checked==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 marL="926465">
              <a:lnSpc>
                <a:spcPts val="1100"/>
              </a:lnSpc>
            </a:pPr>
            <a:r>
              <a:rPr dirty="0" sz="1000" spc="-5">
                <a:latin typeface="Courier New"/>
                <a:cs typeface="Courier New"/>
              </a:rPr>
              <a:t>sql = sql +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 and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GioiTinh='Nữ'"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Courier New"/>
              <a:cs typeface="Courier New"/>
            </a:endParaRPr>
          </a:p>
          <a:p>
            <a:pPr marL="621665" marR="2596515">
              <a:lnSpc>
                <a:spcPts val="1130"/>
              </a:lnSpc>
              <a:spcBef>
                <a:spcPts val="5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//Lấy dữ liệu </a:t>
            </a:r>
            <a:r>
              <a:rPr dirty="0" sz="1000">
                <a:solidFill>
                  <a:srgbClr val="008000"/>
                </a:solidFill>
                <a:latin typeface="Courier New"/>
                <a:cs typeface="Courier New"/>
              </a:rPr>
              <a:t>từ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câu lệnh SQL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DataTable </a:t>
            </a:r>
            <a:r>
              <a:rPr dirty="0" sz="1000" spc="-5">
                <a:latin typeface="Courier New"/>
                <a:cs typeface="Courier New"/>
              </a:rPr>
              <a:t>dtNV = dtBase.DocBang(sql);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Courier New"/>
              <a:cs typeface="Courier New"/>
            </a:endParaRPr>
          </a:p>
          <a:p>
            <a:pPr marL="621665" marR="2214880">
              <a:lnSpc>
                <a:spcPts val="1130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//Khởi tạo đối tượng DataSet dtsNhanVien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dtsNhanVien </a:t>
            </a:r>
            <a:r>
              <a:rPr dirty="0" sz="1000" spc="-5">
                <a:latin typeface="Courier New"/>
                <a:cs typeface="Courier New"/>
              </a:rPr>
              <a:t>datasetNV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dirty="0" sz="1000" spc="1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dtsNhanVien</a:t>
            </a:r>
            <a:r>
              <a:rPr dirty="0" sz="1000" spc="-5">
                <a:latin typeface="Courier New"/>
                <a:cs typeface="Courier New"/>
              </a:rPr>
              <a:t>();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075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//Đổ dữ liệu vào DataTable dtNhanVien đã</a:t>
            </a:r>
            <a:r>
              <a:rPr dirty="0" sz="1000" spc="3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tạo</a:t>
            </a:r>
            <a:endParaRPr sz="1000">
              <a:latin typeface="Courier New"/>
              <a:cs typeface="Courier New"/>
            </a:endParaRPr>
          </a:p>
          <a:p>
            <a:pPr marL="621665" marR="690880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//Dữ liệu được lấy từ DataTable chứa dữ liệu của lệnh sql trên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DataRow </a:t>
            </a:r>
            <a:r>
              <a:rPr dirty="0" sz="1000" spc="-5">
                <a:latin typeface="Courier New"/>
                <a:cs typeface="Courier New"/>
              </a:rPr>
              <a:t>dtrNew;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//Khai báo đối tượng</a:t>
            </a:r>
            <a:r>
              <a:rPr dirty="0" sz="1000" spc="2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DataRow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06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dirty="0" sz="1000" spc="-5">
                <a:latin typeface="Courier New"/>
                <a:cs typeface="Courier New"/>
              </a:rPr>
              <a:t>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1000" spc="-5">
                <a:latin typeface="Courier New"/>
                <a:cs typeface="Courier New"/>
              </a:rPr>
              <a:t>i = 0; i &lt; dtNV.Rows.Count;</a:t>
            </a:r>
            <a:r>
              <a:rPr dirty="0" sz="1000" spc="3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i++)</a:t>
            </a:r>
            <a:endParaRPr sz="1000">
              <a:latin typeface="Courier New"/>
              <a:cs typeface="Courier New"/>
            </a:endParaRPr>
          </a:p>
          <a:p>
            <a:pPr marL="1002665" marR="81280" indent="-381000">
              <a:lnSpc>
                <a:spcPts val="1140"/>
              </a:lnSpc>
              <a:spcBef>
                <a:spcPts val="50"/>
              </a:spcBef>
            </a:pPr>
            <a:r>
              <a:rPr dirty="0" sz="1000" spc="-5">
                <a:latin typeface="Courier New"/>
                <a:cs typeface="Courier New"/>
              </a:rPr>
              <a:t>{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//Lần lượt thêm các dòng </a:t>
            </a:r>
            <a:r>
              <a:rPr dirty="0" sz="1000">
                <a:solidFill>
                  <a:srgbClr val="008000"/>
                </a:solidFill>
                <a:latin typeface="Courier New"/>
                <a:cs typeface="Courier New"/>
              </a:rPr>
              <a:t>dữ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liệu vào dtNhanVien của Dataset datasetNV  </a:t>
            </a:r>
            <a:r>
              <a:rPr dirty="0" sz="1000" spc="-5">
                <a:latin typeface="Courier New"/>
                <a:cs typeface="Courier New"/>
              </a:rPr>
              <a:t>dtrNew =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datasetNV.Tables[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"dtNhanVien"</a:t>
            </a:r>
            <a:r>
              <a:rPr dirty="0" sz="1000" spc="-5">
                <a:latin typeface="Courier New"/>
                <a:cs typeface="Courier New"/>
              </a:rPr>
              <a:t>].NewRow();</a:t>
            </a:r>
            <a:endParaRPr sz="1000">
              <a:latin typeface="Courier New"/>
              <a:cs typeface="Courier New"/>
            </a:endParaRPr>
          </a:p>
          <a:p>
            <a:pPr marL="1002665">
              <a:lnSpc>
                <a:spcPts val="1070"/>
              </a:lnSpc>
            </a:pPr>
            <a:r>
              <a:rPr dirty="0" sz="1000" spc="-5">
                <a:latin typeface="Courier New"/>
                <a:cs typeface="Courier New"/>
              </a:rPr>
              <a:t>dtrNew[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"MaNV"</a:t>
            </a:r>
            <a:r>
              <a:rPr dirty="0" sz="1000" spc="-5">
                <a:latin typeface="Courier New"/>
                <a:cs typeface="Courier New"/>
              </a:rPr>
              <a:t>] =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dtNV.Rows[i][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"MaNhanVien"</a:t>
            </a:r>
            <a:r>
              <a:rPr dirty="0" sz="1000" spc="-5">
                <a:latin typeface="Courier New"/>
                <a:cs typeface="Courier New"/>
              </a:rPr>
              <a:t>].ToString();</a:t>
            </a:r>
            <a:endParaRPr sz="1000">
              <a:latin typeface="Courier New"/>
              <a:cs typeface="Courier New"/>
            </a:endParaRPr>
          </a:p>
          <a:p>
            <a:pPr marL="1002665" marR="233679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latin typeface="Courier New"/>
                <a:cs typeface="Courier New"/>
              </a:rPr>
              <a:t>dtrNew[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"TenNhanVien"</a:t>
            </a:r>
            <a:r>
              <a:rPr dirty="0" sz="1000" spc="-5">
                <a:latin typeface="Courier New"/>
                <a:cs typeface="Courier New"/>
              </a:rPr>
              <a:t>] = dtNV.Rows[i][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"TenNhanVien"</a:t>
            </a:r>
            <a:r>
              <a:rPr dirty="0" sz="1000" spc="-5">
                <a:latin typeface="Courier New"/>
                <a:cs typeface="Courier New"/>
              </a:rPr>
              <a:t>].ToString();  dtrNew[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"GioiTinh"</a:t>
            </a:r>
            <a:r>
              <a:rPr dirty="0" sz="1000" spc="-5">
                <a:latin typeface="Courier New"/>
                <a:cs typeface="Courier New"/>
              </a:rPr>
              <a:t>] = dtNV.Rows[i][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"GioiTinh"</a:t>
            </a:r>
            <a:r>
              <a:rPr dirty="0" sz="1000" spc="-5">
                <a:latin typeface="Courier New"/>
                <a:cs typeface="Courier New"/>
              </a:rPr>
              <a:t>].ToString();  dtrNew[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"NgaySinh"</a:t>
            </a:r>
            <a:r>
              <a:rPr dirty="0" sz="1000" spc="-5">
                <a:latin typeface="Courier New"/>
                <a:cs typeface="Courier New"/>
              </a:rPr>
              <a:t>]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=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string</a:t>
            </a:r>
            <a:r>
              <a:rPr dirty="0" sz="1000" spc="-5">
                <a:latin typeface="Courier New"/>
                <a:cs typeface="Courier New"/>
              </a:rPr>
              <a:t>.Format(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"{0:dd/MM/yyyy}"</a:t>
            </a:r>
            <a:r>
              <a:rPr dirty="0" sz="1000" spc="-5">
                <a:latin typeface="Courier New"/>
                <a:cs typeface="Courier New"/>
              </a:rPr>
              <a:t>,</a:t>
            </a:r>
            <a:endParaRPr sz="1000">
              <a:latin typeface="Courier New"/>
              <a:cs typeface="Courier New"/>
            </a:endParaRPr>
          </a:p>
          <a:p>
            <a:pPr marL="1002665" marR="233679" indent="381000">
              <a:lnSpc>
                <a:spcPts val="1130"/>
              </a:lnSpc>
              <a:spcBef>
                <a:spcPts val="5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Convert</a:t>
            </a:r>
            <a:r>
              <a:rPr dirty="0" sz="1000" spc="-5">
                <a:latin typeface="Courier New"/>
                <a:cs typeface="Courier New"/>
              </a:rPr>
              <a:t>.ToDateTime( dtNV.Rows[i][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"NgaySinh"</a:t>
            </a:r>
            <a:r>
              <a:rPr dirty="0" sz="1000" spc="-5">
                <a:latin typeface="Courier New"/>
                <a:cs typeface="Courier New"/>
              </a:rPr>
              <a:t>].ToString()));  dtrNew[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"DienThoai"</a:t>
            </a:r>
            <a:r>
              <a:rPr dirty="0" sz="1000" spc="-5">
                <a:latin typeface="Courier New"/>
                <a:cs typeface="Courier New"/>
              </a:rPr>
              <a:t>] =</a:t>
            </a:r>
            <a:r>
              <a:rPr dirty="0" sz="1000" spc="2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dtNV.Rows[i][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"DienThoai"</a:t>
            </a:r>
            <a:r>
              <a:rPr dirty="0" sz="1000" spc="-5">
                <a:latin typeface="Courier New"/>
                <a:cs typeface="Courier New"/>
              </a:rPr>
              <a:t>].ToString();</a:t>
            </a:r>
            <a:endParaRPr sz="1000">
              <a:latin typeface="Courier New"/>
              <a:cs typeface="Courier New"/>
            </a:endParaRPr>
          </a:p>
          <a:p>
            <a:pPr marL="1002665">
              <a:lnSpc>
                <a:spcPts val="1075"/>
              </a:lnSpc>
            </a:pPr>
            <a:r>
              <a:rPr dirty="0" sz="1000" spc="-5">
                <a:latin typeface="Courier New"/>
                <a:cs typeface="Courier New"/>
              </a:rPr>
              <a:t>datasetNV.Tables[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"dtNhanVien"</a:t>
            </a:r>
            <a:r>
              <a:rPr dirty="0" sz="1000" spc="-5">
                <a:latin typeface="Courier New"/>
                <a:cs typeface="Courier New"/>
              </a:rPr>
              <a:t>].Rows.Add(dtrNew);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3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621665" marR="615315" indent="76200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//Gọi đối tượng Report đã thiết kế là file rptNhanVien.rpt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000" spc="-5">
                <a:latin typeface="Courier New"/>
                <a:cs typeface="Courier New"/>
              </a:rPr>
              <a:t>fileBaoCao = System.IO.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Directory</a:t>
            </a:r>
            <a:r>
              <a:rPr dirty="0" sz="1000" spc="-5">
                <a:latin typeface="Courier New"/>
                <a:cs typeface="Courier New"/>
              </a:rPr>
              <a:t>.GetCurrentDirectory()</a:t>
            </a:r>
            <a:r>
              <a:rPr dirty="0" sz="1000" spc="6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+</a:t>
            </a:r>
            <a:endParaRPr sz="1000">
              <a:latin typeface="Courier New"/>
              <a:cs typeface="Courier New"/>
            </a:endParaRPr>
          </a:p>
          <a:p>
            <a:pPr marL="2184400">
              <a:lnSpc>
                <a:spcPts val="1070"/>
              </a:lnSpc>
            </a:pP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"//Report//rptNhanVien.rpt"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621665" marR="1529080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//Khai báo và khởi tạo đối tượng ReportDocument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ReportDocument </a:t>
            </a:r>
            <a:r>
              <a:rPr dirty="0" sz="1000" spc="-5">
                <a:latin typeface="Courier New"/>
                <a:cs typeface="Courier New"/>
              </a:rPr>
              <a:t>myReportDSNV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dirty="0" sz="1000" spc="4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ReportDocument</a:t>
            </a:r>
            <a:r>
              <a:rPr dirty="0" sz="1000" spc="-5">
                <a:latin typeface="Courier New"/>
                <a:cs typeface="Courier New"/>
              </a:rPr>
              <a:t>();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070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//Load file rptNhanVien.rpt thông qua </a:t>
            </a:r>
            <a:r>
              <a:rPr dirty="0" sz="1000">
                <a:solidFill>
                  <a:srgbClr val="008000"/>
                </a:solidFill>
                <a:latin typeface="Courier New"/>
                <a:cs typeface="Courier New"/>
              </a:rPr>
              <a:t>đối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tượng</a:t>
            </a:r>
            <a:r>
              <a:rPr dirty="0" sz="1000" spc="4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ReportDocument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myReportDSNV.Load(fileBaoCao);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1135"/>
              </a:lnSpc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//Đặt dữ liệu cho báo cáo chính là dataset chứa dữ liệu nhân</a:t>
            </a:r>
            <a:r>
              <a:rPr dirty="0" sz="1000" spc="8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viên</a:t>
            </a:r>
            <a:endParaRPr sz="1000">
              <a:latin typeface="Courier New"/>
              <a:cs typeface="Courier New"/>
            </a:endParaRPr>
          </a:p>
          <a:p>
            <a:pPr marL="621665" marR="2520315" indent="-38100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 datasetNV ở trên  </a:t>
            </a:r>
            <a:r>
              <a:rPr dirty="0" sz="1000" spc="-5">
                <a:latin typeface="Courier New"/>
                <a:cs typeface="Courier New"/>
              </a:rPr>
              <a:t>myReportDSNV.SetDataSource(datasetNV);</a:t>
            </a:r>
            <a:endParaRPr sz="1000">
              <a:latin typeface="Courier New"/>
              <a:cs typeface="Courier New"/>
            </a:endParaRPr>
          </a:p>
          <a:p>
            <a:pPr marL="621665">
              <a:lnSpc>
                <a:spcPts val="950"/>
              </a:lnSpc>
            </a:pP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//Đặt nguồn cho điều khiển CrystalReportViewer là đối tượng</a:t>
            </a:r>
            <a:r>
              <a:rPr dirty="0" sz="900" spc="-2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8000"/>
                </a:solidFill>
                <a:latin typeface="Courier New"/>
                <a:cs typeface="Courier New"/>
              </a:rPr>
              <a:t>ReportDocument</a:t>
            </a:r>
            <a:endParaRPr sz="900">
              <a:latin typeface="Courier New"/>
              <a:cs typeface="Courier New"/>
            </a:endParaRPr>
          </a:p>
          <a:p>
            <a:pPr marL="621665" marR="2291715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//ReportDocument đã chứa report đã tạo  </a:t>
            </a:r>
            <a:r>
              <a:rPr dirty="0" sz="1000" spc="-5">
                <a:latin typeface="Courier New"/>
                <a:cs typeface="Courier New"/>
              </a:rPr>
              <a:t>rptvNhanVien.ReportSource =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myReportDSNV;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393065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3587115" cy="543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 b="1">
                <a:latin typeface="Times New Roman"/>
                <a:cs typeface="Times New Roman"/>
              </a:rPr>
              <a:t>Chú ý: </a:t>
            </a:r>
            <a:r>
              <a:rPr dirty="0" sz="1300">
                <a:latin typeface="Times New Roman"/>
                <a:cs typeface="Times New Roman"/>
              </a:rPr>
              <a:t>Khi chạy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ta sẽ </a:t>
            </a:r>
            <a:r>
              <a:rPr dirty="0" sz="1300">
                <a:latin typeface="Times New Roman"/>
                <a:cs typeface="Times New Roman"/>
              </a:rPr>
              <a:t>thấy lỗi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1121410"/>
            <a:ext cx="3982085" cy="2766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0969" y="3994530"/>
            <a:ext cx="5727700" cy="2619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Ta xử lý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 i="1">
                <a:latin typeface="Times New Roman"/>
                <a:cs typeface="Times New Roman"/>
              </a:rPr>
              <a:t>app.config </a:t>
            </a:r>
            <a:r>
              <a:rPr dirty="0" sz="1300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nội </a:t>
            </a:r>
            <a:r>
              <a:rPr dirty="0" sz="1300">
                <a:latin typeface="Times New Roman"/>
                <a:cs typeface="Times New Roman"/>
              </a:rPr>
              <a:t>dung </a:t>
            </a:r>
            <a:r>
              <a:rPr dirty="0" sz="1300" spc="-5">
                <a:latin typeface="Times New Roman"/>
                <a:cs typeface="Times New Roman"/>
              </a:rPr>
              <a:t>của nó từ: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950"/>
              </a:lnSpc>
              <a:spcBef>
                <a:spcPts val="440"/>
              </a:spcBef>
            </a:pPr>
            <a:r>
              <a:rPr dirty="0" sz="800" spc="5">
                <a:solidFill>
                  <a:srgbClr val="0000FF"/>
                </a:solidFill>
                <a:latin typeface="Arial"/>
                <a:cs typeface="Arial"/>
              </a:rPr>
              <a:t>&lt;?</a:t>
            </a:r>
            <a:r>
              <a:rPr dirty="0" sz="800" spc="5">
                <a:solidFill>
                  <a:srgbClr val="A21515"/>
                </a:solidFill>
                <a:latin typeface="Arial"/>
                <a:cs typeface="Arial"/>
              </a:rPr>
              <a:t>xml</a:t>
            </a:r>
            <a:r>
              <a:rPr dirty="0" sz="800" spc="220">
                <a:solidFill>
                  <a:srgbClr val="A21515"/>
                </a:solidFill>
                <a:latin typeface="Arial"/>
                <a:cs typeface="Arial"/>
              </a:rPr>
              <a:t> </a:t>
            </a:r>
            <a:r>
              <a:rPr dirty="0" sz="800" spc="60">
                <a:solidFill>
                  <a:srgbClr val="FF0000"/>
                </a:solidFill>
                <a:latin typeface="Arial"/>
                <a:cs typeface="Arial"/>
              </a:rPr>
              <a:t>version</a:t>
            </a:r>
            <a:r>
              <a:rPr dirty="0" sz="800" spc="6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800" spc="60">
                <a:latin typeface="Arial"/>
                <a:cs typeface="Arial"/>
              </a:rPr>
              <a:t>"</a:t>
            </a:r>
            <a:r>
              <a:rPr dirty="0" sz="800" spc="60">
                <a:solidFill>
                  <a:srgbClr val="0000FF"/>
                </a:solidFill>
                <a:latin typeface="Arial"/>
                <a:cs typeface="Arial"/>
              </a:rPr>
              <a:t>1.0</a:t>
            </a:r>
            <a:r>
              <a:rPr dirty="0" sz="800" spc="60">
                <a:latin typeface="Arial"/>
                <a:cs typeface="Arial"/>
              </a:rPr>
              <a:t>"</a:t>
            </a:r>
            <a:r>
              <a:rPr dirty="0" sz="800" spc="60">
                <a:solidFill>
                  <a:srgbClr val="0000FF"/>
                </a:solidFill>
                <a:latin typeface="Arial"/>
                <a:cs typeface="Arial"/>
              </a:rPr>
              <a:t>?&gt;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35"/>
              </a:lnSpc>
            </a:pPr>
            <a:r>
              <a:rPr dirty="0" sz="800" spc="7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dirty="0" sz="800" spc="70">
                <a:solidFill>
                  <a:srgbClr val="A21515"/>
                </a:solidFill>
                <a:latin typeface="Arial"/>
                <a:cs typeface="Arial"/>
              </a:rPr>
              <a:t>configuration</a:t>
            </a:r>
            <a:r>
              <a:rPr dirty="0" sz="800" spc="7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50"/>
              </a:lnSpc>
            </a:pPr>
            <a:r>
              <a:rPr dirty="0" sz="800" spc="35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dirty="0" sz="800" spc="35">
                <a:solidFill>
                  <a:srgbClr val="A21515"/>
                </a:solidFill>
                <a:latin typeface="Arial"/>
                <a:cs typeface="Arial"/>
              </a:rPr>
              <a:t>startup</a:t>
            </a:r>
            <a:r>
              <a:rPr dirty="0" sz="800" spc="35">
                <a:solidFill>
                  <a:srgbClr val="0000FF"/>
                </a:solidFill>
                <a:latin typeface="Arial"/>
                <a:cs typeface="Arial"/>
              </a:rPr>
              <a:t>&gt;&lt;</a:t>
            </a:r>
            <a:r>
              <a:rPr dirty="0" sz="800" spc="35">
                <a:solidFill>
                  <a:srgbClr val="A21515"/>
                </a:solidFill>
                <a:latin typeface="Arial"/>
                <a:cs typeface="Arial"/>
              </a:rPr>
              <a:t>supportedRuntime </a:t>
            </a:r>
            <a:r>
              <a:rPr dirty="0" sz="800" spc="70">
                <a:solidFill>
                  <a:srgbClr val="FF0000"/>
                </a:solidFill>
                <a:latin typeface="Arial"/>
                <a:cs typeface="Arial"/>
              </a:rPr>
              <a:t>version</a:t>
            </a:r>
            <a:r>
              <a:rPr dirty="0" sz="800" spc="7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800" spc="70">
                <a:latin typeface="Arial"/>
                <a:cs typeface="Arial"/>
              </a:rPr>
              <a:t>"</a:t>
            </a:r>
            <a:r>
              <a:rPr dirty="0" sz="800" spc="70">
                <a:solidFill>
                  <a:srgbClr val="0000FF"/>
                </a:solidFill>
                <a:latin typeface="Arial"/>
                <a:cs typeface="Arial"/>
              </a:rPr>
              <a:t>v4.0</a:t>
            </a:r>
            <a:r>
              <a:rPr dirty="0" sz="800" spc="70">
                <a:latin typeface="Arial"/>
                <a:cs typeface="Arial"/>
              </a:rPr>
              <a:t>"</a:t>
            </a:r>
            <a:r>
              <a:rPr dirty="0" sz="800" spc="335">
                <a:latin typeface="Arial"/>
                <a:cs typeface="Arial"/>
              </a:rPr>
              <a:t> </a:t>
            </a:r>
            <a:r>
              <a:rPr dirty="0" sz="800" spc="50">
                <a:solidFill>
                  <a:srgbClr val="FF0000"/>
                </a:solidFill>
                <a:latin typeface="Arial"/>
                <a:cs typeface="Arial"/>
              </a:rPr>
              <a:t>sku</a:t>
            </a:r>
            <a:r>
              <a:rPr dirty="0" sz="800" spc="5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800" spc="50">
                <a:latin typeface="Arial"/>
                <a:cs typeface="Arial"/>
              </a:rPr>
              <a:t>"</a:t>
            </a:r>
            <a:r>
              <a:rPr dirty="0" sz="800" spc="50">
                <a:solidFill>
                  <a:srgbClr val="0000FF"/>
                </a:solidFill>
                <a:latin typeface="Arial"/>
                <a:cs typeface="Arial"/>
              </a:rPr>
              <a:t>.NETFramework,Version=v4.0</a:t>
            </a:r>
            <a:r>
              <a:rPr dirty="0" sz="800" spc="50">
                <a:latin typeface="Arial"/>
                <a:cs typeface="Arial"/>
              </a:rPr>
              <a:t>"</a:t>
            </a:r>
            <a:r>
              <a:rPr dirty="0" sz="800" spc="50">
                <a:solidFill>
                  <a:srgbClr val="0000FF"/>
                </a:solidFill>
                <a:latin typeface="Arial"/>
                <a:cs typeface="Arial"/>
              </a:rPr>
              <a:t>/&gt;&lt;/</a:t>
            </a:r>
            <a:r>
              <a:rPr dirty="0" sz="800" spc="50">
                <a:solidFill>
                  <a:srgbClr val="A21515"/>
                </a:solidFill>
                <a:latin typeface="Arial"/>
                <a:cs typeface="Arial"/>
              </a:rPr>
              <a:t>startup</a:t>
            </a:r>
            <a:r>
              <a:rPr dirty="0" sz="800" spc="50">
                <a:solidFill>
                  <a:srgbClr val="0000FF"/>
                </a:solidFill>
                <a:latin typeface="Arial"/>
                <a:cs typeface="Arial"/>
              </a:rPr>
              <a:t>&gt;&lt;/</a:t>
            </a:r>
            <a:r>
              <a:rPr dirty="0" sz="800" spc="50">
                <a:solidFill>
                  <a:srgbClr val="A21515"/>
                </a:solidFill>
                <a:latin typeface="Arial"/>
                <a:cs typeface="Arial"/>
              </a:rPr>
              <a:t>configuration</a:t>
            </a:r>
            <a:r>
              <a:rPr dirty="0" sz="800" spc="5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8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520"/>
              </a:spcBef>
            </a:pPr>
            <a:r>
              <a:rPr dirty="0" sz="1300" spc="-5">
                <a:latin typeface="Times New Roman"/>
                <a:cs typeface="Times New Roman"/>
              </a:rPr>
              <a:t>Thành:</a:t>
            </a:r>
            <a:endParaRPr sz="13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935"/>
              </a:spcBef>
            </a:pPr>
            <a:r>
              <a:rPr dirty="0" sz="1000" spc="-5" b="1">
                <a:solidFill>
                  <a:srgbClr val="0000BA"/>
                </a:solidFill>
                <a:latin typeface="Courier New"/>
                <a:cs typeface="Courier New"/>
              </a:rPr>
              <a:t>&lt;?xml version</a:t>
            </a:r>
            <a:r>
              <a:rPr dirty="0" sz="1000" spc="-5" b="1">
                <a:solidFill>
                  <a:srgbClr val="007700"/>
                </a:solidFill>
                <a:latin typeface="Courier New"/>
                <a:cs typeface="Courier New"/>
              </a:rPr>
              <a:t>=</a:t>
            </a:r>
            <a:r>
              <a:rPr dirty="0" sz="1000" spc="-5" b="1">
                <a:solidFill>
                  <a:srgbClr val="DD0000"/>
                </a:solidFill>
                <a:latin typeface="Courier New"/>
                <a:cs typeface="Courier New"/>
              </a:rPr>
              <a:t>"1.0"</a:t>
            </a:r>
            <a:r>
              <a:rPr dirty="0" sz="1000" spc="-5" b="1">
                <a:solidFill>
                  <a:srgbClr val="0000BA"/>
                </a:solidFill>
                <a:latin typeface="Courier New"/>
                <a:cs typeface="Courier New"/>
              </a:rPr>
              <a:t>?&gt;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000" spc="-5" b="1">
                <a:latin typeface="Courier New"/>
                <a:cs typeface="Courier New"/>
              </a:rPr>
              <a:t>&lt;configuration&gt;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75"/>
              </a:spcBef>
            </a:pPr>
            <a:r>
              <a:rPr dirty="0" sz="1000" spc="-5" b="1">
                <a:latin typeface="Courier New"/>
                <a:cs typeface="Courier New"/>
              </a:rPr>
              <a:t>&lt;startup</a:t>
            </a:r>
            <a:r>
              <a:rPr dirty="0" sz="1000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useLegacyV2RuntimeActivationPolicy="true"&gt;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265"/>
              </a:spcBef>
            </a:pPr>
            <a:r>
              <a:rPr dirty="0" sz="1000" spc="-5" b="1">
                <a:latin typeface="Courier New"/>
                <a:cs typeface="Courier New"/>
              </a:rPr>
              <a:t>&lt;supportedRuntime</a:t>
            </a:r>
            <a:r>
              <a:rPr dirty="0" sz="1000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version="v4.0"/&gt;</a:t>
            </a:r>
            <a:endParaRPr sz="1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275"/>
              </a:spcBef>
            </a:pPr>
            <a:r>
              <a:rPr dirty="0" sz="1000" spc="-5" b="1">
                <a:latin typeface="Courier New"/>
                <a:cs typeface="Courier New"/>
              </a:rPr>
              <a:t>&lt;requiredRuntime</a:t>
            </a:r>
            <a:r>
              <a:rPr dirty="0" sz="1000" spc="5" b="1">
                <a:latin typeface="Courier New"/>
                <a:cs typeface="Courier New"/>
              </a:rPr>
              <a:t> </a:t>
            </a:r>
            <a:r>
              <a:rPr dirty="0" sz="1000" spc="-5" b="1">
                <a:latin typeface="Courier New"/>
                <a:cs typeface="Courier New"/>
              </a:rPr>
              <a:t>version="v4.0.20506"/&gt;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75"/>
              </a:spcBef>
            </a:pPr>
            <a:r>
              <a:rPr dirty="0" sz="1000" spc="-5" b="1">
                <a:latin typeface="Courier New"/>
                <a:cs typeface="Courier New"/>
              </a:rPr>
              <a:t>&lt;/startup&gt;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 spc="-5" b="1">
                <a:latin typeface="Courier New"/>
                <a:cs typeface="Courier New"/>
              </a:rPr>
              <a:t>&lt;/configuration&gt;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07932"/>
            <a:ext cx="6176645" cy="606234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5">
                <a:latin typeface="Arial"/>
                <a:cs typeface="Arial"/>
              </a:rPr>
              <a:t>CHƯƠNG </a:t>
            </a:r>
            <a:r>
              <a:rPr dirty="0" sz="1700">
                <a:latin typeface="Arial"/>
                <a:cs typeface="Arial"/>
              </a:rPr>
              <a:t>7: PHÂN </a:t>
            </a:r>
            <a:r>
              <a:rPr dirty="0" sz="1700" spc="-5">
                <a:latin typeface="Arial"/>
                <a:cs typeface="Arial"/>
              </a:rPr>
              <a:t>PHỐI </a:t>
            </a:r>
            <a:r>
              <a:rPr dirty="0" sz="1700">
                <a:latin typeface="Arial"/>
                <a:cs typeface="Arial"/>
              </a:rPr>
              <a:t>VÀ CÀI </a:t>
            </a:r>
            <a:r>
              <a:rPr dirty="0" sz="1700" spc="-5">
                <a:latin typeface="Arial"/>
                <a:cs typeface="Arial"/>
              </a:rPr>
              <a:t>ĐẶT </a:t>
            </a:r>
            <a:r>
              <a:rPr dirty="0" sz="1700">
                <a:latin typeface="Arial"/>
                <a:cs typeface="Arial"/>
              </a:rPr>
              <a:t>ỨNG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DỤNG</a:t>
            </a:r>
            <a:endParaRPr sz="1700">
              <a:latin typeface="Arial"/>
              <a:cs typeface="Arial"/>
            </a:endParaRPr>
          </a:p>
          <a:p>
            <a:pPr algn="just" marL="12700" marR="6985" indent="359410">
              <a:lnSpc>
                <a:spcPct val="124600"/>
              </a:lnSpc>
              <a:spcBef>
                <a:spcPts val="730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đã hoàn </a:t>
            </a:r>
            <a:r>
              <a:rPr dirty="0" sz="1300">
                <a:latin typeface="Times New Roman"/>
                <a:cs typeface="Times New Roman"/>
              </a:rPr>
              <a:t>tất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ta có thể đóng gói ứng dụng bằng </a:t>
            </a:r>
            <a:r>
              <a:rPr dirty="0" sz="1300">
                <a:latin typeface="Times New Roman"/>
                <a:cs typeface="Times New Roman"/>
              </a:rPr>
              <a:t>cách </a:t>
            </a:r>
            <a:r>
              <a:rPr dirty="0" sz="1300" spc="-5">
                <a:latin typeface="Times New Roman"/>
                <a:cs typeface="Times New Roman"/>
              </a:rPr>
              <a:t>tạo bộ cài đặt </a:t>
            </a:r>
            <a:r>
              <a:rPr dirty="0" sz="1300" spc="-114">
                <a:latin typeface="Times New Roman"/>
                <a:cs typeface="Times New Roman"/>
              </a:rPr>
              <a:t>để  </a:t>
            </a:r>
            <a:r>
              <a:rPr dirty="0" sz="1300">
                <a:latin typeface="Times New Roman"/>
                <a:cs typeface="Times New Roman"/>
              </a:rPr>
              <a:t>đem </a:t>
            </a:r>
            <a:r>
              <a:rPr dirty="0" sz="1300" spc="-5">
                <a:latin typeface="Times New Roman"/>
                <a:cs typeface="Times New Roman"/>
              </a:rPr>
              <a:t>đi cài trên </a:t>
            </a:r>
            <a:r>
              <a:rPr dirty="0" sz="1300">
                <a:latin typeface="Times New Roman"/>
                <a:cs typeface="Times New Roman"/>
              </a:rPr>
              <a:t>máy khác </a:t>
            </a:r>
            <a:r>
              <a:rPr dirty="0" sz="1300" spc="-75">
                <a:latin typeface="Times New Roman"/>
                <a:cs typeface="Times New Roman"/>
              </a:rPr>
              <a:t>đƣợc. </a:t>
            </a:r>
            <a:r>
              <a:rPr dirty="0" sz="1300" spc="-5">
                <a:latin typeface="Times New Roman"/>
                <a:cs typeface="Times New Roman"/>
              </a:rPr>
              <a:t>Ở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10">
                <a:latin typeface="Times New Roman"/>
                <a:cs typeface="Times New Roman"/>
              </a:rPr>
              <a:t>này, </a:t>
            </a:r>
            <a:r>
              <a:rPr dirty="0" sz="1300">
                <a:latin typeface="Times New Roman"/>
                <a:cs typeface="Times New Roman"/>
              </a:rPr>
              <a:t>chúng </a:t>
            </a:r>
            <a:r>
              <a:rPr dirty="0" sz="1300" spc="-5">
                <a:latin typeface="Times New Roman"/>
                <a:cs typeface="Times New Roman"/>
              </a:rPr>
              <a:t>ta sẽ học </a:t>
            </a:r>
            <a:r>
              <a:rPr dirty="0" sz="1300">
                <a:latin typeface="Times New Roman"/>
                <a:cs typeface="Times New Roman"/>
              </a:rPr>
              <a:t>cách </a:t>
            </a: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dự án </a:t>
            </a:r>
            <a:r>
              <a:rPr dirty="0" sz="1300" spc="-120">
                <a:latin typeface="Times New Roman"/>
                <a:cs typeface="Times New Roman"/>
              </a:rPr>
              <a:t>đóng  </a:t>
            </a:r>
            <a:r>
              <a:rPr dirty="0" sz="1300" spc="-5">
                <a:latin typeface="Times New Roman"/>
                <a:cs typeface="Times New Roman"/>
              </a:rPr>
              <a:t>gói cài đặt với các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viện cần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thiết.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400" b="1">
                <a:latin typeface="Arial"/>
                <a:cs typeface="Arial"/>
              </a:rPr>
              <a:t>7.1. </a:t>
            </a:r>
            <a:r>
              <a:rPr dirty="0" sz="1400" spc="-5" b="1">
                <a:latin typeface="Arial"/>
                <a:cs typeface="Arial"/>
              </a:rPr>
              <a:t>Đặt vấn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đề</a:t>
            </a:r>
            <a:endParaRPr sz="1400">
              <a:latin typeface="Arial"/>
              <a:cs typeface="Arial"/>
            </a:endParaRPr>
          </a:p>
          <a:p>
            <a:pPr algn="just" marL="12700" marR="5080" indent="359410">
              <a:lnSpc>
                <a:spcPct val="143800"/>
              </a:lnSpc>
              <a:spcBef>
                <a:spcPts val="305"/>
              </a:spcBef>
            </a:pPr>
            <a:r>
              <a:rPr dirty="0" sz="1300" spc="-5">
                <a:latin typeface="Times New Roman"/>
                <a:cs typeface="Times New Roman"/>
              </a:rPr>
              <a:t>Cài đặt theo mô </a:t>
            </a:r>
            <a:r>
              <a:rPr dirty="0" sz="1300">
                <a:latin typeface="Times New Roman"/>
                <a:cs typeface="Times New Roman"/>
              </a:rPr>
              <a:t>hình </a:t>
            </a:r>
            <a:r>
              <a:rPr dirty="0" sz="1300" spc="-5">
                <a:latin typeface="Times New Roman"/>
                <a:cs typeface="Times New Roman"/>
              </a:rPr>
              <a:t>COM </a:t>
            </a:r>
            <a:r>
              <a:rPr dirty="0" sz="1300" spc="-75">
                <a:latin typeface="Times New Roman"/>
                <a:cs typeface="Times New Roman"/>
              </a:rPr>
              <a:t>trƣớc </a:t>
            </a:r>
            <a:r>
              <a:rPr dirty="0" sz="1300" spc="-5">
                <a:latin typeface="Times New Roman"/>
                <a:cs typeface="Times New Roman"/>
              </a:rPr>
              <a:t>kia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rất </a:t>
            </a:r>
            <a:r>
              <a:rPr dirty="0" sz="1300">
                <a:latin typeface="Times New Roman"/>
                <a:cs typeface="Times New Roman"/>
              </a:rPr>
              <a:t>nhiều </a:t>
            </a:r>
            <a:r>
              <a:rPr dirty="0" sz="1300" spc="-5">
                <a:latin typeface="Times New Roman"/>
                <a:cs typeface="Times New Roman"/>
              </a:rPr>
              <a:t>hạn chế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đăng </a:t>
            </a:r>
            <a:r>
              <a:rPr dirty="0" sz="1300">
                <a:latin typeface="Times New Roman"/>
                <a:cs typeface="Times New Roman"/>
              </a:rPr>
              <a:t>ký </a:t>
            </a:r>
            <a:r>
              <a:rPr dirty="0" sz="1300" spc="-5">
                <a:latin typeface="Times New Roman"/>
                <a:cs typeface="Times New Roman"/>
              </a:rPr>
              <a:t>DLL </a:t>
            </a:r>
            <a:r>
              <a:rPr dirty="0" sz="1300" spc="-225">
                <a:latin typeface="Times New Roman"/>
                <a:cs typeface="Times New Roman"/>
              </a:rPr>
              <a:t>bị  </a:t>
            </a:r>
            <a:r>
              <a:rPr dirty="0" sz="1300" spc="-5">
                <a:latin typeface="Times New Roman"/>
                <a:cs typeface="Times New Roman"/>
              </a:rPr>
              <a:t>trùng lặp, không </a:t>
            </a:r>
            <a:r>
              <a:rPr dirty="0" sz="1300">
                <a:latin typeface="Times New Roman"/>
                <a:cs typeface="Times New Roman"/>
              </a:rPr>
              <a:t>phù </a:t>
            </a:r>
            <a:r>
              <a:rPr dirty="0" sz="1300" spc="-5">
                <a:latin typeface="Times New Roman"/>
                <a:cs typeface="Times New Roman"/>
              </a:rPr>
              <a:t>hợp phiên bản, </a:t>
            </a:r>
            <a:r>
              <a:rPr dirty="0" sz="1300">
                <a:latin typeface="Times New Roman"/>
                <a:cs typeface="Times New Roman"/>
              </a:rPr>
              <a:t>xung </a:t>
            </a:r>
            <a:r>
              <a:rPr dirty="0" sz="1300" spc="-5">
                <a:latin typeface="Times New Roman"/>
                <a:cs typeface="Times New Roman"/>
              </a:rPr>
              <a:t>đột.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số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cài đặt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210">
                <a:latin typeface="Times New Roman"/>
                <a:cs typeface="Times New Roman"/>
              </a:rPr>
              <a:t>nhƣng  </a:t>
            </a:r>
            <a:r>
              <a:rPr dirty="0" sz="1300" spc="-5">
                <a:latin typeface="Times New Roman"/>
                <a:cs typeface="Times New Roman"/>
              </a:rPr>
              <a:t>không thực thi </a:t>
            </a:r>
            <a:r>
              <a:rPr dirty="0" sz="1300" spc="-75">
                <a:latin typeface="Times New Roman"/>
                <a:cs typeface="Times New Roman"/>
              </a:rPr>
              <a:t>đƣợc, </a:t>
            </a:r>
            <a:r>
              <a:rPr dirty="0" sz="1300">
                <a:latin typeface="Times New Roman"/>
                <a:cs typeface="Times New Roman"/>
              </a:rPr>
              <a:t>cài </a:t>
            </a:r>
            <a:r>
              <a:rPr dirty="0" sz="1300" spc="-5">
                <a:latin typeface="Times New Roman"/>
                <a:cs typeface="Times New Roman"/>
              </a:rPr>
              <a:t>đặt xong </a:t>
            </a:r>
            <a:r>
              <a:rPr dirty="0" sz="1300">
                <a:latin typeface="Times New Roman"/>
                <a:cs typeface="Times New Roman"/>
              </a:rPr>
              <a:t>không gỡ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hay </a:t>
            </a:r>
            <a:r>
              <a:rPr dirty="0" sz="1300" spc="-5">
                <a:latin typeface="Times New Roman"/>
                <a:cs typeface="Times New Roman"/>
              </a:rPr>
              <a:t>gỡ </a:t>
            </a:r>
            <a:r>
              <a:rPr dirty="0" sz="1300" spc="-75">
                <a:latin typeface="Times New Roman"/>
                <a:cs typeface="Times New Roman"/>
              </a:rPr>
              <a:t>nhƣng </a:t>
            </a:r>
            <a:r>
              <a:rPr dirty="0" sz="1300" spc="-5">
                <a:latin typeface="Times New Roman"/>
                <a:cs typeface="Times New Roman"/>
              </a:rPr>
              <a:t>vẫn để lại rác…Giờ </a:t>
            </a:r>
            <a:r>
              <a:rPr dirty="0" sz="1300">
                <a:latin typeface="Times New Roman"/>
                <a:cs typeface="Times New Roman"/>
              </a:rPr>
              <a:t>đây </a:t>
            </a:r>
            <a:r>
              <a:rPr dirty="0" sz="1300" spc="-300">
                <a:latin typeface="Times New Roman"/>
                <a:cs typeface="Times New Roman"/>
              </a:rPr>
              <a:t>C#  </a:t>
            </a:r>
            <a:r>
              <a:rPr dirty="0" sz="1300" spc="-5">
                <a:latin typeface="Times New Roman"/>
                <a:cs typeface="Times New Roman"/>
              </a:rPr>
              <a:t>đã khắc phục những </a:t>
            </a:r>
            <a:r>
              <a:rPr dirty="0" sz="1300" spc="-80">
                <a:latin typeface="Times New Roman"/>
                <a:cs typeface="Times New Roman"/>
              </a:rPr>
              <a:t>nhƣợc </a:t>
            </a:r>
            <a:r>
              <a:rPr dirty="0" sz="1300" spc="-5">
                <a:latin typeface="Times New Roman"/>
                <a:cs typeface="Times New Roman"/>
              </a:rPr>
              <a:t>điểm </a:t>
            </a:r>
            <a:r>
              <a:rPr dirty="0" sz="1300">
                <a:latin typeface="Times New Roman"/>
                <a:cs typeface="Times New Roman"/>
              </a:rPr>
              <a:t>đó </a:t>
            </a:r>
            <a:r>
              <a:rPr dirty="0" sz="1300" spc="-5">
                <a:latin typeface="Times New Roman"/>
                <a:cs typeface="Times New Roman"/>
              </a:rPr>
              <a:t>vì nó có thể </a:t>
            </a:r>
            <a:r>
              <a:rPr dirty="0" sz="1300" spc="5">
                <a:latin typeface="Times New Roman"/>
                <a:cs typeface="Times New Roman"/>
              </a:rPr>
              <a:t>cài </a:t>
            </a:r>
            <a:r>
              <a:rPr dirty="0" sz="1300" spc="-5">
                <a:latin typeface="Times New Roman"/>
                <a:cs typeface="Times New Roman"/>
              </a:rPr>
              <a:t>đặt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>
                <a:latin typeface="Times New Roman"/>
                <a:cs typeface="Times New Roman"/>
              </a:rPr>
              <a:t>không cần </a:t>
            </a:r>
            <a:r>
              <a:rPr dirty="0" sz="1300" spc="-5">
                <a:latin typeface="Times New Roman"/>
                <a:cs typeface="Times New Roman"/>
              </a:rPr>
              <a:t>đăng ký vào </a:t>
            </a:r>
            <a:r>
              <a:rPr dirty="0" sz="1300" spc="-20">
                <a:latin typeface="Times New Roman"/>
                <a:cs typeface="Times New Roman"/>
              </a:rPr>
              <a:t>Registry  </a:t>
            </a:r>
            <a:r>
              <a:rPr dirty="0" sz="1300" spc="-5">
                <a:latin typeface="Times New Roman"/>
                <a:cs typeface="Times New Roman"/>
              </a:rPr>
              <a:t>của hệ </a:t>
            </a:r>
            <a:r>
              <a:rPr dirty="0" sz="1300">
                <a:latin typeface="Times New Roman"/>
                <a:cs typeface="Times New Roman"/>
              </a:rPr>
              <a:t>thống. </a:t>
            </a:r>
            <a:r>
              <a:rPr dirty="0" sz="1300" spc="-5">
                <a:latin typeface="Times New Roman"/>
                <a:cs typeface="Times New Roman"/>
              </a:rPr>
              <a:t>Nó chủ </a:t>
            </a:r>
            <a:r>
              <a:rPr dirty="0" sz="1300" spc="-10">
                <a:latin typeface="Times New Roman"/>
                <a:cs typeface="Times New Roman"/>
              </a:rPr>
              <a:t>yếu </a:t>
            </a:r>
            <a:r>
              <a:rPr dirty="0" sz="1300" spc="-5">
                <a:latin typeface="Times New Roman"/>
                <a:cs typeface="Times New Roman"/>
              </a:rPr>
              <a:t>dựa trên bộ </a:t>
            </a:r>
            <a:r>
              <a:rPr dirty="0" sz="1300">
                <a:latin typeface="Times New Roman"/>
                <a:cs typeface="Times New Roman"/>
              </a:rPr>
              <a:t>khung </a:t>
            </a:r>
            <a:r>
              <a:rPr dirty="0" sz="1300" spc="-5">
                <a:latin typeface="Times New Roman"/>
                <a:cs typeface="Times New Roman"/>
              </a:rPr>
              <a:t>.NET Framework </a:t>
            </a:r>
            <a:r>
              <a:rPr dirty="0" sz="1300">
                <a:latin typeface="Times New Roman"/>
                <a:cs typeface="Times New Roman"/>
              </a:rPr>
              <a:t>thay vì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>
                <a:latin typeface="Times New Roman"/>
                <a:cs typeface="Times New Roman"/>
              </a:rPr>
              <a:t>cầu </a:t>
            </a:r>
            <a:r>
              <a:rPr dirty="0" sz="1300" spc="-5">
                <a:latin typeface="Times New Roman"/>
                <a:cs typeface="Times New Roman"/>
              </a:rPr>
              <a:t>đối </a:t>
            </a:r>
            <a:r>
              <a:rPr dirty="0" sz="1300" spc="-114">
                <a:latin typeface="Times New Roman"/>
                <a:cs typeface="Times New Roman"/>
              </a:rPr>
              <a:t>tƣợng  </a:t>
            </a:r>
            <a:r>
              <a:rPr dirty="0" sz="1300" spc="-5">
                <a:latin typeface="Times New Roman"/>
                <a:cs typeface="Times New Roman"/>
              </a:rPr>
              <a:t>COM gọi đến </a:t>
            </a:r>
            <a:r>
              <a:rPr dirty="0" sz="1300">
                <a:latin typeface="Times New Roman"/>
                <a:cs typeface="Times New Roman"/>
              </a:rPr>
              <a:t>hàm </a:t>
            </a:r>
            <a:r>
              <a:rPr dirty="0" sz="1300" spc="-5">
                <a:latin typeface="Times New Roman"/>
                <a:cs typeface="Times New Roman"/>
              </a:rPr>
              <a:t>API của Windows.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sẽ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biên </a:t>
            </a:r>
            <a:r>
              <a:rPr dirty="0" sz="1300" spc="-5">
                <a:latin typeface="Times New Roman"/>
                <a:cs typeface="Times New Roman"/>
              </a:rPr>
              <a:t>dịch </a:t>
            </a:r>
            <a:r>
              <a:rPr dirty="0" sz="1300">
                <a:latin typeface="Times New Roman"/>
                <a:cs typeface="Times New Roman"/>
              </a:rPr>
              <a:t>thành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135">
                <a:latin typeface="Times New Roman"/>
                <a:cs typeface="Times New Roman"/>
              </a:rPr>
              <a:t>gói  </a:t>
            </a:r>
            <a:r>
              <a:rPr dirty="0" sz="1300" spc="-5">
                <a:latin typeface="Times New Roman"/>
                <a:cs typeface="Times New Roman"/>
              </a:rPr>
              <a:t>(Assembly) và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cài đặt sẽ kết </a:t>
            </a:r>
            <a:r>
              <a:rPr dirty="0" sz="1300">
                <a:latin typeface="Times New Roman"/>
                <a:cs typeface="Times New Roman"/>
              </a:rPr>
              <a:t>hợp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thành phần </a:t>
            </a:r>
            <a:r>
              <a:rPr dirty="0" sz="1300" spc="-5">
                <a:latin typeface="Times New Roman"/>
                <a:cs typeface="Times New Roman"/>
              </a:rPr>
              <a:t>lại </a:t>
            </a:r>
            <a:r>
              <a:rPr dirty="0" sz="1300">
                <a:latin typeface="Times New Roman"/>
                <a:cs typeface="Times New Roman"/>
              </a:rPr>
              <a:t>cùng </a:t>
            </a:r>
            <a:r>
              <a:rPr dirty="0" sz="1300" spc="-5">
                <a:latin typeface="Times New Roman"/>
                <a:cs typeface="Times New Roman"/>
              </a:rPr>
              <a:t>với các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14">
                <a:latin typeface="Times New Roman"/>
                <a:cs typeface="Times New Roman"/>
              </a:rPr>
              <a:t>viện  </a:t>
            </a:r>
            <a:r>
              <a:rPr dirty="0" sz="1300" spc="-5">
                <a:latin typeface="Times New Roman"/>
                <a:cs typeface="Times New Roman"/>
              </a:rPr>
              <a:t>cần thiết.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 indent="359410">
              <a:lnSpc>
                <a:spcPct val="1439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gói Assembly của ứng dụng .NET gồm 4 thành phần: ngôn </a:t>
            </a:r>
            <a:r>
              <a:rPr dirty="0" sz="1300">
                <a:latin typeface="Times New Roman"/>
                <a:cs typeface="Times New Roman"/>
              </a:rPr>
              <a:t>ngữ </a:t>
            </a:r>
            <a:r>
              <a:rPr dirty="0" sz="1300" spc="-5">
                <a:latin typeface="Times New Roman"/>
                <a:cs typeface="Times New Roman"/>
              </a:rPr>
              <a:t>diễn dịch trung  gian </a:t>
            </a:r>
            <a:r>
              <a:rPr dirty="0" sz="1300" spc="-10">
                <a:latin typeface="Times New Roman"/>
                <a:cs typeface="Times New Roman"/>
              </a:rPr>
              <a:t>MSIL </a:t>
            </a:r>
            <a:r>
              <a:rPr dirty="0" sz="1300">
                <a:latin typeface="Times New Roman"/>
                <a:cs typeface="Times New Roman"/>
              </a:rPr>
              <a:t>(Microsoft </a:t>
            </a:r>
            <a:r>
              <a:rPr dirty="0" sz="1300" spc="-5">
                <a:latin typeface="Times New Roman"/>
                <a:cs typeface="Times New Roman"/>
              </a:rPr>
              <a:t>Intermediate </a:t>
            </a:r>
            <a:r>
              <a:rPr dirty="0" sz="1300">
                <a:latin typeface="Times New Roman"/>
                <a:cs typeface="Times New Roman"/>
              </a:rPr>
              <a:t>Language),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(MSIL code), dữ liệu </a:t>
            </a:r>
            <a:r>
              <a:rPr dirty="0" sz="1300" spc="-15">
                <a:latin typeface="Times New Roman"/>
                <a:cs typeface="Times New Roman"/>
              </a:rPr>
              <a:t>mô </a:t>
            </a:r>
            <a:r>
              <a:rPr dirty="0" sz="1300" spc="-5">
                <a:latin typeface="Times New Roman"/>
                <a:cs typeface="Times New Roman"/>
              </a:rPr>
              <a:t>tả (metadata)  và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chứa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tin (manisfest </a:t>
            </a:r>
            <a:r>
              <a:rPr dirty="0" sz="1300">
                <a:latin typeface="Times New Roman"/>
                <a:cs typeface="Times New Roman"/>
              </a:rPr>
              <a:t>file): các file </a:t>
            </a:r>
            <a:r>
              <a:rPr dirty="0" sz="1300" spc="-5">
                <a:latin typeface="Times New Roman"/>
                <a:cs typeface="Times New Roman"/>
              </a:rPr>
              <a:t>hỗ </a:t>
            </a:r>
            <a:r>
              <a:rPr dirty="0" sz="1300">
                <a:latin typeface="Times New Roman"/>
                <a:cs typeface="Times New Roman"/>
              </a:rPr>
              <a:t>trợ </a:t>
            </a:r>
            <a:r>
              <a:rPr dirty="0" sz="1300" spc="-5">
                <a:latin typeface="Times New Roman"/>
                <a:cs typeface="Times New Roman"/>
              </a:rPr>
              <a:t>(support </a:t>
            </a:r>
            <a:r>
              <a:rPr dirty="0" sz="1300">
                <a:latin typeface="Times New Roman"/>
                <a:cs typeface="Times New Roman"/>
              </a:rPr>
              <a:t>files) và </a:t>
            </a:r>
            <a:r>
              <a:rPr dirty="0" sz="1300" spc="-5">
                <a:latin typeface="Times New Roman"/>
                <a:cs typeface="Times New Roman"/>
              </a:rPr>
              <a:t>tài nguyên (resource)  dành cho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algn="just" marL="12700" marR="8890" indent="359410">
              <a:lnSpc>
                <a:spcPct val="143100"/>
              </a:lnSpc>
              <a:spcBef>
                <a:spcPts val="515"/>
              </a:spcBef>
            </a:pPr>
            <a:r>
              <a:rPr dirty="0" sz="1300" spc="-10">
                <a:latin typeface="Times New Roman"/>
                <a:cs typeface="Times New Roman"/>
              </a:rPr>
              <a:t>Hình sau minh </a:t>
            </a:r>
            <a:r>
              <a:rPr dirty="0" sz="1300" spc="-5">
                <a:latin typeface="Times New Roman"/>
                <a:cs typeface="Times New Roman"/>
              </a:rPr>
              <a:t>họa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Luckyseven.exe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xem </a:t>
            </a:r>
            <a:r>
              <a:rPr dirty="0" sz="1300" spc="-5">
                <a:latin typeface="Times New Roman"/>
                <a:cs typeface="Times New Roman"/>
              </a:rPr>
              <a:t>là một </a:t>
            </a:r>
            <a:r>
              <a:rPr dirty="0" sz="1300">
                <a:latin typeface="Times New Roman"/>
                <a:cs typeface="Times New Roman"/>
              </a:rPr>
              <a:t>gói </a:t>
            </a:r>
            <a:r>
              <a:rPr dirty="0" sz="1300" spc="-5">
                <a:latin typeface="Times New Roman"/>
                <a:cs typeface="Times New Roman"/>
              </a:rPr>
              <a:t>Assembly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430">
                <a:latin typeface="Times New Roman"/>
                <a:cs typeface="Times New Roman"/>
              </a:rPr>
              <a:t>4 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thành </a:t>
            </a:r>
            <a:r>
              <a:rPr dirty="0" sz="1300" spc="-10">
                <a:latin typeface="Times New Roman"/>
                <a:cs typeface="Times New Roman"/>
              </a:rPr>
              <a:t>phần </a:t>
            </a:r>
            <a:r>
              <a:rPr dirty="0" sz="1300" spc="-5">
                <a:latin typeface="Times New Roman"/>
                <a:cs typeface="Times New Roman"/>
              </a:rPr>
              <a:t>cơ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bản: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5375" cy="223583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Ta chọn ngôn ngữ lập trình là </a:t>
            </a:r>
            <a:r>
              <a:rPr dirty="0" sz="1300" spc="-10">
                <a:latin typeface="Times New Roman"/>
                <a:cs typeface="Times New Roman"/>
              </a:rPr>
              <a:t>Visual </a:t>
            </a:r>
            <a:r>
              <a:rPr dirty="0" sz="1300" spc="-5">
                <a:latin typeface="Times New Roman"/>
                <a:cs typeface="Times New Roman"/>
              </a:rPr>
              <a:t>C#, chọn loại ứng dụng là Windows Forms  Application, chọn </a:t>
            </a:r>
            <a:r>
              <a:rPr dirty="0" sz="1300">
                <a:latin typeface="Times New Roman"/>
                <a:cs typeface="Times New Roman"/>
              </a:rPr>
              <a:t>phiên </a:t>
            </a:r>
            <a:r>
              <a:rPr dirty="0" sz="1300" spc="-5">
                <a:latin typeface="Times New Roman"/>
                <a:cs typeface="Times New Roman"/>
              </a:rPr>
              <a:t>bản mới nhất </a:t>
            </a:r>
            <a:r>
              <a:rPr dirty="0" sz="1300">
                <a:latin typeface="Times New Roman"/>
                <a:cs typeface="Times New Roman"/>
              </a:rPr>
              <a:t>là .NET </a:t>
            </a:r>
            <a:r>
              <a:rPr dirty="0" sz="1300" spc="-5">
                <a:latin typeface="Times New Roman"/>
                <a:cs typeface="Times New Roman"/>
              </a:rPr>
              <a:t>Framework 4.0. </a:t>
            </a:r>
            <a:r>
              <a:rPr dirty="0" sz="1300">
                <a:latin typeface="Times New Roman"/>
                <a:cs typeface="Times New Roman"/>
              </a:rPr>
              <a:t>Tại </a:t>
            </a:r>
            <a:r>
              <a:rPr dirty="0" sz="1300" spc="-5">
                <a:latin typeface="Times New Roman"/>
                <a:cs typeface="Times New Roman"/>
              </a:rPr>
              <a:t>ô Name ta viết tên </a:t>
            </a:r>
            <a:r>
              <a:rPr dirty="0" sz="1300">
                <a:latin typeface="Times New Roman"/>
                <a:cs typeface="Times New Roman"/>
              </a:rPr>
              <a:t>của đồ  </a:t>
            </a:r>
            <a:r>
              <a:rPr dirty="0" sz="1300" spc="-5">
                <a:latin typeface="Times New Roman"/>
                <a:cs typeface="Times New Roman"/>
              </a:rPr>
              <a:t>án, tại ô Location ta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chứa </a:t>
            </a:r>
            <a:r>
              <a:rPr dirty="0" sz="1300">
                <a:latin typeface="Times New Roman"/>
                <a:cs typeface="Times New Roman"/>
              </a:rPr>
              <a:t>đồ </a:t>
            </a:r>
            <a:r>
              <a:rPr dirty="0" sz="1300" spc="-5">
                <a:latin typeface="Times New Roman"/>
                <a:cs typeface="Times New Roman"/>
              </a:rPr>
              <a:t>án bằng cách </a:t>
            </a:r>
            <a:r>
              <a:rPr dirty="0" sz="1300">
                <a:latin typeface="Times New Roman"/>
                <a:cs typeface="Times New Roman"/>
              </a:rPr>
              <a:t>nhấn </a:t>
            </a:r>
            <a:r>
              <a:rPr dirty="0" sz="1300" spc="-5">
                <a:latin typeface="Times New Roman"/>
                <a:cs typeface="Times New Roman"/>
              </a:rPr>
              <a:t>nút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Browse...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Cuối cùng ta nhấn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OK.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200" spc="-5" b="1" i="1">
                <a:latin typeface="Arial"/>
                <a:cs typeface="Arial"/>
              </a:rPr>
              <a:t>1.3.2. Giao </a:t>
            </a:r>
            <a:r>
              <a:rPr dirty="0" sz="1200" b="1" i="1">
                <a:latin typeface="Arial"/>
                <a:cs typeface="Arial"/>
              </a:rPr>
              <a:t>diện môi </a:t>
            </a:r>
            <a:r>
              <a:rPr dirty="0" sz="1200" spc="-5" b="1" i="1">
                <a:latin typeface="Arial"/>
                <a:cs typeface="Arial"/>
              </a:rPr>
              <a:t>trường </a:t>
            </a:r>
            <a:r>
              <a:rPr dirty="0" sz="1200" b="1" i="1">
                <a:latin typeface="Arial"/>
                <a:cs typeface="Arial"/>
              </a:rPr>
              <a:t>lập trình </a:t>
            </a:r>
            <a:r>
              <a:rPr dirty="0" sz="1200" spc="-5" b="1" i="1">
                <a:latin typeface="Arial"/>
                <a:cs typeface="Arial"/>
              </a:rPr>
              <a:t>Visual C# trên</a:t>
            </a:r>
            <a:r>
              <a:rPr dirty="0" sz="1200" spc="3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WinForm</a:t>
            </a:r>
            <a:endParaRPr sz="1200">
              <a:latin typeface="Arial"/>
              <a:cs typeface="Arial"/>
            </a:endParaRPr>
          </a:p>
          <a:p>
            <a:pPr algn="just" marL="12700" marR="6985" indent="359410">
              <a:lnSpc>
                <a:spcPct val="124600"/>
              </a:lnSpc>
              <a:spcBef>
                <a:spcPts val="540"/>
              </a:spcBef>
            </a:pP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khi khởi động </a:t>
            </a:r>
            <a:r>
              <a:rPr dirty="0" sz="1300">
                <a:latin typeface="Times New Roman"/>
                <a:cs typeface="Times New Roman"/>
              </a:rPr>
              <a:t>Visual </a:t>
            </a:r>
            <a:r>
              <a:rPr dirty="0" sz="1300" spc="-5">
                <a:latin typeface="Times New Roman"/>
                <a:cs typeface="Times New Roman"/>
              </a:rPr>
              <a:t>Studio 2010 theo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5">
                <a:latin typeface="Times New Roman"/>
                <a:cs typeface="Times New Roman"/>
              </a:rPr>
              <a:t>xuất hiện cửa sổ </a:t>
            </a:r>
            <a:r>
              <a:rPr dirty="0" sz="1300" spc="-160">
                <a:latin typeface="Times New Roman"/>
                <a:cs typeface="Times New Roman"/>
              </a:rPr>
              <a:t>môi 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phát triển IDE, có giao diện </a:t>
            </a:r>
            <a:r>
              <a:rPr dirty="0" sz="1300">
                <a:latin typeface="Times New Roman"/>
                <a:cs typeface="Times New Roman"/>
              </a:rPr>
              <a:t>gồm các thành </a:t>
            </a:r>
            <a:r>
              <a:rPr dirty="0" sz="1300" spc="-5">
                <a:latin typeface="Times New Roman"/>
                <a:cs typeface="Times New Roman"/>
              </a:rPr>
              <a:t>phần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0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23669" y="2811779"/>
            <a:ext cx="5831839" cy="4122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6575" y="8525509"/>
            <a:ext cx="180975" cy="219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7733" y="6993407"/>
            <a:ext cx="5815965" cy="1798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240665" marR="5080" indent="-228600">
              <a:lnSpc>
                <a:spcPct val="124300"/>
              </a:lnSpc>
              <a:spcBef>
                <a:spcPts val="90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300" spc="-5" b="1">
                <a:latin typeface="Times New Roman"/>
                <a:cs typeface="Times New Roman"/>
              </a:rPr>
              <a:t>ToolBox: </a:t>
            </a:r>
            <a:r>
              <a:rPr dirty="0" sz="1300" spc="-5">
                <a:latin typeface="Times New Roman"/>
                <a:cs typeface="Times New Roman"/>
              </a:rPr>
              <a:t>là hộ công </a:t>
            </a:r>
            <a:r>
              <a:rPr dirty="0" sz="1300">
                <a:latin typeface="Times New Roman"/>
                <a:cs typeface="Times New Roman"/>
              </a:rPr>
              <a:t>cụ </a:t>
            </a:r>
            <a:r>
              <a:rPr dirty="0" sz="1300" spc="-5">
                <a:latin typeface="Times New Roman"/>
                <a:cs typeface="Times New Roman"/>
              </a:rPr>
              <a:t>chứa các </a:t>
            </a:r>
            <a:r>
              <a:rPr dirty="0" sz="1300">
                <a:latin typeface="Times New Roman"/>
                <a:cs typeface="Times New Roman"/>
              </a:rPr>
              <a:t>điều khiển </a:t>
            </a:r>
            <a:r>
              <a:rPr dirty="0" sz="1300" spc="-5">
                <a:latin typeface="Times New Roman"/>
                <a:cs typeface="Times New Roman"/>
              </a:rPr>
              <a:t>– controls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đặt </a:t>
            </a:r>
            <a:r>
              <a:rPr dirty="0" sz="1300" spc="-5">
                <a:latin typeface="Times New Roman"/>
                <a:cs typeface="Times New Roman"/>
              </a:rPr>
              <a:t>lên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 spc="-45">
                <a:latin typeface="Times New Roman"/>
                <a:cs typeface="Times New Roman"/>
              </a:rPr>
              <a:t>thiết  </a:t>
            </a:r>
            <a:r>
              <a:rPr dirty="0" sz="1300" spc="-5">
                <a:latin typeface="Times New Roman"/>
                <a:cs typeface="Times New Roman"/>
              </a:rPr>
              <a:t>kế giao diện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dùng. </a:t>
            </a:r>
            <a:r>
              <a:rPr dirty="0" sz="1300" spc="-5">
                <a:latin typeface="Times New Roman"/>
                <a:cs typeface="Times New Roman"/>
              </a:rPr>
              <a:t>Để hiển thị hộp </a:t>
            </a:r>
            <a:r>
              <a:rPr dirty="0" sz="1300">
                <a:latin typeface="Times New Roman"/>
                <a:cs typeface="Times New Roman"/>
              </a:rPr>
              <a:t>công </a:t>
            </a:r>
            <a:r>
              <a:rPr dirty="0" sz="1300" spc="-5">
                <a:latin typeface="Times New Roman"/>
                <a:cs typeface="Times New Roman"/>
              </a:rPr>
              <a:t>cụ ta 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trong các </a:t>
            </a:r>
            <a:r>
              <a:rPr dirty="0" sz="1300" spc="-50">
                <a:latin typeface="Times New Roman"/>
                <a:cs typeface="Times New Roman"/>
              </a:rPr>
              <a:t>cách 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79565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Vào View/Toolbox</a:t>
            </a:r>
            <a:endParaRPr sz="1300">
              <a:latin typeface="Times New Roman"/>
              <a:cs typeface="Times New Roman"/>
            </a:endParaRPr>
          </a:p>
          <a:p>
            <a:pPr marL="79565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Bấm </a:t>
            </a:r>
            <a:r>
              <a:rPr dirty="0" sz="1300" spc="-5">
                <a:latin typeface="Times New Roman"/>
                <a:cs typeface="Times New Roman"/>
              </a:rPr>
              <a:t>tổ </a:t>
            </a:r>
            <a:r>
              <a:rPr dirty="0" sz="1300">
                <a:latin typeface="Times New Roman"/>
                <a:cs typeface="Times New Roman"/>
              </a:rPr>
              <a:t>hợp </a:t>
            </a:r>
            <a:r>
              <a:rPr dirty="0" sz="1300" spc="-5">
                <a:latin typeface="Times New Roman"/>
                <a:cs typeface="Times New Roman"/>
              </a:rPr>
              <a:t>phím </a:t>
            </a:r>
            <a:r>
              <a:rPr dirty="0" sz="1300">
                <a:latin typeface="Times New Roman"/>
                <a:cs typeface="Times New Roman"/>
              </a:rPr>
              <a:t>Ctrl </a:t>
            </a:r>
            <a:r>
              <a:rPr dirty="0" sz="1300" spc="-5">
                <a:latin typeface="Times New Roman"/>
                <a:cs typeface="Times New Roman"/>
              </a:rPr>
              <a:t>+ Alt +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795655">
              <a:lnSpc>
                <a:spcPct val="100000"/>
              </a:lnSpc>
              <a:tabLst>
                <a:tab pos="3141980" algn="l"/>
              </a:tabLst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Bấm </a:t>
            </a:r>
            <a:r>
              <a:rPr dirty="0" sz="1300" spc="-5">
                <a:latin typeface="Times New Roman"/>
                <a:cs typeface="Times New Roman"/>
              </a:rPr>
              <a:t>vào biểu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Toolbox	trên thanh công cụ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standard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01266" y="1617217"/>
            <a:ext cx="4312285" cy="285115"/>
          </a:xfrm>
          <a:custGeom>
            <a:avLst/>
            <a:gdLst/>
            <a:ahLst/>
            <a:cxnLst/>
            <a:rect l="l" t="t" r="r" b="b"/>
            <a:pathLst>
              <a:path w="4312285" h="285114">
                <a:moveTo>
                  <a:pt x="4312284" y="0"/>
                </a:moveTo>
                <a:lnTo>
                  <a:pt x="0" y="0"/>
                </a:lnTo>
                <a:lnTo>
                  <a:pt x="0" y="284988"/>
                </a:lnTo>
                <a:lnTo>
                  <a:pt x="4312284" y="284988"/>
                </a:lnTo>
                <a:lnTo>
                  <a:pt x="4312284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01266" y="2837942"/>
            <a:ext cx="4312285" cy="285115"/>
          </a:xfrm>
          <a:custGeom>
            <a:avLst/>
            <a:gdLst/>
            <a:ahLst/>
            <a:cxnLst/>
            <a:rect l="l" t="t" r="r" b="b"/>
            <a:pathLst>
              <a:path w="4312285" h="285114">
                <a:moveTo>
                  <a:pt x="4312284" y="0"/>
                </a:moveTo>
                <a:lnTo>
                  <a:pt x="0" y="0"/>
                </a:lnTo>
                <a:lnTo>
                  <a:pt x="0" y="284988"/>
                </a:lnTo>
                <a:lnTo>
                  <a:pt x="4312284" y="284988"/>
                </a:lnTo>
                <a:lnTo>
                  <a:pt x="4312284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01266" y="4914010"/>
            <a:ext cx="4312285" cy="285115"/>
          </a:xfrm>
          <a:custGeom>
            <a:avLst/>
            <a:gdLst/>
            <a:ahLst/>
            <a:cxnLst/>
            <a:rect l="l" t="t" r="r" b="b"/>
            <a:pathLst>
              <a:path w="4312285" h="285114">
                <a:moveTo>
                  <a:pt x="4312284" y="0"/>
                </a:moveTo>
                <a:lnTo>
                  <a:pt x="0" y="0"/>
                </a:lnTo>
                <a:lnTo>
                  <a:pt x="0" y="284988"/>
                </a:lnTo>
                <a:lnTo>
                  <a:pt x="4312284" y="284988"/>
                </a:lnTo>
                <a:lnTo>
                  <a:pt x="4312284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59484" y="792480"/>
          <a:ext cx="6193155" cy="4697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8365"/>
                <a:gridCol w="4412615"/>
                <a:gridCol w="887729"/>
              </a:tblGrid>
              <a:tr h="37058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556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LuckySeven.EXE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6728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5750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MSIL</a:t>
                      </a:r>
                      <a:r>
                        <a:rPr dirty="0" sz="1300" spc="-1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b="1">
                          <a:latin typeface="Times New Roman"/>
                          <a:cs typeface="Times New Roman"/>
                        </a:rPr>
                        <a:t>Code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2224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4660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Metadata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59765" indent="-229235">
                        <a:lnSpc>
                          <a:spcPct val="100000"/>
                        </a:lnSpc>
                        <a:spcBef>
                          <a:spcPts val="650"/>
                        </a:spcBef>
                        <a:buChar char="-"/>
                        <a:tabLst>
                          <a:tab pos="659765" algn="l"/>
                          <a:tab pos="660400" algn="l"/>
                        </a:tabLst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Định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nghĩa kiểu dữ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liệu, </a:t>
                      </a:r>
                      <a:r>
                        <a:rPr dirty="0" sz="1300" spc="-60">
                          <a:latin typeface="Times New Roman"/>
                          <a:cs typeface="Times New Roman"/>
                        </a:rPr>
                        <a:t>phƣơng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 thức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59765" marR="66040" indent="-228600">
                        <a:lnSpc>
                          <a:spcPts val="2240"/>
                        </a:lnSpc>
                        <a:spcBef>
                          <a:spcPts val="180"/>
                        </a:spcBef>
                        <a:buChar char="-"/>
                        <a:tabLst>
                          <a:tab pos="659765" algn="l"/>
                          <a:tab pos="660400" algn="l"/>
                        </a:tabLst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tham chiếu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kiểu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dữ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liệu, đối </a:t>
                      </a:r>
                      <a:r>
                        <a:rPr dirty="0" sz="1300" spc="-65">
                          <a:latin typeface="Times New Roman"/>
                          <a:cs typeface="Times New Roman"/>
                        </a:rPr>
                        <a:t>tƣợng, </a:t>
                      </a:r>
                      <a:r>
                        <a:rPr dirty="0" sz="1300" spc="-140">
                          <a:latin typeface="Times New Roman"/>
                          <a:cs typeface="Times New Roman"/>
                        </a:rPr>
                        <a:t>phƣơng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thức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07606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745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Manifest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59765" indent="-229235">
                        <a:lnSpc>
                          <a:spcPct val="100000"/>
                        </a:lnSpc>
                        <a:spcBef>
                          <a:spcPts val="645"/>
                        </a:spcBef>
                        <a:buChar char="-"/>
                        <a:tabLst>
                          <a:tab pos="659765" algn="l"/>
                          <a:tab pos="660400" algn="l"/>
                        </a:tabLst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Tên và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phiên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bản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300" spc="-65">
                          <a:latin typeface="Times New Roman"/>
                          <a:cs typeface="Times New Roman"/>
                        </a:rPr>
                        <a:t>chƣơng</a:t>
                      </a:r>
                      <a:r>
                        <a:rPr dirty="0" sz="13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trình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59765" indent="-229235">
                        <a:lnSpc>
                          <a:spcPct val="100000"/>
                        </a:lnSpc>
                        <a:spcBef>
                          <a:spcPts val="690"/>
                        </a:spcBef>
                        <a:buChar char="-"/>
                        <a:tabLst>
                          <a:tab pos="659765" algn="l"/>
                          <a:tab pos="660400" algn="l"/>
                        </a:tabLst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Danh sách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các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file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59765" indent="-229235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-"/>
                        <a:tabLst>
                          <a:tab pos="659765" algn="l"/>
                          <a:tab pos="660400" algn="l"/>
                        </a:tabLst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tham chiếu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đến gói (Assembly)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khác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59765" indent="-229235">
                        <a:lnSpc>
                          <a:spcPct val="100000"/>
                        </a:lnSpc>
                        <a:spcBef>
                          <a:spcPts val="685"/>
                        </a:spcBef>
                        <a:buChar char="-"/>
                        <a:tabLst>
                          <a:tab pos="659765" algn="l"/>
                          <a:tab pos="660400" algn="l"/>
                        </a:tabLst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Các thông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tin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bảo mật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59765" indent="-229235">
                        <a:lnSpc>
                          <a:spcPct val="100000"/>
                        </a:lnSpc>
                        <a:spcBef>
                          <a:spcPts val="680"/>
                        </a:spcBef>
                        <a:buChar char="-"/>
                        <a:tabLst>
                          <a:tab pos="659765" algn="l"/>
                          <a:tab pos="660400" algn="l"/>
                        </a:tabLst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Các kiểu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xuất (Exported)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môi </a:t>
                      </a:r>
                      <a:r>
                        <a:rPr dirty="0" sz="1300" spc="-65">
                          <a:latin typeface="Times New Roman"/>
                          <a:cs typeface="Times New Roman"/>
                        </a:rPr>
                        <a:t>trƣờng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sử</a:t>
                      </a:r>
                      <a:r>
                        <a:rPr dirty="0" sz="130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dụng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59765" indent="-229235">
                        <a:lnSpc>
                          <a:spcPct val="100000"/>
                        </a:lnSpc>
                        <a:spcBef>
                          <a:spcPts val="675"/>
                        </a:spcBef>
                        <a:buChar char="-"/>
                        <a:tabLst>
                          <a:tab pos="659765" algn="l"/>
                          <a:tab pos="660400" algn="l"/>
                        </a:tabLst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Các thông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tin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về tài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nguyên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5227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6057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Resource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31165">
                        <a:lnSpc>
                          <a:spcPct val="100000"/>
                        </a:lnSpc>
                        <a:spcBef>
                          <a:spcPts val="650"/>
                        </a:spcBef>
                        <a:tabLst>
                          <a:tab pos="659765" algn="l"/>
                        </a:tabLst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-	Các tài nguyên </a:t>
                      </a:r>
                      <a:r>
                        <a:rPr dirty="0" sz="1300" spc="-60">
                          <a:latin typeface="Times New Roman"/>
                          <a:cs typeface="Times New Roman"/>
                        </a:rPr>
                        <a:t>chƣơng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trình cần</a:t>
                      </a:r>
                      <a:r>
                        <a:rPr dirty="0" sz="130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dùng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1068120" y="5540120"/>
            <a:ext cx="6178550" cy="34880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lvl="1" marL="360045" indent="-347980">
              <a:lnSpc>
                <a:spcPct val="100000"/>
              </a:lnSpc>
              <a:spcBef>
                <a:spcPts val="105"/>
              </a:spcBef>
              <a:buFont typeface="Arial"/>
              <a:buAutoNum type="arabicPeriod" startAt="2"/>
              <a:tabLst>
                <a:tab pos="360680" algn="l"/>
              </a:tabLst>
            </a:pPr>
            <a:r>
              <a:rPr dirty="0" sz="1400" spc="-5" b="1">
                <a:latin typeface="Arial"/>
                <a:cs typeface="Arial"/>
              </a:rPr>
              <a:t>C</a:t>
            </a:r>
            <a:r>
              <a:rPr dirty="0" sz="1400" spc="-5" b="1">
                <a:latin typeface="Arial"/>
                <a:cs typeface="Arial"/>
              </a:rPr>
              <a:t>ác cách </a:t>
            </a:r>
            <a:r>
              <a:rPr dirty="0" sz="1400" spc="-10" b="1">
                <a:latin typeface="Arial"/>
                <a:cs typeface="Arial"/>
              </a:rPr>
              <a:t>đóng </a:t>
            </a:r>
            <a:r>
              <a:rPr dirty="0" sz="1400" spc="-5" b="1">
                <a:latin typeface="Arial"/>
                <a:cs typeface="Arial"/>
              </a:rPr>
              <a:t>gói </a:t>
            </a:r>
            <a:r>
              <a:rPr dirty="0" sz="1400" spc="-10" b="1">
                <a:latin typeface="Arial"/>
                <a:cs typeface="Arial"/>
              </a:rPr>
              <a:t>và </a:t>
            </a:r>
            <a:r>
              <a:rPr dirty="0" sz="1400" spc="-5" b="1">
                <a:latin typeface="Arial"/>
                <a:cs typeface="Arial"/>
              </a:rPr>
              <a:t>triển khai ứng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dụng</a:t>
            </a:r>
            <a:endParaRPr sz="1400">
              <a:latin typeface="Arial"/>
              <a:cs typeface="Arial"/>
            </a:endParaRPr>
          </a:p>
          <a:p>
            <a:pPr algn="just" marL="12700" marR="10795" indent="359410">
              <a:lnSpc>
                <a:spcPct val="143800"/>
              </a:lnSpc>
              <a:spcBef>
                <a:spcPts val="315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bắt </a:t>
            </a:r>
            <a:r>
              <a:rPr dirty="0" sz="1300">
                <a:latin typeface="Times New Roman"/>
                <a:cs typeface="Times New Roman"/>
              </a:rPr>
              <a:t>đầu </a:t>
            </a:r>
            <a:r>
              <a:rPr dirty="0" sz="1300" spc="-5">
                <a:latin typeface="Times New Roman"/>
                <a:cs typeface="Times New Roman"/>
              </a:rPr>
              <a:t>chuẩn bị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phân </a:t>
            </a:r>
            <a:r>
              <a:rPr dirty="0" sz="1300" spc="-5">
                <a:latin typeface="Times New Roman"/>
                <a:cs typeface="Times New Roman"/>
              </a:rPr>
              <a:t>phối </a:t>
            </a:r>
            <a:r>
              <a:rPr dirty="0" sz="1300" spc="-10">
                <a:latin typeface="Times New Roman"/>
                <a:cs typeface="Times New Roman"/>
              </a:rPr>
              <a:t>sản </a:t>
            </a:r>
            <a:r>
              <a:rPr dirty="0" sz="1300">
                <a:latin typeface="Times New Roman"/>
                <a:cs typeface="Times New Roman"/>
              </a:rPr>
              <a:t>phẩm </a:t>
            </a:r>
            <a:r>
              <a:rPr dirty="0" sz="1300" spc="-5">
                <a:latin typeface="Times New Roman"/>
                <a:cs typeface="Times New Roman"/>
              </a:rPr>
              <a:t>của mình, </a:t>
            </a:r>
            <a:r>
              <a:rPr dirty="0" sz="1300">
                <a:latin typeface="Times New Roman"/>
                <a:cs typeface="Times New Roman"/>
              </a:rPr>
              <a:t>hãy xem </a:t>
            </a:r>
            <a:r>
              <a:rPr dirty="0" sz="1300" spc="-5">
                <a:latin typeface="Times New Roman"/>
                <a:cs typeface="Times New Roman"/>
              </a:rPr>
              <a:t>xét các </a:t>
            </a:r>
            <a:r>
              <a:rPr dirty="0" sz="1300" spc="-100">
                <a:latin typeface="Times New Roman"/>
                <a:cs typeface="Times New Roman"/>
              </a:rPr>
              <a:t>phƣơng  </a:t>
            </a:r>
            <a:r>
              <a:rPr dirty="0" sz="1300" spc="-5">
                <a:latin typeface="Times New Roman"/>
                <a:cs typeface="Times New Roman"/>
              </a:rPr>
              <a:t>thức cài đặt khác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nhau:</a:t>
            </a:r>
            <a:endParaRPr sz="1300">
              <a:latin typeface="Times New Roman"/>
              <a:cs typeface="Times New Roman"/>
            </a:endParaRPr>
          </a:p>
          <a:p>
            <a:pPr algn="just" lvl="2" marL="603885" indent="-229235">
              <a:lnSpc>
                <a:spcPct val="100000"/>
              </a:lnSpc>
              <a:spcBef>
                <a:spcPts val="670"/>
              </a:spcBef>
              <a:buChar char="-"/>
              <a:tabLst>
                <a:tab pos="604520" algn="l"/>
              </a:tabLst>
            </a:pPr>
            <a:r>
              <a:rPr dirty="0" sz="1300" spc="-5">
                <a:latin typeface="Times New Roman"/>
                <a:cs typeface="Times New Roman"/>
              </a:rPr>
              <a:t>Cài dặt ứng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lên </a:t>
            </a:r>
            <a:r>
              <a:rPr dirty="0" sz="1300">
                <a:latin typeface="Times New Roman"/>
                <a:cs typeface="Times New Roman"/>
              </a:rPr>
              <a:t>máy tính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đăng </a:t>
            </a:r>
            <a:r>
              <a:rPr dirty="0" sz="1300" spc="-5">
                <a:latin typeface="Times New Roman"/>
                <a:cs typeface="Times New Roman"/>
              </a:rPr>
              <a:t>ký nó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Windows Registry.</a:t>
            </a:r>
            <a:endParaRPr sz="1300">
              <a:latin typeface="Times New Roman"/>
              <a:cs typeface="Times New Roman"/>
            </a:endParaRPr>
          </a:p>
          <a:p>
            <a:pPr algn="just" lvl="2" marL="603885" marR="5080" indent="-228600">
              <a:lnSpc>
                <a:spcPct val="143800"/>
              </a:lnSpc>
              <a:buChar char="-"/>
              <a:tabLst>
                <a:tab pos="604520" algn="l"/>
              </a:tabLst>
            </a:pP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cài </a:t>
            </a:r>
            <a:r>
              <a:rPr dirty="0" sz="1300" spc="-5">
                <a:latin typeface="Times New Roman"/>
                <a:cs typeface="Times New Roman"/>
              </a:rPr>
              <a:t>đặt cho </a:t>
            </a:r>
            <a:r>
              <a:rPr dirty="0" sz="1300">
                <a:latin typeface="Times New Roman"/>
                <a:cs typeface="Times New Roman"/>
              </a:rPr>
              <a:t>phép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cài từ mạng LAN </a:t>
            </a:r>
            <a:r>
              <a:rPr dirty="0" sz="1300" spc="-165">
                <a:latin typeface="Times New Roman"/>
                <a:cs typeface="Times New Roman"/>
              </a:rPr>
              <a:t>hay  </a:t>
            </a:r>
            <a:r>
              <a:rPr dirty="0" sz="1300" spc="-5">
                <a:latin typeface="Times New Roman"/>
                <a:cs typeface="Times New Roman"/>
              </a:rPr>
              <a:t>Internet.</a:t>
            </a:r>
            <a:endParaRPr sz="1300">
              <a:latin typeface="Times New Roman"/>
              <a:cs typeface="Times New Roman"/>
            </a:endParaRPr>
          </a:p>
          <a:p>
            <a:pPr algn="just" lvl="2" marL="603885" indent="-229235">
              <a:lnSpc>
                <a:spcPct val="100000"/>
              </a:lnSpc>
              <a:spcBef>
                <a:spcPts val="685"/>
              </a:spcBef>
              <a:buChar char="-"/>
              <a:tabLst>
                <a:tab pos="604520" algn="l"/>
              </a:tabLst>
            </a:pPr>
            <a:r>
              <a:rPr dirty="0" sz="1300" spc="-10">
                <a:latin typeface="Times New Roman"/>
                <a:cs typeface="Times New Roman"/>
              </a:rPr>
              <a:t>Đóng </a:t>
            </a:r>
            <a:r>
              <a:rPr dirty="0" sz="1300" spc="-5">
                <a:latin typeface="Times New Roman"/>
                <a:cs typeface="Times New Roman"/>
              </a:rPr>
              <a:t>gói ứng dụng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phép cài từ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CD.</a:t>
            </a:r>
            <a:endParaRPr sz="1300">
              <a:latin typeface="Times New Roman"/>
              <a:cs typeface="Times New Roman"/>
            </a:endParaRPr>
          </a:p>
          <a:p>
            <a:pPr algn="just" lvl="2" marL="603885" marR="8890" indent="-228600">
              <a:lnSpc>
                <a:spcPct val="143800"/>
              </a:lnSpc>
              <a:spcBef>
                <a:spcPts val="5"/>
              </a:spcBef>
              <a:buChar char="-"/>
              <a:tabLst>
                <a:tab pos="604520" algn="l"/>
              </a:tabLst>
            </a:pPr>
            <a:r>
              <a:rPr dirty="0" sz="1300" spc="-10">
                <a:latin typeface="Times New Roman"/>
                <a:cs typeface="Times New Roman"/>
              </a:rPr>
              <a:t>Đóng </a:t>
            </a:r>
            <a:r>
              <a:rPr dirty="0" sz="1300">
                <a:latin typeface="Times New Roman"/>
                <a:cs typeface="Times New Roman"/>
              </a:rPr>
              <a:t>gói </a:t>
            </a:r>
            <a:r>
              <a:rPr dirty="0" sz="1300" spc="-5">
                <a:latin typeface="Times New Roman"/>
                <a:cs typeface="Times New Roman"/>
              </a:rPr>
              <a:t>ứng dụng </a:t>
            </a:r>
            <a:r>
              <a:rPr dirty="0" sz="1300">
                <a:latin typeface="Times New Roman"/>
                <a:cs typeface="Times New Roman"/>
              </a:rPr>
              <a:t>thành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file .CAB </a:t>
            </a:r>
            <a:r>
              <a:rPr dirty="0" sz="1300" spc="-5">
                <a:latin typeface="Times New Roman"/>
                <a:cs typeface="Times New Roman"/>
              </a:rPr>
              <a:t>(một dạng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tự bung) có thể </a:t>
            </a:r>
            <a:r>
              <a:rPr dirty="0" sz="1300">
                <a:latin typeface="Times New Roman"/>
                <a:cs typeface="Times New Roman"/>
              </a:rPr>
              <a:t>dùng cho  </a:t>
            </a:r>
            <a:r>
              <a:rPr dirty="0" sz="1300" spc="-5">
                <a:latin typeface="Times New Roman"/>
                <a:cs typeface="Times New Roman"/>
              </a:rPr>
              <a:t>các trình duyệt download về </a:t>
            </a:r>
            <a:r>
              <a:rPr dirty="0" sz="1300">
                <a:latin typeface="Times New Roman"/>
                <a:cs typeface="Times New Roman"/>
              </a:rPr>
              <a:t>hay </a:t>
            </a:r>
            <a:r>
              <a:rPr dirty="0" sz="1300" spc="-5">
                <a:latin typeface="Times New Roman"/>
                <a:cs typeface="Times New Roman"/>
              </a:rPr>
              <a:t>sao chép </a:t>
            </a:r>
            <a:r>
              <a:rPr dirty="0" sz="1300">
                <a:latin typeface="Times New Roman"/>
                <a:cs typeface="Times New Roman"/>
              </a:rPr>
              <a:t>đi cài </a:t>
            </a:r>
            <a:r>
              <a:rPr dirty="0" sz="1300" spc="-5">
                <a:latin typeface="Times New Roman"/>
                <a:cs typeface="Times New Roman"/>
              </a:rPr>
              <a:t>ở bất </a:t>
            </a:r>
            <a:r>
              <a:rPr dirty="0" sz="1300" spc="5">
                <a:latin typeface="Times New Roman"/>
                <a:cs typeface="Times New Roman"/>
              </a:rPr>
              <a:t>kỳ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đâu.</a:t>
            </a:r>
            <a:endParaRPr sz="1300">
              <a:latin typeface="Times New Roman"/>
              <a:cs typeface="Times New Roman"/>
            </a:endParaRPr>
          </a:p>
          <a:p>
            <a:pPr algn="just" marL="12700" marR="8890" indent="359410">
              <a:lnSpc>
                <a:spcPct val="143400"/>
              </a:lnSpc>
              <a:spcBef>
                <a:spcPts val="605"/>
              </a:spcBef>
            </a:pPr>
            <a:r>
              <a:rPr dirty="0" sz="1300" spc="-5">
                <a:latin typeface="Times New Roman"/>
                <a:cs typeface="Times New Roman"/>
              </a:rPr>
              <a:t>Trong Visual studio (VS) có thể </a:t>
            </a:r>
            <a:r>
              <a:rPr dirty="0" sz="1300">
                <a:latin typeface="Times New Roman"/>
                <a:cs typeface="Times New Roman"/>
              </a:rPr>
              <a:t>nhanh chóng </a:t>
            </a:r>
            <a:r>
              <a:rPr dirty="0" sz="1300" spc="-5">
                <a:latin typeface="Times New Roman"/>
                <a:cs typeface="Times New Roman"/>
              </a:rPr>
              <a:t>tạo ra dự án đóng gói phân phối </a:t>
            </a:r>
            <a:r>
              <a:rPr dirty="0" sz="1300">
                <a:latin typeface="Times New Roman"/>
                <a:cs typeface="Times New Roman"/>
              </a:rPr>
              <a:t>bằng  </a:t>
            </a:r>
            <a:r>
              <a:rPr dirty="0" sz="1300" spc="-5">
                <a:latin typeface="Times New Roman"/>
                <a:cs typeface="Times New Roman"/>
              </a:rPr>
              <a:t>trình Setup Winzard. </a:t>
            </a:r>
            <a:r>
              <a:rPr dirty="0" sz="1300" spc="-10">
                <a:latin typeface="Times New Roman"/>
                <a:cs typeface="Times New Roman"/>
              </a:rPr>
              <a:t>Việc </a:t>
            </a:r>
            <a:r>
              <a:rPr dirty="0" sz="1300" spc="5">
                <a:latin typeface="Times New Roman"/>
                <a:cs typeface="Times New Roman"/>
              </a:rPr>
              <a:t>tùy </a:t>
            </a:r>
            <a:r>
              <a:rPr dirty="0" sz="1300" spc="-5">
                <a:latin typeface="Times New Roman"/>
                <a:cs typeface="Times New Roman"/>
              </a:rPr>
              <a:t>biến dự án là hoàn </a:t>
            </a:r>
            <a:r>
              <a:rPr dirty="0" sz="1300">
                <a:latin typeface="Times New Roman"/>
                <a:cs typeface="Times New Roman"/>
              </a:rPr>
              <a:t>toàn </a:t>
            </a:r>
            <a:r>
              <a:rPr dirty="0" sz="1300" spc="-5">
                <a:latin typeface="Times New Roman"/>
                <a:cs typeface="Times New Roman"/>
              </a:rPr>
              <a:t>dễ dàng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5">
                <a:latin typeface="Times New Roman"/>
                <a:cs typeface="Times New Roman"/>
              </a:rPr>
              <a:t>cách </a:t>
            </a:r>
            <a:r>
              <a:rPr dirty="0" sz="1300">
                <a:latin typeface="Times New Roman"/>
                <a:cs typeface="Times New Roman"/>
              </a:rPr>
              <a:t>thay đổi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5">
                <a:latin typeface="Times New Roman"/>
                <a:cs typeface="Times New Roman"/>
              </a:rPr>
              <a:t>tùy </a:t>
            </a:r>
            <a:r>
              <a:rPr dirty="0" sz="1300" spc="3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chọn. Nếu muốn đóng gói lên CD thì cần có đầu ghi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CD.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9185" cy="529780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Trên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mỗi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máy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chạy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 spc="-65">
                <a:latin typeface="Times New Roman"/>
                <a:cs typeface="Times New Roman"/>
              </a:rPr>
              <a:t>chƣơng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.NET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cần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có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một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bộ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khung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.NET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FrameWork.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Bạn</a:t>
            </a:r>
            <a:endParaRPr sz="1300">
              <a:latin typeface="Times New Roman"/>
              <a:cs typeface="Times New Roman"/>
            </a:endParaRPr>
          </a:p>
          <a:p>
            <a:pPr algn="just" marL="12700" marR="12065">
              <a:lnSpc>
                <a:spcPct val="143800"/>
              </a:lnSpc>
            </a:pPr>
            <a:r>
              <a:rPr dirty="0" sz="1300" spc="-5">
                <a:latin typeface="Times New Roman"/>
                <a:cs typeface="Times New Roman"/>
              </a:rPr>
              <a:t>có thể download </a:t>
            </a:r>
            <a:r>
              <a:rPr dirty="0" sz="1300">
                <a:latin typeface="Times New Roman"/>
                <a:cs typeface="Times New Roman"/>
              </a:rPr>
              <a:t>bộ </a:t>
            </a:r>
            <a:r>
              <a:rPr dirty="0" sz="1300" spc="-5">
                <a:latin typeface="Times New Roman"/>
                <a:cs typeface="Times New Roman"/>
              </a:rPr>
              <a:t>cài là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Dotnetfx.exe (20MB) về </a:t>
            </a:r>
            <a:r>
              <a:rPr dirty="0" sz="1300">
                <a:latin typeface="Times New Roman"/>
                <a:cs typeface="Times New Roman"/>
              </a:rPr>
              <a:t>cài </a:t>
            </a:r>
            <a:r>
              <a:rPr dirty="0" sz="1300" spc="-5">
                <a:latin typeface="Times New Roman"/>
                <a:cs typeface="Times New Roman"/>
              </a:rPr>
              <a:t>đặt.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này trong </a:t>
            </a:r>
            <a:r>
              <a:rPr dirty="0" sz="1300" spc="-5">
                <a:latin typeface="Times New Roman"/>
                <a:cs typeface="Times New Roman"/>
              </a:rPr>
              <a:t>các phiên bản  hệ điều hành sẽ chứa </a:t>
            </a:r>
            <a:r>
              <a:rPr dirty="0" sz="1300">
                <a:latin typeface="Times New Roman"/>
                <a:cs typeface="Times New Roman"/>
              </a:rPr>
              <a:t>sẵn </a:t>
            </a:r>
            <a:r>
              <a:rPr dirty="0" sz="1300" spc="-5">
                <a:latin typeface="Times New Roman"/>
                <a:cs typeface="Times New Roman"/>
              </a:rPr>
              <a:t>.NET Framework Runtime.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5">
                <a:latin typeface="Times New Roman"/>
                <a:cs typeface="Times New Roman"/>
              </a:rPr>
              <a:t>máy đã có </a:t>
            </a:r>
            <a:r>
              <a:rPr dirty="0" sz="1300" spc="-10">
                <a:latin typeface="Times New Roman"/>
                <a:cs typeface="Times New Roman"/>
              </a:rPr>
              <a:t>sẵn </a:t>
            </a:r>
            <a:r>
              <a:rPr dirty="0" sz="1300" spc="-5">
                <a:latin typeface="Times New Roman"/>
                <a:cs typeface="Times New Roman"/>
              </a:rPr>
              <a:t>thì việc cài đặt chỉ  đơn giản </a:t>
            </a:r>
            <a:r>
              <a:rPr dirty="0" sz="1300">
                <a:latin typeface="Times New Roman"/>
                <a:cs typeface="Times New Roman"/>
              </a:rPr>
              <a:t>là </a:t>
            </a:r>
            <a:r>
              <a:rPr dirty="0" sz="1300" spc="-5">
                <a:latin typeface="Times New Roman"/>
                <a:cs typeface="Times New Roman"/>
              </a:rPr>
              <a:t>sao </a:t>
            </a:r>
            <a:r>
              <a:rPr dirty="0" sz="1300">
                <a:latin typeface="Times New Roman"/>
                <a:cs typeface="Times New Roman"/>
              </a:rPr>
              <a:t>chép </a:t>
            </a:r>
            <a:r>
              <a:rPr dirty="0" sz="1300" spc="-5">
                <a:latin typeface="Times New Roman"/>
                <a:cs typeface="Times New Roman"/>
              </a:rPr>
              <a:t>và chạy.</a:t>
            </a:r>
            <a:endParaRPr sz="1300">
              <a:latin typeface="Times New Roman"/>
              <a:cs typeface="Times New Roman"/>
            </a:endParaRPr>
          </a:p>
          <a:p>
            <a:pPr algn="just" marL="12700" marR="8890" indent="359410">
              <a:lnSpc>
                <a:spcPct val="124600"/>
              </a:lnSpc>
              <a:spcBef>
                <a:spcPts val="900"/>
              </a:spcBef>
            </a:pPr>
            <a:r>
              <a:rPr dirty="0" sz="1300">
                <a:latin typeface="Times New Roman"/>
                <a:cs typeface="Times New Roman"/>
              </a:rPr>
              <a:t>Tuy nhiên </a:t>
            </a:r>
            <a:r>
              <a:rPr dirty="0" sz="1300" spc="-5">
                <a:latin typeface="Times New Roman"/>
                <a:cs typeface="Times New Roman"/>
              </a:rPr>
              <a:t>hầu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đóng gói </a:t>
            </a:r>
            <a:r>
              <a:rPr dirty="0" sz="1300" spc="-10">
                <a:latin typeface="Times New Roman"/>
                <a:cs typeface="Times New Roman"/>
              </a:rPr>
              <a:t>VS </a:t>
            </a:r>
            <a:r>
              <a:rPr dirty="0" sz="1300" spc="-5">
                <a:latin typeface="Times New Roman"/>
                <a:cs typeface="Times New Roman"/>
              </a:rPr>
              <a:t>đã </a:t>
            </a:r>
            <a:r>
              <a:rPr dirty="0" sz="1300">
                <a:latin typeface="Times New Roman"/>
                <a:cs typeface="Times New Roman"/>
              </a:rPr>
              <a:t>nhúng </a:t>
            </a:r>
            <a:r>
              <a:rPr dirty="0" sz="1300" spc="-5">
                <a:latin typeface="Times New Roman"/>
                <a:cs typeface="Times New Roman"/>
              </a:rPr>
              <a:t>luôn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viện .NET runtime </a:t>
            </a:r>
            <a:r>
              <a:rPr dirty="0" sz="1300">
                <a:latin typeface="Times New Roman"/>
                <a:cs typeface="Times New Roman"/>
              </a:rPr>
              <a:t>kèm </a:t>
            </a:r>
            <a:r>
              <a:rPr dirty="0" sz="1300" spc="-120">
                <a:latin typeface="Times New Roman"/>
                <a:cs typeface="Times New Roman"/>
              </a:rPr>
              <a:t>theo 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nên nếu dung </a:t>
            </a:r>
            <a:r>
              <a:rPr dirty="0" sz="1300" spc="-80">
                <a:latin typeface="Times New Roman"/>
                <a:cs typeface="Times New Roman"/>
              </a:rPr>
              <a:t>lƣợng </a:t>
            </a:r>
            <a:r>
              <a:rPr dirty="0" sz="1300" spc="-5">
                <a:latin typeface="Times New Roman"/>
                <a:cs typeface="Times New Roman"/>
              </a:rPr>
              <a:t>bộ cài có lớn hơn nhiều so với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thì bạn </a:t>
            </a:r>
            <a:r>
              <a:rPr dirty="0" sz="1300" spc="-165">
                <a:latin typeface="Times New Roman"/>
                <a:cs typeface="Times New Roman"/>
              </a:rPr>
              <a:t>cũng  </a:t>
            </a:r>
            <a:r>
              <a:rPr dirty="0" sz="1300" spc="-5">
                <a:latin typeface="Times New Roman"/>
                <a:cs typeface="Times New Roman"/>
              </a:rPr>
              <a:t>đừng ngạc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nhiên.</a:t>
            </a:r>
            <a:endParaRPr sz="1300">
              <a:latin typeface="Times New Roman"/>
              <a:cs typeface="Times New Roman"/>
            </a:endParaRPr>
          </a:p>
          <a:p>
            <a:pPr lvl="1" marL="360045" indent="-347980">
              <a:lnSpc>
                <a:spcPct val="100000"/>
              </a:lnSpc>
              <a:spcBef>
                <a:spcPts val="1005"/>
              </a:spcBef>
              <a:buFont typeface="Arial"/>
              <a:buAutoNum type="arabicPeriod" startAt="3"/>
              <a:tabLst>
                <a:tab pos="360680" algn="l"/>
              </a:tabLst>
            </a:pPr>
            <a:r>
              <a:rPr dirty="0" sz="1400" spc="-5" b="1">
                <a:latin typeface="Arial"/>
                <a:cs typeface="Arial"/>
              </a:rPr>
              <a:t>T</a:t>
            </a:r>
            <a:r>
              <a:rPr dirty="0" sz="1400" spc="-5" b="1">
                <a:latin typeface="Arial"/>
                <a:cs typeface="Arial"/>
              </a:rPr>
              <a:t>ạo dự án </a:t>
            </a:r>
            <a:r>
              <a:rPr dirty="0" sz="1400" spc="-10" b="1">
                <a:latin typeface="Arial"/>
                <a:cs typeface="Arial"/>
              </a:rPr>
              <a:t>phân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phối</a:t>
            </a:r>
            <a:endParaRPr sz="1400">
              <a:latin typeface="Arial"/>
              <a:cs typeface="Arial"/>
            </a:endParaRPr>
          </a:p>
          <a:p>
            <a:pPr algn="just" marL="12700" marR="8890" indent="359410">
              <a:lnSpc>
                <a:spcPct val="143800"/>
              </a:lnSpc>
              <a:spcBef>
                <a:spcPts val="310"/>
              </a:spcBef>
            </a:pPr>
            <a:r>
              <a:rPr dirty="0" sz="1300">
                <a:latin typeface="Times New Roman"/>
                <a:cs typeface="Times New Roman"/>
              </a:rPr>
              <a:t>Bây giờ </a:t>
            </a:r>
            <a:r>
              <a:rPr dirty="0" sz="1300" spc="-5">
                <a:latin typeface="Times New Roman"/>
                <a:cs typeface="Times New Roman"/>
              </a:rPr>
              <a:t>chúng ta </a:t>
            </a:r>
            <a:r>
              <a:rPr dirty="0" sz="1300">
                <a:latin typeface="Times New Roman"/>
                <a:cs typeface="Times New Roman"/>
              </a:rPr>
              <a:t>sẽ </a:t>
            </a:r>
            <a:r>
              <a:rPr dirty="0" sz="1300" spc="-5">
                <a:latin typeface="Times New Roman"/>
                <a:cs typeface="Times New Roman"/>
              </a:rPr>
              <a:t>tạo dự án Deployment.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 spc="-10">
                <a:latin typeface="Times New Roman"/>
                <a:cs typeface="Times New Roman"/>
              </a:rPr>
              <a:t>setup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>
                <a:latin typeface="Times New Roman"/>
                <a:cs typeface="Times New Roman"/>
              </a:rPr>
              <a:t>chúng </a:t>
            </a:r>
            <a:r>
              <a:rPr dirty="0" sz="1300" spc="-5">
                <a:latin typeface="Times New Roman"/>
                <a:cs typeface="Times New Roman"/>
              </a:rPr>
              <a:t>ta sẽ tạo </a:t>
            </a:r>
            <a:r>
              <a:rPr dirty="0" sz="1300" spc="-45">
                <a:latin typeface="Times New Roman"/>
                <a:cs typeface="Times New Roman"/>
              </a:rPr>
              <a:t>một  </a:t>
            </a:r>
            <a:r>
              <a:rPr dirty="0" sz="1300" spc="-10">
                <a:latin typeface="Times New Roman"/>
                <a:cs typeface="Times New Roman"/>
              </a:rPr>
              <a:t>short </a:t>
            </a:r>
            <a:r>
              <a:rPr dirty="0" sz="1300" spc="-5">
                <a:latin typeface="Times New Roman"/>
                <a:cs typeface="Times New Roman"/>
              </a:rPr>
              <a:t>cut icon cho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trên </a:t>
            </a:r>
            <a:r>
              <a:rPr dirty="0" sz="1300" spc="-10">
                <a:latin typeface="Times New Roman"/>
                <a:cs typeface="Times New Roman"/>
              </a:rPr>
              <a:t>menu </a:t>
            </a:r>
            <a:r>
              <a:rPr dirty="0" sz="1300" spc="-5">
                <a:latin typeface="Times New Roman"/>
                <a:cs typeface="Times New Roman"/>
              </a:rPr>
              <a:t>Start | Programs của windows, </a:t>
            </a:r>
            <a:r>
              <a:rPr dirty="0" sz="1300">
                <a:latin typeface="Times New Roman"/>
                <a:cs typeface="Times New Roman"/>
              </a:rPr>
              <a:t>thêm file </a:t>
            </a:r>
            <a:r>
              <a:rPr dirty="0" sz="1300" spc="-35">
                <a:latin typeface="Times New Roman"/>
                <a:cs typeface="Times New Roman"/>
              </a:rPr>
              <a:t>readme 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>
                <a:latin typeface="Times New Roman"/>
                <a:cs typeface="Times New Roman"/>
              </a:rPr>
              <a:t>C:\Program Files </a:t>
            </a:r>
            <a:r>
              <a:rPr dirty="0" sz="1300" spc="-5">
                <a:latin typeface="Times New Roman"/>
                <a:cs typeface="Times New Roman"/>
              </a:rPr>
              <a:t>\ microsoft press\QL_BanHang, </a:t>
            </a:r>
            <a:r>
              <a:rPr dirty="0" sz="1300">
                <a:latin typeface="Times New Roman"/>
                <a:cs typeface="Times New Roman"/>
              </a:rPr>
              <a:t>đăng </a:t>
            </a:r>
            <a:r>
              <a:rPr dirty="0" sz="1300" spc="-5">
                <a:latin typeface="Times New Roman"/>
                <a:cs typeface="Times New Roman"/>
              </a:rPr>
              <a:t>ký với </a:t>
            </a:r>
            <a:r>
              <a:rPr dirty="0" sz="1300">
                <a:latin typeface="Times New Roman"/>
                <a:cs typeface="Times New Roman"/>
              </a:rPr>
              <a:t>Registry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55">
                <a:latin typeface="Times New Roman"/>
                <a:cs typeface="Times New Roman"/>
              </a:rPr>
              <a:t>cuối 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tiến hành gỡ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5">
                <a:latin typeface="Times New Roman"/>
                <a:cs typeface="Times New Roman"/>
              </a:rPr>
              <a:t>chức năng Add/Remove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Programs.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dirty="0" sz="1300" spc="-5">
                <a:latin typeface="Times New Roman"/>
                <a:cs typeface="Times New Roman"/>
              </a:rPr>
              <a:t>Bạn </a:t>
            </a:r>
            <a:r>
              <a:rPr dirty="0" sz="1300">
                <a:latin typeface="Times New Roman"/>
                <a:cs typeface="Times New Roman"/>
              </a:rPr>
              <a:t>làm theo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10">
                <a:latin typeface="Times New Roman"/>
                <a:cs typeface="Times New Roman"/>
              </a:rPr>
              <a:t>sau</a:t>
            </a:r>
            <a:r>
              <a:rPr dirty="0" sz="1300" spc="-1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đây:</a:t>
            </a:r>
            <a:endParaRPr sz="1300">
              <a:latin typeface="Times New Roman"/>
              <a:cs typeface="Times New Roman"/>
            </a:endParaRPr>
          </a:p>
          <a:p>
            <a:pPr lvl="2" marL="553085" marR="10160" indent="-181610">
              <a:lnSpc>
                <a:spcPct val="143800"/>
              </a:lnSpc>
              <a:spcBef>
                <a:spcPts val="85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</a:t>
            </a:r>
            <a:r>
              <a:rPr dirty="0" sz="1300">
                <a:latin typeface="Times New Roman"/>
                <a:cs typeface="Times New Roman"/>
              </a:rPr>
              <a:t>bất </a:t>
            </a:r>
            <a:r>
              <a:rPr dirty="0" sz="1300" spc="5">
                <a:latin typeface="Times New Roman"/>
                <a:cs typeface="Times New Roman"/>
              </a:rPr>
              <a:t>kỳ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tên </a:t>
            </a:r>
            <a:r>
              <a:rPr dirty="0" sz="1300">
                <a:latin typeface="Times New Roman"/>
                <a:cs typeface="Times New Roman"/>
              </a:rPr>
              <a:t>BT_CaiDat,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</a:t>
            </a:r>
            <a:r>
              <a:rPr dirty="0" sz="1300">
                <a:latin typeface="Times New Roman"/>
                <a:cs typeface="Times New Roman"/>
              </a:rPr>
              <a:t>copy toàn </a:t>
            </a:r>
            <a:r>
              <a:rPr dirty="0" sz="1300" spc="-5">
                <a:latin typeface="Times New Roman"/>
                <a:cs typeface="Times New Roman"/>
              </a:rPr>
              <a:t>bộ dự </a:t>
            </a:r>
            <a:r>
              <a:rPr dirty="0" sz="1300" spc="-110">
                <a:latin typeface="Times New Roman"/>
                <a:cs typeface="Times New Roman"/>
              </a:rPr>
              <a:t>án  </a:t>
            </a:r>
            <a:r>
              <a:rPr dirty="0" sz="1300" spc="-5">
                <a:latin typeface="Times New Roman"/>
                <a:cs typeface="Times New Roman"/>
              </a:rPr>
              <a:t>QuanLyBanHang </a:t>
            </a:r>
            <a:r>
              <a:rPr dirty="0" sz="1300">
                <a:latin typeface="Times New Roman"/>
                <a:cs typeface="Times New Roman"/>
              </a:rPr>
              <a:t>đã làm </a:t>
            </a:r>
            <a:r>
              <a:rPr dirty="0" sz="1300" spc="-5">
                <a:latin typeface="Times New Roman"/>
                <a:cs typeface="Times New Roman"/>
              </a:rPr>
              <a:t>ở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6 vào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này.</a:t>
            </a:r>
            <a:endParaRPr sz="1300">
              <a:latin typeface="Times New Roman"/>
              <a:cs typeface="Times New Roman"/>
            </a:endParaRPr>
          </a:p>
          <a:p>
            <a:pPr lvl="2" marL="553085" marR="5080" indent="-181610">
              <a:lnSpc>
                <a:spcPct val="144000"/>
              </a:lnSpc>
              <a:spcBef>
                <a:spcPts val="90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dự án QuanLyBanHang bằng </a:t>
            </a:r>
            <a:r>
              <a:rPr dirty="0" sz="1300" spc="-10">
                <a:latin typeface="Times New Roman"/>
                <a:cs typeface="Times New Roman"/>
              </a:rPr>
              <a:t>Visual </a:t>
            </a:r>
            <a:r>
              <a:rPr dirty="0" sz="1300" spc="-5">
                <a:latin typeface="Times New Roman"/>
                <a:cs typeface="Times New Roman"/>
              </a:rPr>
              <a:t>Studio và chọn </a:t>
            </a:r>
            <a:r>
              <a:rPr dirty="0" sz="1300" spc="-1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| New | </a:t>
            </a:r>
            <a:r>
              <a:rPr dirty="0" sz="1300" spc="-10">
                <a:latin typeface="Times New Roman"/>
                <a:cs typeface="Times New Roman"/>
              </a:rPr>
              <a:t>Project </a:t>
            </a:r>
            <a:r>
              <a:rPr dirty="0" sz="1300" spc="-5">
                <a:latin typeface="Times New Roman"/>
                <a:cs typeface="Times New Roman"/>
              </a:rPr>
              <a:t>từ </a:t>
            </a:r>
            <a:r>
              <a:rPr dirty="0" sz="1300">
                <a:latin typeface="Times New Roman"/>
                <a:cs typeface="Times New Roman"/>
              </a:rPr>
              <a:t>menu  </a:t>
            </a:r>
            <a:r>
              <a:rPr dirty="0" sz="1300" spc="-5">
                <a:latin typeface="Times New Roman"/>
                <a:cs typeface="Times New Roman"/>
              </a:rPr>
              <a:t>File. </a:t>
            </a:r>
            <a:r>
              <a:rPr dirty="0" sz="1300" spc="-10">
                <a:latin typeface="Times New Roman"/>
                <a:cs typeface="Times New Roman"/>
              </a:rPr>
              <a:t>Xuất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>
                <a:latin typeface="Times New Roman"/>
                <a:cs typeface="Times New Roman"/>
              </a:rPr>
              <a:t>giao diện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1789" y="5835650"/>
            <a:ext cx="5594350" cy="340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37794"/>
            <a:ext cx="6178550" cy="402209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67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553085" indent="-181610">
              <a:lnSpc>
                <a:spcPct val="100000"/>
              </a:lnSpc>
              <a:spcBef>
                <a:spcPts val="575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5">
                <a:latin typeface="Times New Roman"/>
                <a:cs typeface="Times New Roman"/>
              </a:rPr>
              <a:t>Chọn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Other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Project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Types/Visual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studio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Installer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chọn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Setup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and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Deployment.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Có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5</a:t>
            </a:r>
            <a:endParaRPr sz="1300">
              <a:latin typeface="Times New Roman"/>
              <a:cs typeface="Times New Roman"/>
            </a:endParaRPr>
          </a:p>
          <a:p>
            <a:pPr algn="just" marL="553085" marR="5080">
              <a:lnSpc>
                <a:spcPct val="143700"/>
              </a:lnSpc>
              <a:spcBef>
                <a:spcPts val="5"/>
              </a:spcBef>
            </a:pPr>
            <a:r>
              <a:rPr dirty="0" sz="1300" spc="-5">
                <a:latin typeface="Times New Roman"/>
                <a:cs typeface="Times New Roman"/>
              </a:rPr>
              <a:t>mẫu phía bên phải </a:t>
            </a:r>
            <a:r>
              <a:rPr dirty="0" sz="1300">
                <a:latin typeface="Times New Roman"/>
                <a:cs typeface="Times New Roman"/>
              </a:rPr>
              <a:t>khung </a:t>
            </a:r>
            <a:r>
              <a:rPr dirty="0" sz="1300" spc="-5">
                <a:latin typeface="Times New Roman"/>
                <a:cs typeface="Times New Roman"/>
              </a:rPr>
              <a:t>cho phép lựa chọn.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" i="1">
                <a:latin typeface="Times New Roman"/>
                <a:cs typeface="Times New Roman"/>
              </a:rPr>
              <a:t>CAB project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phép đóng gói 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thành nhiều </a:t>
            </a:r>
            <a:r>
              <a:rPr dirty="0" sz="1300" spc="-5">
                <a:latin typeface="Times New Roman"/>
                <a:cs typeface="Times New Roman"/>
              </a:rPr>
              <a:t>gói .cab.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" i="1">
                <a:latin typeface="Times New Roman"/>
                <a:cs typeface="Times New Roman"/>
              </a:rPr>
              <a:t>Merge Module Project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phép đóng </a:t>
            </a:r>
            <a:r>
              <a:rPr dirty="0" sz="1300" spc="-85">
                <a:latin typeface="Times New Roman"/>
                <a:cs typeface="Times New Roman"/>
              </a:rPr>
              <a:t>gói  </a:t>
            </a:r>
            <a:r>
              <a:rPr dirty="0" sz="1300" spc="-5">
                <a:latin typeface="Times New Roman"/>
                <a:cs typeface="Times New Roman"/>
              </a:rPr>
              <a:t>chung các dự án khác nhau (tạo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.msm có thể trộn tiếp vào các </a:t>
            </a:r>
            <a:r>
              <a:rPr dirty="0" sz="1300">
                <a:latin typeface="Times New Roman"/>
                <a:cs typeface="Times New Roman"/>
              </a:rPr>
              <a:t>gói </a:t>
            </a:r>
            <a:r>
              <a:rPr dirty="0" sz="1300" spc="-5">
                <a:latin typeface="Times New Roman"/>
                <a:cs typeface="Times New Roman"/>
              </a:rPr>
              <a:t>cài đặt khác). 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" i="1">
                <a:latin typeface="Times New Roman"/>
                <a:cs typeface="Times New Roman"/>
              </a:rPr>
              <a:t>Setup Project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5">
                <a:latin typeface="Times New Roman"/>
                <a:cs typeface="Times New Roman"/>
              </a:rPr>
              <a:t>bộ đóng gói </a:t>
            </a:r>
            <a:r>
              <a:rPr dirty="0" sz="1300">
                <a:latin typeface="Times New Roman"/>
                <a:cs typeface="Times New Roman"/>
              </a:rPr>
              <a:t>cài đặt </a:t>
            </a:r>
            <a:r>
              <a:rPr dirty="0" sz="1300" spc="-5">
                <a:latin typeface="Times New Roman"/>
                <a:cs typeface="Times New Roman"/>
              </a:rPr>
              <a:t>bởi Windows Installer.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10" i="1">
                <a:latin typeface="Times New Roman"/>
                <a:cs typeface="Times New Roman"/>
              </a:rPr>
              <a:t>Web  </a:t>
            </a:r>
            <a:r>
              <a:rPr dirty="0" sz="1300" spc="-5" i="1">
                <a:latin typeface="Times New Roman"/>
                <a:cs typeface="Times New Roman"/>
              </a:rPr>
              <a:t>Installer </a:t>
            </a:r>
            <a:r>
              <a:rPr dirty="0" sz="1300" spc="-5">
                <a:latin typeface="Times New Roman"/>
                <a:cs typeface="Times New Roman"/>
              </a:rPr>
              <a:t>cài đặt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từ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Webserver…Có lẽ chúng ta sẽ chọn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45" i="1">
                <a:latin typeface="Times New Roman"/>
                <a:cs typeface="Times New Roman"/>
              </a:rPr>
              <a:t>Setup  </a:t>
            </a:r>
            <a:r>
              <a:rPr dirty="0" sz="1300" spc="-5" i="1">
                <a:latin typeface="Times New Roman"/>
                <a:cs typeface="Times New Roman"/>
              </a:rPr>
              <a:t>Winzard</a:t>
            </a:r>
            <a:r>
              <a:rPr dirty="0" sz="1300" spc="-5">
                <a:latin typeface="Times New Roman"/>
                <a:cs typeface="Times New Roman"/>
              </a:rPr>
              <a:t>,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5">
                <a:latin typeface="Times New Roman"/>
                <a:cs typeface="Times New Roman"/>
              </a:rPr>
              <a:t>này </a:t>
            </a:r>
            <a:r>
              <a:rPr dirty="0" sz="1300">
                <a:latin typeface="Times New Roman"/>
                <a:cs typeface="Times New Roman"/>
              </a:rPr>
              <a:t>đóng </a:t>
            </a:r>
            <a:r>
              <a:rPr dirty="0" sz="1300" spc="-5">
                <a:latin typeface="Times New Roman"/>
                <a:cs typeface="Times New Roman"/>
              </a:rPr>
              <a:t>gói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thông </a:t>
            </a:r>
            <a:r>
              <a:rPr dirty="0" sz="1300" spc="-5">
                <a:latin typeface="Times New Roman"/>
                <a:cs typeface="Times New Roman"/>
              </a:rPr>
              <a:t>qua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câu hỏi và </a:t>
            </a:r>
            <a:r>
              <a:rPr dirty="0" sz="1300" spc="-10">
                <a:latin typeface="Times New Roman"/>
                <a:cs typeface="Times New Roman"/>
              </a:rPr>
              <a:t>yêu </a:t>
            </a:r>
            <a:r>
              <a:rPr dirty="0" sz="1300" spc="-5">
                <a:latin typeface="Times New Roman"/>
                <a:cs typeface="Times New Roman"/>
              </a:rPr>
              <a:t>cầu thực </a:t>
            </a:r>
            <a:r>
              <a:rPr dirty="0" sz="1300" spc="-45">
                <a:latin typeface="Times New Roman"/>
                <a:cs typeface="Times New Roman"/>
              </a:rPr>
              <a:t>hiện  </a:t>
            </a:r>
            <a:r>
              <a:rPr dirty="0" sz="1300" spc="-5">
                <a:latin typeface="Times New Roman"/>
                <a:cs typeface="Times New Roman"/>
              </a:rPr>
              <a:t>một số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>
                <a:latin typeface="Times New Roman"/>
                <a:cs typeface="Times New Roman"/>
              </a:rPr>
              <a:t>cấu </a:t>
            </a:r>
            <a:r>
              <a:rPr dirty="0" sz="1300" spc="-5">
                <a:latin typeface="Times New Roman"/>
                <a:cs typeface="Times New Roman"/>
              </a:rPr>
              <a:t>hình </a:t>
            </a:r>
            <a:r>
              <a:rPr dirty="0" sz="1300">
                <a:latin typeface="Times New Roman"/>
                <a:cs typeface="Times New Roman"/>
              </a:rPr>
              <a:t>đơn</a:t>
            </a:r>
            <a:r>
              <a:rPr dirty="0" sz="1300" spc="-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giản.</a:t>
            </a:r>
            <a:endParaRPr sz="1300">
              <a:latin typeface="Times New Roman"/>
              <a:cs typeface="Times New Roman"/>
            </a:endParaRPr>
          </a:p>
          <a:p>
            <a:pPr marL="553085" marR="9525" indent="-181610">
              <a:lnSpc>
                <a:spcPct val="144000"/>
              </a:lnSpc>
              <a:spcBef>
                <a:spcPts val="95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>
                <a:latin typeface="Times New Roman"/>
                <a:cs typeface="Times New Roman"/>
              </a:rPr>
              <a:t>vào biểu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10">
                <a:latin typeface="Times New Roman"/>
                <a:cs typeface="Times New Roman"/>
              </a:rPr>
              <a:t>Setup </a:t>
            </a:r>
            <a:r>
              <a:rPr dirty="0" sz="1300" spc="-5">
                <a:latin typeface="Times New Roman"/>
                <a:cs typeface="Times New Roman"/>
              </a:rPr>
              <a:t>Wizard và </a:t>
            </a:r>
            <a:r>
              <a:rPr dirty="0" sz="1300">
                <a:latin typeface="Times New Roman"/>
                <a:cs typeface="Times New Roman"/>
              </a:rPr>
              <a:t>gõ vào </a:t>
            </a:r>
            <a:r>
              <a:rPr dirty="0" sz="1300" spc="-5">
                <a:latin typeface="Times New Roman"/>
                <a:cs typeface="Times New Roman"/>
              </a:rPr>
              <a:t>chuỗi QL_BanHang_Version1.0 </a:t>
            </a:r>
            <a:r>
              <a:rPr dirty="0" sz="1300" spc="-85">
                <a:latin typeface="Times New Roman"/>
                <a:cs typeface="Times New Roman"/>
              </a:rPr>
              <a:t>và  </a:t>
            </a: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 spc="-5">
                <a:latin typeface="Times New Roman"/>
                <a:cs typeface="Times New Roman"/>
              </a:rPr>
              <a:t>dẫn đến Sulution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QuanLyBanHang.</a:t>
            </a:r>
            <a:endParaRPr sz="1300">
              <a:latin typeface="Times New Roman"/>
              <a:cs typeface="Times New Roman"/>
            </a:endParaRPr>
          </a:p>
          <a:p>
            <a:pPr marL="553085" marR="9525" indent="-181610">
              <a:lnSpc>
                <a:spcPct val="143100"/>
              </a:lnSpc>
              <a:spcBef>
                <a:spcPts val="105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10">
                <a:latin typeface="Times New Roman"/>
                <a:cs typeface="Times New Roman"/>
              </a:rPr>
              <a:t>Chọn </a:t>
            </a:r>
            <a:r>
              <a:rPr dirty="0" sz="1300" spc="-5" i="1">
                <a:latin typeface="Times New Roman"/>
                <a:cs typeface="Times New Roman"/>
              </a:rPr>
              <a:t>Add To Solution </a:t>
            </a:r>
            <a:r>
              <a:rPr dirty="0" sz="1300" spc="-5">
                <a:latin typeface="Times New Roman"/>
                <a:cs typeface="Times New Roman"/>
              </a:rPr>
              <a:t>từ danh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 spc="-5">
                <a:latin typeface="Times New Roman"/>
                <a:cs typeface="Times New Roman"/>
              </a:rPr>
              <a:t>Solution để kết hợp hai dự án </a:t>
            </a:r>
            <a:r>
              <a:rPr dirty="0" sz="1300">
                <a:latin typeface="Times New Roman"/>
                <a:cs typeface="Times New Roman"/>
              </a:rPr>
              <a:t>cùng </a:t>
            </a:r>
            <a:r>
              <a:rPr dirty="0" sz="1300" spc="-5">
                <a:latin typeface="Times New Roman"/>
                <a:cs typeface="Times New Roman"/>
              </a:rPr>
              <a:t>lúc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giải  pháp hiện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hành.</a:t>
            </a:r>
            <a:endParaRPr sz="1300">
              <a:latin typeface="Times New Roman"/>
              <a:cs typeface="Times New Roman"/>
            </a:endParaRPr>
          </a:p>
          <a:p>
            <a:pPr marL="553085" indent="-181610">
              <a:lnSpc>
                <a:spcPct val="100000"/>
              </a:lnSpc>
              <a:spcBef>
                <a:spcPts val="780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OK </a:t>
            </a:r>
            <a:r>
              <a:rPr dirty="0" sz="1300">
                <a:latin typeface="Times New Roman"/>
                <a:cs typeface="Times New Roman"/>
              </a:rPr>
              <a:t>để làm xuất </a:t>
            </a:r>
            <a:r>
              <a:rPr dirty="0" sz="1300" spc="-5">
                <a:latin typeface="Times New Roman"/>
                <a:cs typeface="Times New Roman"/>
              </a:rPr>
              <a:t>hiện trình </a:t>
            </a:r>
            <a:r>
              <a:rPr dirty="0" sz="1300" spc="-10">
                <a:latin typeface="Times New Roman"/>
                <a:cs typeface="Times New Roman"/>
              </a:rPr>
              <a:t>Setup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Winzard.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1789" y="4549140"/>
            <a:ext cx="5102225" cy="4180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6176645" cy="258191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5" b="1">
                <a:latin typeface="Times New Roman"/>
                <a:cs typeface="Times New Roman"/>
              </a:rPr>
              <a:t>Sử </a:t>
            </a:r>
            <a:r>
              <a:rPr dirty="0" sz="1300" spc="-10" b="1">
                <a:latin typeface="Times New Roman"/>
                <a:cs typeface="Times New Roman"/>
              </a:rPr>
              <a:t>dụng </a:t>
            </a:r>
            <a:r>
              <a:rPr dirty="0" sz="1300" b="1">
                <a:latin typeface="Times New Roman"/>
                <a:cs typeface="Times New Roman"/>
              </a:rPr>
              <a:t>trình </a:t>
            </a:r>
            <a:r>
              <a:rPr dirty="0" sz="1300" spc="-5" b="1">
                <a:latin typeface="Times New Roman"/>
                <a:cs typeface="Times New Roman"/>
              </a:rPr>
              <a:t>Setup</a:t>
            </a:r>
            <a:r>
              <a:rPr dirty="0" sz="130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Winzard</a:t>
            </a:r>
            <a:endParaRPr sz="1300">
              <a:latin typeface="Times New Roman"/>
              <a:cs typeface="Times New Roman"/>
            </a:endParaRPr>
          </a:p>
          <a:p>
            <a:pPr algn="just" marL="536575" indent="-165100">
              <a:lnSpc>
                <a:spcPct val="100000"/>
              </a:lnSpc>
              <a:spcBef>
                <a:spcPts val="950"/>
              </a:spcBef>
              <a:buAutoNum type="arabicPeriod"/>
              <a:tabLst>
                <a:tab pos="537210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>
                <a:latin typeface="Times New Roman"/>
                <a:cs typeface="Times New Roman"/>
              </a:rPr>
              <a:t>nút </a:t>
            </a:r>
            <a:r>
              <a:rPr dirty="0" sz="1300" spc="-10">
                <a:latin typeface="Times New Roman"/>
                <a:cs typeface="Times New Roman"/>
              </a:rPr>
              <a:t>Next </a:t>
            </a:r>
            <a:r>
              <a:rPr dirty="0" sz="1300" spc="-5">
                <a:latin typeface="Times New Roman"/>
                <a:cs typeface="Times New Roman"/>
              </a:rPr>
              <a:t>ở màn hình </a:t>
            </a:r>
            <a:r>
              <a:rPr dirty="0" sz="1300">
                <a:latin typeface="Times New Roman"/>
                <a:cs typeface="Times New Roman"/>
              </a:rPr>
              <a:t>giới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thiệu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  <a:buAutoNum type="arabicPeriod"/>
              <a:tabLst>
                <a:tab pos="553720" algn="l"/>
              </a:tabLst>
            </a:pPr>
            <a:r>
              <a:rPr dirty="0" sz="1300" spc="-10">
                <a:latin typeface="Times New Roman"/>
                <a:cs typeface="Times New Roman"/>
              </a:rPr>
              <a:t>Hộp </a:t>
            </a:r>
            <a:r>
              <a:rPr dirty="0" sz="1300">
                <a:latin typeface="Times New Roman"/>
                <a:cs typeface="Times New Roman"/>
              </a:rPr>
              <a:t>thoại </a:t>
            </a:r>
            <a:r>
              <a:rPr dirty="0" sz="1300" spc="-5" i="1">
                <a:latin typeface="Times New Roman"/>
                <a:cs typeface="Times New Roman"/>
              </a:rPr>
              <a:t>Choose a Project Type </a:t>
            </a:r>
            <a:r>
              <a:rPr dirty="0" sz="1300">
                <a:latin typeface="Times New Roman"/>
                <a:cs typeface="Times New Roman"/>
              </a:rPr>
              <a:t>xuất hiện. </a:t>
            </a:r>
            <a:r>
              <a:rPr dirty="0" sz="1300" spc="-10">
                <a:latin typeface="Times New Roman"/>
                <a:cs typeface="Times New Roman"/>
              </a:rPr>
              <a:t>Hộp </a:t>
            </a:r>
            <a:r>
              <a:rPr dirty="0" sz="1300">
                <a:latin typeface="Times New Roman"/>
                <a:cs typeface="Times New Roman"/>
              </a:rPr>
              <a:t>thoại này </a:t>
            </a:r>
            <a:r>
              <a:rPr dirty="0" sz="1300" spc="-5">
                <a:latin typeface="Times New Roman"/>
                <a:cs typeface="Times New Roman"/>
              </a:rPr>
              <a:t>cho phép </a:t>
            </a:r>
            <a:r>
              <a:rPr dirty="0" sz="1300" spc="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kiểm </a:t>
            </a:r>
            <a:r>
              <a:rPr dirty="0" sz="1300" spc="-5">
                <a:latin typeface="Times New Roman"/>
                <a:cs typeface="Times New Roman"/>
              </a:rPr>
              <a:t>soát  cách </a:t>
            </a:r>
            <a:r>
              <a:rPr dirty="0" sz="1300">
                <a:latin typeface="Times New Roman"/>
                <a:cs typeface="Times New Roman"/>
              </a:rPr>
              <a:t>đóng gói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phân </a:t>
            </a:r>
            <a:r>
              <a:rPr dirty="0" sz="1300" spc="-5">
                <a:latin typeface="Times New Roman"/>
                <a:cs typeface="Times New Roman"/>
              </a:rPr>
              <a:t>phối dự án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trình. Trong bài tập này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để </a:t>
            </a:r>
            <a:r>
              <a:rPr dirty="0" sz="1300" spc="-10">
                <a:latin typeface="Times New Roman"/>
                <a:cs typeface="Times New Roman"/>
              </a:rPr>
              <a:t>mặc </a:t>
            </a:r>
            <a:r>
              <a:rPr dirty="0" sz="1300">
                <a:latin typeface="Times New Roman"/>
                <a:cs typeface="Times New Roman"/>
              </a:rPr>
              <a:t>định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 spc="-65">
                <a:latin typeface="Times New Roman"/>
                <a:cs typeface="Times New Roman"/>
              </a:rPr>
              <a:t>lựa  </a:t>
            </a:r>
            <a:r>
              <a:rPr dirty="0" sz="1300" spc="-5">
                <a:latin typeface="Times New Roman"/>
                <a:cs typeface="Times New Roman"/>
              </a:rPr>
              <a:t>chọn đầu tiên “Creat a setup </a:t>
            </a:r>
            <a:r>
              <a:rPr dirty="0" sz="1300">
                <a:latin typeface="Times New Roman"/>
                <a:cs typeface="Times New Roman"/>
              </a:rPr>
              <a:t>for </a:t>
            </a:r>
            <a:r>
              <a:rPr dirty="0" sz="1300" spc="-5">
                <a:latin typeface="Times New Roman"/>
                <a:cs typeface="Times New Roman"/>
              </a:rPr>
              <a:t>a windows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application”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  <a:buAutoNum type="arabicPeriod"/>
              <a:tabLst>
                <a:tab pos="549275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 spc="-10">
                <a:latin typeface="Times New Roman"/>
                <a:cs typeface="Times New Roman"/>
              </a:rPr>
              <a:t>Next. </a:t>
            </a:r>
            <a:r>
              <a:rPr dirty="0" sz="1300" spc="-5">
                <a:latin typeface="Times New Roman"/>
                <a:cs typeface="Times New Roman"/>
              </a:rPr>
              <a:t>Hộp thoại </a:t>
            </a:r>
            <a:r>
              <a:rPr dirty="0" sz="1300" spc="-5" i="1">
                <a:latin typeface="Times New Roman"/>
                <a:cs typeface="Times New Roman"/>
              </a:rPr>
              <a:t>Choose Project Output To Include </a:t>
            </a:r>
            <a:r>
              <a:rPr dirty="0" sz="1300">
                <a:latin typeface="Times New Roman"/>
                <a:cs typeface="Times New Roman"/>
              </a:rPr>
              <a:t>hiển </a:t>
            </a:r>
            <a:r>
              <a:rPr dirty="0" sz="1300" spc="-5">
                <a:latin typeface="Times New Roman"/>
                <a:cs typeface="Times New Roman"/>
              </a:rPr>
              <a:t>thị cho phép chỉ  định </a:t>
            </a:r>
            <a:r>
              <a:rPr dirty="0" sz="1300">
                <a:latin typeface="Times New Roman"/>
                <a:cs typeface="Times New Roman"/>
              </a:rPr>
              <a:t>file kèm </a:t>
            </a:r>
            <a:r>
              <a:rPr dirty="0" sz="1300" spc="-5">
                <a:latin typeface="Times New Roman"/>
                <a:cs typeface="Times New Roman"/>
              </a:rPr>
              <a:t>theo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cài đặt và các thông </a:t>
            </a:r>
            <a:r>
              <a:rPr dirty="0" sz="1300">
                <a:latin typeface="Times New Roman"/>
                <a:cs typeface="Times New Roman"/>
              </a:rPr>
              <a:t>tin </a:t>
            </a:r>
            <a:r>
              <a:rPr dirty="0" sz="1300" spc="-5">
                <a:latin typeface="Times New Roman"/>
                <a:cs typeface="Times New Roman"/>
              </a:rPr>
              <a:t>về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algn="just" marL="536575" indent="-165100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537210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>
                <a:latin typeface="Times New Roman"/>
                <a:cs typeface="Times New Roman"/>
              </a:rPr>
              <a:t>chọn Primary </a:t>
            </a:r>
            <a:r>
              <a:rPr dirty="0" sz="1300" spc="-10">
                <a:latin typeface="Times New Roman"/>
                <a:cs typeface="Times New Roman"/>
              </a:rPr>
              <a:t>Output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hình: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3154679"/>
            <a:ext cx="5783580" cy="445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7664348"/>
            <a:ext cx="6177280" cy="140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3800"/>
              </a:lnSpc>
              <a:spcBef>
                <a:spcPts val="100"/>
              </a:spcBef>
              <a:buAutoNum type="arabicPeriod" startAt="5"/>
              <a:tabLst>
                <a:tab pos="548005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Next. </a:t>
            </a:r>
            <a:r>
              <a:rPr dirty="0" sz="1300" spc="-5">
                <a:latin typeface="Times New Roman"/>
                <a:cs typeface="Times New Roman"/>
              </a:rPr>
              <a:t>Hộp </a:t>
            </a:r>
            <a:r>
              <a:rPr dirty="0" sz="1300">
                <a:latin typeface="Times New Roman"/>
                <a:cs typeface="Times New Roman"/>
              </a:rPr>
              <a:t>thoại </a:t>
            </a:r>
            <a:r>
              <a:rPr dirty="0" sz="1300" spc="-5" i="1">
                <a:latin typeface="Times New Roman"/>
                <a:cs typeface="Times New Roman"/>
              </a:rPr>
              <a:t>Choose Files </a:t>
            </a:r>
            <a:r>
              <a:rPr dirty="0" sz="1300" i="1">
                <a:latin typeface="Times New Roman"/>
                <a:cs typeface="Times New Roman"/>
              </a:rPr>
              <a:t>To </a:t>
            </a:r>
            <a:r>
              <a:rPr dirty="0" sz="1300" spc="-5" i="1">
                <a:latin typeface="Times New Roman"/>
                <a:cs typeface="Times New Roman"/>
              </a:rPr>
              <a:t>Include </a:t>
            </a:r>
            <a:r>
              <a:rPr dirty="0" sz="1300" spc="-5">
                <a:latin typeface="Times New Roman"/>
                <a:cs typeface="Times New Roman"/>
              </a:rPr>
              <a:t>hiển thị cho </a:t>
            </a:r>
            <a:r>
              <a:rPr dirty="0" sz="1300">
                <a:latin typeface="Times New Roman"/>
                <a:cs typeface="Times New Roman"/>
              </a:rPr>
              <a:t>phép </a:t>
            </a:r>
            <a:r>
              <a:rPr dirty="0" sz="1300" spc="-5">
                <a:latin typeface="Times New Roman"/>
                <a:cs typeface="Times New Roman"/>
              </a:rPr>
              <a:t>chọn các </a:t>
            </a:r>
            <a:r>
              <a:rPr dirty="0" sz="1300">
                <a:latin typeface="Times New Roman"/>
                <a:cs typeface="Times New Roman"/>
              </a:rPr>
              <a:t>files </a:t>
            </a:r>
            <a:r>
              <a:rPr dirty="0" sz="1300" spc="-5">
                <a:latin typeface="Times New Roman"/>
                <a:cs typeface="Times New Roman"/>
              </a:rPr>
              <a:t>dữ  liệu,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75">
                <a:latin typeface="Times New Roman"/>
                <a:cs typeface="Times New Roman"/>
              </a:rPr>
              <a:t>hƣớng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dẫn…</a:t>
            </a:r>
            <a:endParaRPr sz="1300">
              <a:latin typeface="Times New Roman"/>
              <a:cs typeface="Times New Roman"/>
            </a:endParaRPr>
          </a:p>
          <a:p>
            <a:pPr marL="536575" indent="-165100">
              <a:lnSpc>
                <a:spcPct val="100000"/>
              </a:lnSpc>
              <a:spcBef>
                <a:spcPts val="985"/>
              </a:spcBef>
              <a:buAutoNum type="arabicPeriod" startAt="5"/>
              <a:tabLst>
                <a:tab pos="537210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>
                <a:latin typeface="Times New Roman"/>
                <a:cs typeface="Times New Roman"/>
              </a:rPr>
              <a:t>nút </a:t>
            </a:r>
            <a:r>
              <a:rPr dirty="0" sz="1300" spc="-10">
                <a:latin typeface="Times New Roman"/>
                <a:cs typeface="Times New Roman"/>
              </a:rPr>
              <a:t>Add </a:t>
            </a:r>
            <a:r>
              <a:rPr dirty="0" sz="1300">
                <a:latin typeface="Times New Roman"/>
                <a:cs typeface="Times New Roman"/>
              </a:rPr>
              <a:t>và chọn file </a:t>
            </a:r>
            <a:r>
              <a:rPr dirty="0" sz="1300" spc="-5">
                <a:latin typeface="Times New Roman"/>
                <a:cs typeface="Times New Roman"/>
              </a:rPr>
              <a:t>readme.txt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dự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án.</a:t>
            </a:r>
            <a:endParaRPr sz="1300">
              <a:latin typeface="Times New Roman"/>
              <a:cs typeface="Times New Roman"/>
            </a:endParaRPr>
          </a:p>
          <a:p>
            <a:pPr marL="12700" marR="6985" indent="359410">
              <a:lnSpc>
                <a:spcPct val="124600"/>
              </a:lnSpc>
              <a:spcBef>
                <a:spcPts val="600"/>
              </a:spcBef>
              <a:buAutoNum type="arabicPeriod" startAt="5"/>
              <a:tabLst>
                <a:tab pos="542925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 spc="-5">
                <a:latin typeface="Times New Roman"/>
                <a:cs typeface="Times New Roman"/>
              </a:rPr>
              <a:t>Next để </a:t>
            </a:r>
            <a:r>
              <a:rPr dirty="0" sz="1300">
                <a:latin typeface="Times New Roman"/>
                <a:cs typeface="Times New Roman"/>
              </a:rPr>
              <a:t>hiển thị </a:t>
            </a:r>
            <a:r>
              <a:rPr dirty="0" sz="1300" spc="-5">
                <a:latin typeface="Times New Roman"/>
                <a:cs typeface="Times New Roman"/>
              </a:rPr>
              <a:t>hộp </a:t>
            </a:r>
            <a:r>
              <a:rPr dirty="0" sz="1300">
                <a:latin typeface="Times New Roman"/>
                <a:cs typeface="Times New Roman"/>
              </a:rPr>
              <a:t>thoại </a:t>
            </a:r>
            <a:r>
              <a:rPr dirty="0" sz="1300" spc="-5" i="1">
                <a:latin typeface="Times New Roman"/>
                <a:cs typeface="Times New Roman"/>
              </a:rPr>
              <a:t>Creat </a:t>
            </a:r>
            <a:r>
              <a:rPr dirty="0" sz="1300" i="1">
                <a:latin typeface="Times New Roman"/>
                <a:cs typeface="Times New Roman"/>
              </a:rPr>
              <a:t>Project</a:t>
            </a:r>
            <a:r>
              <a:rPr dirty="0" sz="1300">
                <a:latin typeface="Times New Roman"/>
                <a:cs typeface="Times New Roman"/>
              </a:rPr>
              <a:t>. </a:t>
            </a:r>
            <a:r>
              <a:rPr dirty="0" sz="1300" spc="-5">
                <a:latin typeface="Times New Roman"/>
                <a:cs typeface="Times New Roman"/>
              </a:rPr>
              <a:t>Tại </a:t>
            </a:r>
            <a:r>
              <a:rPr dirty="0" sz="1300">
                <a:latin typeface="Times New Roman"/>
                <a:cs typeface="Times New Roman"/>
              </a:rPr>
              <a:t>đây các </a:t>
            </a:r>
            <a:r>
              <a:rPr dirty="0" sz="1300" spc="-5">
                <a:latin typeface="Times New Roman"/>
                <a:cs typeface="Times New Roman"/>
              </a:rPr>
              <a:t>thông tin về dự án </a:t>
            </a:r>
            <a:r>
              <a:rPr dirty="0" sz="1300">
                <a:latin typeface="Times New Roman"/>
                <a:cs typeface="Times New Roman"/>
              </a:rPr>
              <a:t>đóng  </a:t>
            </a:r>
            <a:r>
              <a:rPr dirty="0" sz="1300" spc="-5">
                <a:latin typeface="Times New Roman"/>
                <a:cs typeface="Times New Roman"/>
              </a:rPr>
              <a:t>gói đã </a:t>
            </a:r>
            <a:r>
              <a:rPr dirty="0" sz="1300">
                <a:latin typeface="Times New Roman"/>
                <a:cs typeface="Times New Roman"/>
              </a:rPr>
              <a:t>chọn. </a:t>
            </a:r>
            <a:r>
              <a:rPr dirty="0" sz="1300" spc="-5">
                <a:latin typeface="Times New Roman"/>
                <a:cs typeface="Times New Roman"/>
              </a:rPr>
              <a:t>Bạn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thể nhấn nút </a:t>
            </a:r>
            <a:r>
              <a:rPr dirty="0" sz="1300" spc="-10">
                <a:latin typeface="Times New Roman"/>
                <a:cs typeface="Times New Roman"/>
              </a:rPr>
              <a:t>Previous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hiệu </a:t>
            </a:r>
            <a:r>
              <a:rPr dirty="0" sz="1300" spc="-5">
                <a:latin typeface="Times New Roman"/>
                <a:cs typeface="Times New Roman"/>
              </a:rPr>
              <a:t>chỉnh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tin </a:t>
            </a:r>
            <a:r>
              <a:rPr dirty="0" sz="1300" spc="-75">
                <a:latin typeface="Times New Roman"/>
                <a:cs typeface="Times New Roman"/>
              </a:rPr>
              <a:t>trƣớc </a:t>
            </a: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hoàn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thiện.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80455" cy="27660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8. </a:t>
            </a: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 spc="-10">
                <a:latin typeface="Times New Roman"/>
                <a:cs typeface="Times New Roman"/>
              </a:rPr>
              <a:t>Finish </a:t>
            </a:r>
            <a:r>
              <a:rPr dirty="0" sz="1300" spc="-5">
                <a:latin typeface="Times New Roman"/>
                <a:cs typeface="Times New Roman"/>
              </a:rPr>
              <a:t>để tạo dự án </a:t>
            </a:r>
            <a:r>
              <a:rPr dirty="0" sz="1300" spc="-5" b="1">
                <a:latin typeface="Times New Roman"/>
                <a:cs typeface="Times New Roman"/>
              </a:rPr>
              <a:t>Phân </a:t>
            </a:r>
            <a:r>
              <a:rPr dirty="0" sz="1300" spc="-10" b="1">
                <a:latin typeface="Times New Roman"/>
                <a:cs typeface="Times New Roman"/>
              </a:rPr>
              <a:t>phối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QuanLyBanHang. </a:t>
            </a:r>
            <a:r>
              <a:rPr dirty="0" sz="1300" spc="-50">
                <a:latin typeface="Times New Roman"/>
                <a:cs typeface="Times New Roman"/>
              </a:rPr>
              <a:t>Lúc 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dự án mới đóng </a:t>
            </a:r>
            <a:r>
              <a:rPr dirty="0" sz="1300">
                <a:latin typeface="Times New Roman"/>
                <a:cs typeface="Times New Roman"/>
              </a:rPr>
              <a:t>gói </a:t>
            </a:r>
            <a:r>
              <a:rPr dirty="0" sz="1300" spc="-5">
                <a:latin typeface="Times New Roman"/>
                <a:cs typeface="Times New Roman"/>
              </a:rPr>
              <a:t>sẽ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liệt </a:t>
            </a:r>
            <a:r>
              <a:rPr dirty="0" sz="1300" spc="-5">
                <a:latin typeface="Times New Roman"/>
                <a:cs typeface="Times New Roman"/>
              </a:rPr>
              <a:t>kê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cửa sổ Solution </a:t>
            </a:r>
            <a:r>
              <a:rPr dirty="0" sz="1300">
                <a:latin typeface="Times New Roman"/>
                <a:cs typeface="Times New Roman"/>
              </a:rPr>
              <a:t>Explorer. </a:t>
            </a:r>
            <a:r>
              <a:rPr dirty="0" sz="1300" spc="-5">
                <a:latin typeface="Times New Roman"/>
                <a:cs typeface="Times New Roman"/>
              </a:rPr>
              <a:t>Bộ </a:t>
            </a:r>
            <a:r>
              <a:rPr dirty="0" sz="1300">
                <a:latin typeface="Times New Roman"/>
                <a:cs typeface="Times New Roman"/>
              </a:rPr>
              <a:t>soạn </a:t>
            </a:r>
            <a:r>
              <a:rPr dirty="0" sz="1300" spc="-5">
                <a:latin typeface="Times New Roman"/>
                <a:cs typeface="Times New Roman"/>
              </a:rPr>
              <a:t>thảo </a:t>
            </a:r>
            <a:r>
              <a:rPr dirty="0" sz="1300" spc="-55" i="1">
                <a:latin typeface="Times New Roman"/>
                <a:cs typeface="Times New Roman"/>
              </a:rPr>
              <a:t>File  </a:t>
            </a:r>
            <a:r>
              <a:rPr dirty="0" sz="1300" spc="-5" i="1">
                <a:latin typeface="Times New Roman"/>
                <a:cs typeface="Times New Roman"/>
              </a:rPr>
              <a:t>System Editor </a:t>
            </a:r>
            <a:r>
              <a:rPr dirty="0" sz="1300">
                <a:latin typeface="Times New Roman"/>
                <a:cs typeface="Times New Roman"/>
              </a:rPr>
              <a:t>cũng xuất </a:t>
            </a:r>
            <a:r>
              <a:rPr dirty="0" sz="1300" spc="-5">
                <a:latin typeface="Times New Roman"/>
                <a:cs typeface="Times New Roman"/>
              </a:rPr>
              <a:t>hiện. Bạn có thể sử dụng </a:t>
            </a:r>
            <a:r>
              <a:rPr dirty="0" sz="1300" spc="-5" i="1">
                <a:latin typeface="Times New Roman"/>
                <a:cs typeface="Times New Roman"/>
              </a:rPr>
              <a:t>File System Editor </a:t>
            </a:r>
            <a:r>
              <a:rPr dirty="0" sz="1300" spc="-5">
                <a:latin typeface="Times New Roman"/>
                <a:cs typeface="Times New Roman"/>
              </a:rPr>
              <a:t>để thêm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các file  kết xuất, cùng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mục khác để xác </a:t>
            </a:r>
            <a:r>
              <a:rPr dirty="0" sz="1300">
                <a:latin typeface="Times New Roman"/>
                <a:cs typeface="Times New Roman"/>
              </a:rPr>
              <a:t>định </a:t>
            </a:r>
            <a:r>
              <a:rPr dirty="0" sz="1300" spc="-5">
                <a:latin typeface="Times New Roman"/>
                <a:cs typeface="Times New Roman"/>
              </a:rPr>
              <a:t>dự án có cần cài </a:t>
            </a:r>
            <a:r>
              <a:rPr dirty="0" sz="1300">
                <a:latin typeface="Times New Roman"/>
                <a:cs typeface="Times New Roman"/>
              </a:rPr>
              <a:t>thêm những file </a:t>
            </a:r>
            <a:r>
              <a:rPr dirty="0" sz="1300" spc="-5">
                <a:latin typeface="Times New Roman"/>
                <a:cs typeface="Times New Roman"/>
              </a:rPr>
              <a:t>phục lên máy  khách trong quá trình cài đặt </a:t>
            </a:r>
            <a:r>
              <a:rPr dirty="0" sz="1300">
                <a:latin typeface="Times New Roman"/>
                <a:cs typeface="Times New Roman"/>
              </a:rPr>
              <a:t>hay </a:t>
            </a:r>
            <a:r>
              <a:rPr dirty="0" sz="1300" spc="-5">
                <a:latin typeface="Times New Roman"/>
                <a:cs typeface="Times New Roman"/>
              </a:rPr>
              <a:t>không.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System Object hiển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danh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folder  </a:t>
            </a:r>
            <a:r>
              <a:rPr dirty="0" sz="1300" spc="-5">
                <a:latin typeface="Times New Roman"/>
                <a:cs typeface="Times New Roman"/>
              </a:rPr>
              <a:t>chuẩn sẽ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sử dụng </a:t>
            </a:r>
            <a:r>
              <a:rPr dirty="0" sz="1300">
                <a:latin typeface="Times New Roman"/>
                <a:cs typeface="Times New Roman"/>
              </a:rPr>
              <a:t>hay </a:t>
            </a:r>
            <a:r>
              <a:rPr dirty="0" sz="1300" spc="-5">
                <a:latin typeface="Times New Roman"/>
                <a:cs typeface="Times New Roman"/>
              </a:rPr>
              <a:t>tạo ra khi cài dặt. Bạn có thể </a:t>
            </a:r>
            <a:r>
              <a:rPr dirty="0" sz="1300">
                <a:latin typeface="Times New Roman"/>
                <a:cs typeface="Times New Roman"/>
              </a:rPr>
              <a:t>tùy </a:t>
            </a:r>
            <a:r>
              <a:rPr dirty="0" sz="1300" spc="-5">
                <a:latin typeface="Times New Roman"/>
                <a:cs typeface="Times New Roman"/>
              </a:rPr>
              <a:t>biến </a:t>
            </a:r>
            <a:r>
              <a:rPr dirty="0" sz="1300">
                <a:latin typeface="Times New Roman"/>
                <a:cs typeface="Times New Roman"/>
              </a:rPr>
              <a:t>những folder này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40">
                <a:latin typeface="Times New Roman"/>
                <a:cs typeface="Times New Roman"/>
              </a:rPr>
              <a:t>thêm  </a:t>
            </a:r>
            <a:r>
              <a:rPr dirty="0" sz="1300" spc="-5">
                <a:latin typeface="Times New Roman"/>
                <a:cs typeface="Times New Roman"/>
              </a:rPr>
              <a:t>vào những </a:t>
            </a:r>
            <a:r>
              <a:rPr dirty="0" sz="1300">
                <a:latin typeface="Times New Roman"/>
                <a:cs typeface="Times New Roman"/>
              </a:rPr>
              <a:t>folder </a:t>
            </a:r>
            <a:r>
              <a:rPr dirty="0" sz="1300" spc="-5">
                <a:latin typeface="Times New Roman"/>
                <a:cs typeface="Times New Roman"/>
              </a:rPr>
              <a:t>đặc </a:t>
            </a:r>
            <a:r>
              <a:rPr dirty="0" sz="1300" spc="-10">
                <a:latin typeface="Times New Roman"/>
                <a:cs typeface="Times New Roman"/>
              </a:rPr>
              <a:t>biệt </a:t>
            </a:r>
            <a:r>
              <a:rPr dirty="0" sz="1300" spc="-5">
                <a:latin typeface="Times New Roman"/>
                <a:cs typeface="Times New Roman"/>
              </a:rPr>
              <a:t>khác </a:t>
            </a:r>
            <a:r>
              <a:rPr dirty="0" sz="1300">
                <a:latin typeface="Times New Roman"/>
                <a:cs typeface="Times New Roman"/>
              </a:rPr>
              <a:t>tùy </a:t>
            </a:r>
            <a:r>
              <a:rPr dirty="0" sz="1300" spc="-5">
                <a:latin typeface="Times New Roman"/>
                <a:cs typeface="Times New Roman"/>
              </a:rPr>
              <a:t>theo mục đích của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trình. Bạn cũng có thể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 spc="-65">
                <a:latin typeface="Times New Roman"/>
                <a:cs typeface="Times New Roman"/>
              </a:rPr>
              <a:t>cầu  </a:t>
            </a:r>
            <a:r>
              <a:rPr dirty="0" sz="1300" spc="-1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System </a:t>
            </a:r>
            <a:r>
              <a:rPr dirty="0" sz="1300">
                <a:latin typeface="Times New Roman"/>
                <a:cs typeface="Times New Roman"/>
              </a:rPr>
              <a:t>Editor </a:t>
            </a: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 spc="-10">
                <a:latin typeface="Times New Roman"/>
                <a:cs typeface="Times New Roman"/>
              </a:rPr>
              <a:t>short </a:t>
            </a:r>
            <a:r>
              <a:rPr dirty="0" sz="1300" spc="-5">
                <a:latin typeface="Times New Roman"/>
                <a:cs typeface="Times New Roman"/>
              </a:rPr>
              <a:t>cut cho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trình. Bạn </a:t>
            </a:r>
            <a:r>
              <a:rPr dirty="0" sz="1300">
                <a:latin typeface="Times New Roman"/>
                <a:cs typeface="Times New Roman"/>
              </a:rPr>
              <a:t>hãy xem qua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chúng ta </a:t>
            </a:r>
            <a:r>
              <a:rPr dirty="0" sz="1300" spc="-70">
                <a:latin typeface="Times New Roman"/>
                <a:cs typeface="Times New Roman"/>
              </a:rPr>
              <a:t>đã  </a:t>
            </a:r>
            <a:r>
              <a:rPr dirty="0" sz="1300" spc="-5">
                <a:latin typeface="Times New Roman"/>
                <a:cs typeface="Times New Roman"/>
              </a:rPr>
              <a:t>đính </a:t>
            </a:r>
            <a:r>
              <a:rPr dirty="0" sz="1300">
                <a:latin typeface="Times New Roman"/>
                <a:cs typeface="Times New Roman"/>
              </a:rPr>
              <a:t>kèm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các file phụ </a:t>
            </a:r>
            <a:r>
              <a:rPr dirty="0" sz="1300" spc="-5">
                <a:latin typeface="Times New Roman"/>
                <a:cs typeface="Times New Roman"/>
              </a:rPr>
              <a:t>thuộc vào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viện thực thi </a:t>
            </a:r>
            <a:r>
              <a:rPr dirty="0" sz="1300">
                <a:latin typeface="Times New Roman"/>
                <a:cs typeface="Times New Roman"/>
              </a:rPr>
              <a:t>.Net </a:t>
            </a:r>
            <a:r>
              <a:rPr dirty="0" sz="1300" spc="-5">
                <a:latin typeface="Times New Roman"/>
                <a:cs typeface="Times New Roman"/>
              </a:rPr>
              <a:t>Framework trong </a:t>
            </a:r>
            <a:r>
              <a:rPr dirty="0" sz="1300">
                <a:latin typeface="Times New Roman"/>
                <a:cs typeface="Times New Roman"/>
              </a:rPr>
              <a:t>folder </a:t>
            </a:r>
            <a:r>
              <a:rPr dirty="0" sz="1300" spc="-30" i="1">
                <a:latin typeface="Times New Roman"/>
                <a:cs typeface="Times New Roman"/>
              </a:rPr>
              <a:t>Detected  </a:t>
            </a:r>
            <a:r>
              <a:rPr dirty="0" sz="1300" spc="-5" i="1">
                <a:latin typeface="Times New Roman"/>
                <a:cs typeface="Times New Roman"/>
              </a:rPr>
              <a:t>Dependencies</a:t>
            </a:r>
            <a:r>
              <a:rPr dirty="0" sz="1300" spc="-5">
                <a:latin typeface="Times New Roman"/>
                <a:cs typeface="Times New Roman"/>
              </a:rPr>
              <a:t>, nơi chứa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.exe </a:t>
            </a:r>
            <a:r>
              <a:rPr dirty="0" sz="1300">
                <a:latin typeface="Times New Roman"/>
                <a:cs typeface="Times New Roman"/>
              </a:rPr>
              <a:t>(Primary </a:t>
            </a:r>
            <a:r>
              <a:rPr dirty="0" sz="1300" spc="-5">
                <a:latin typeface="Times New Roman"/>
                <a:cs typeface="Times New Roman"/>
              </a:rPr>
              <a:t>Output)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hình: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3342004"/>
            <a:ext cx="5753100" cy="404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7490841"/>
            <a:ext cx="6174105" cy="1457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9. </a:t>
            </a:r>
            <a:r>
              <a:rPr dirty="0" sz="1300">
                <a:latin typeface="Times New Roman"/>
                <a:cs typeface="Times New Roman"/>
              </a:rPr>
              <a:t>Tùy </a:t>
            </a:r>
            <a:r>
              <a:rPr dirty="0" sz="1300" spc="-5">
                <a:latin typeface="Times New Roman"/>
                <a:cs typeface="Times New Roman"/>
              </a:rPr>
              <a:t>biến các </a:t>
            </a:r>
            <a:r>
              <a:rPr dirty="0" sz="1300">
                <a:latin typeface="Times New Roman"/>
                <a:cs typeface="Times New Roman"/>
              </a:rPr>
              <a:t>lựa chọn </a:t>
            </a:r>
            <a:r>
              <a:rPr dirty="0" sz="1300" spc="-5">
                <a:latin typeface="Times New Roman"/>
                <a:cs typeface="Times New Roman"/>
              </a:rPr>
              <a:t>đóng </a:t>
            </a:r>
            <a:r>
              <a:rPr dirty="0" sz="1300">
                <a:latin typeface="Times New Roman"/>
                <a:cs typeface="Times New Roman"/>
              </a:rPr>
              <a:t>gói. </a:t>
            </a:r>
            <a:r>
              <a:rPr dirty="0" sz="1300" spc="-10">
                <a:latin typeface="Times New Roman"/>
                <a:cs typeface="Times New Roman"/>
              </a:rPr>
              <a:t>Phần </a:t>
            </a:r>
            <a:r>
              <a:rPr dirty="0" sz="1300">
                <a:latin typeface="Times New Roman"/>
                <a:cs typeface="Times New Roman"/>
              </a:rPr>
              <a:t>này chúng </a:t>
            </a:r>
            <a:r>
              <a:rPr dirty="0" sz="1300" spc="-5">
                <a:latin typeface="Times New Roman"/>
                <a:cs typeface="Times New Roman"/>
              </a:rPr>
              <a:t>ta sẽ </a:t>
            </a:r>
            <a:r>
              <a:rPr dirty="0" sz="1300">
                <a:latin typeface="Times New Roman"/>
                <a:cs typeface="Times New Roman"/>
              </a:rPr>
              <a:t>tách riêng trong </a:t>
            </a:r>
            <a:r>
              <a:rPr dirty="0" sz="1300" spc="-10">
                <a:latin typeface="Times New Roman"/>
                <a:cs typeface="Times New Roman"/>
              </a:rPr>
              <a:t>mục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7.4.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400" b="1">
                <a:latin typeface="Arial"/>
                <a:cs typeface="Arial"/>
              </a:rPr>
              <a:t>7.4. </a:t>
            </a:r>
            <a:r>
              <a:rPr dirty="0" sz="1400" spc="-5" b="1">
                <a:latin typeface="Arial"/>
                <a:cs typeface="Arial"/>
              </a:rPr>
              <a:t>Tùy biến các </a:t>
            </a:r>
            <a:r>
              <a:rPr dirty="0" sz="1400" b="1">
                <a:latin typeface="Arial"/>
                <a:cs typeface="Arial"/>
              </a:rPr>
              <a:t>lựa </a:t>
            </a:r>
            <a:r>
              <a:rPr dirty="0" sz="1400" spc="-5" b="1">
                <a:latin typeface="Arial"/>
                <a:cs typeface="Arial"/>
              </a:rPr>
              <a:t>chọn </a:t>
            </a:r>
            <a:r>
              <a:rPr dirty="0" sz="1400" spc="-10" b="1">
                <a:latin typeface="Arial"/>
                <a:cs typeface="Arial"/>
              </a:rPr>
              <a:t>đóng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gói</a:t>
            </a:r>
            <a:endParaRPr sz="1400">
              <a:latin typeface="Arial"/>
              <a:cs typeface="Arial"/>
            </a:endParaRPr>
          </a:p>
          <a:p>
            <a:pPr algn="just" marL="12700" marR="5080" indent="359410">
              <a:lnSpc>
                <a:spcPct val="143800"/>
              </a:lnSpc>
              <a:spcBef>
                <a:spcPts val="305"/>
              </a:spcBef>
            </a:pPr>
            <a:r>
              <a:rPr dirty="0" sz="1300">
                <a:latin typeface="Times New Roman"/>
                <a:cs typeface="Times New Roman"/>
              </a:rPr>
              <a:t>Bây giờ </a:t>
            </a:r>
            <a:r>
              <a:rPr dirty="0" sz="1300" spc="-5">
                <a:latin typeface="Times New Roman"/>
                <a:cs typeface="Times New Roman"/>
              </a:rPr>
              <a:t>dự án của </a:t>
            </a:r>
            <a:r>
              <a:rPr dirty="0" sz="1300">
                <a:latin typeface="Times New Roman"/>
                <a:cs typeface="Times New Roman"/>
              </a:rPr>
              <a:t>chúng </a:t>
            </a:r>
            <a:r>
              <a:rPr dirty="0" sz="1300" spc="-5">
                <a:latin typeface="Times New Roman"/>
                <a:cs typeface="Times New Roman"/>
              </a:rPr>
              <a:t>ta đã </a:t>
            </a:r>
            <a:r>
              <a:rPr dirty="0" sz="1300" spc="-10">
                <a:latin typeface="Times New Roman"/>
                <a:cs typeface="Times New Roman"/>
              </a:rPr>
              <a:t>sẵn sàng </a:t>
            </a:r>
            <a:r>
              <a:rPr dirty="0" sz="1300" spc="-5">
                <a:latin typeface="Times New Roman"/>
                <a:cs typeface="Times New Roman"/>
              </a:rPr>
              <a:t>đóng gói.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 spc="-5">
                <a:latin typeface="Times New Roman"/>
                <a:cs typeface="Times New Roman"/>
              </a:rPr>
              <a:t>cầu </a:t>
            </a:r>
            <a:r>
              <a:rPr dirty="0" sz="1300">
                <a:latin typeface="Times New Roman"/>
                <a:cs typeface="Times New Roman"/>
              </a:rPr>
              <a:t>đóng </a:t>
            </a:r>
            <a:r>
              <a:rPr dirty="0" sz="1300" spc="-5">
                <a:latin typeface="Times New Roman"/>
                <a:cs typeface="Times New Roman"/>
              </a:rPr>
              <a:t>gói, các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10">
                <a:latin typeface="Times New Roman"/>
                <a:cs typeface="Times New Roman"/>
              </a:rPr>
              <a:t>sẽ  </a:t>
            </a:r>
            <a:r>
              <a:rPr dirty="0" sz="1300" spc="-5">
                <a:latin typeface="Times New Roman"/>
                <a:cs typeface="Times New Roman"/>
              </a:rPr>
              <a:t>kết xuất ra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>
                <a:latin typeface="Times New Roman"/>
                <a:cs typeface="Times New Roman"/>
              </a:rPr>
              <a:t>chúng </a:t>
            </a:r>
            <a:r>
              <a:rPr dirty="0" sz="1300" spc="-5">
                <a:latin typeface="Times New Roman"/>
                <a:cs typeface="Times New Roman"/>
              </a:rPr>
              <a:t>ta đã chọn và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>
                <a:latin typeface="Times New Roman"/>
                <a:cs typeface="Times New Roman"/>
              </a:rPr>
              <a:t>trong file </a:t>
            </a:r>
            <a:r>
              <a:rPr dirty="0" sz="1300" spc="-5">
                <a:latin typeface="Times New Roman"/>
                <a:cs typeface="Times New Roman"/>
              </a:rPr>
              <a:t>.msi (Microsoft Installer). Bạn có </a:t>
            </a:r>
            <a:r>
              <a:rPr dirty="0" sz="1300" spc="-150">
                <a:latin typeface="Times New Roman"/>
                <a:cs typeface="Times New Roman"/>
              </a:rPr>
              <a:t>thể  </a:t>
            </a:r>
            <a:r>
              <a:rPr dirty="0" sz="1300" spc="-5">
                <a:latin typeface="Times New Roman"/>
                <a:cs typeface="Times New Roman"/>
              </a:rPr>
              <a:t>cài đặt từ </a:t>
            </a:r>
            <a:r>
              <a:rPr dirty="0" sz="1300">
                <a:latin typeface="Times New Roman"/>
                <a:cs typeface="Times New Roman"/>
              </a:rPr>
              <a:t>file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này.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2835" cy="14185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>
                <a:latin typeface="Times New Roman"/>
                <a:cs typeface="Times New Roman"/>
              </a:rPr>
              <a:t>Tuy nhiên chúng </a:t>
            </a:r>
            <a:r>
              <a:rPr dirty="0" sz="1300" spc="-5">
                <a:latin typeface="Times New Roman"/>
                <a:cs typeface="Times New Roman"/>
              </a:rPr>
              <a:t>ta sẽ tạo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số </a:t>
            </a:r>
            <a:r>
              <a:rPr dirty="0" sz="1300" spc="5">
                <a:latin typeface="Times New Roman"/>
                <a:cs typeface="Times New Roman"/>
              </a:rPr>
              <a:t>tùy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cài đặt </a:t>
            </a:r>
            <a:r>
              <a:rPr dirty="0" sz="1300" spc="-75">
                <a:latin typeface="Times New Roman"/>
                <a:cs typeface="Times New Roman"/>
              </a:rPr>
              <a:t>trƣớc </a:t>
            </a:r>
            <a:r>
              <a:rPr dirty="0" sz="1300" spc="-5">
                <a:latin typeface="Times New Roman"/>
                <a:cs typeface="Times New Roman"/>
              </a:rPr>
              <a:t>khi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140">
                <a:latin typeface="Times New Roman"/>
                <a:cs typeface="Times New Roman"/>
              </a:rPr>
              <a:t>yêu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1300" spc="-5">
                <a:latin typeface="Times New Roman"/>
                <a:cs typeface="Times New Roman"/>
              </a:rPr>
              <a:t>cầu đóng </a:t>
            </a:r>
            <a:r>
              <a:rPr dirty="0" sz="1300">
                <a:latin typeface="Times New Roman"/>
                <a:cs typeface="Times New Roman"/>
              </a:rPr>
              <a:t>gói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tạo short cut, tạo tên công </a:t>
            </a:r>
            <a:r>
              <a:rPr dirty="0" sz="1300" spc="-10">
                <a:latin typeface="Times New Roman"/>
                <a:cs typeface="Times New Roman"/>
              </a:rPr>
              <a:t>ty, </a:t>
            </a:r>
            <a:r>
              <a:rPr dirty="0" sz="1300" spc="-5">
                <a:latin typeface="Times New Roman"/>
                <a:cs typeface="Times New Roman"/>
              </a:rPr>
              <a:t>phiên bản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trình…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</a:pPr>
            <a:r>
              <a:rPr dirty="0" sz="1200" spc="-5" b="1" i="1">
                <a:latin typeface="Arial"/>
                <a:cs typeface="Arial"/>
              </a:rPr>
              <a:t>7.4.1. Cấu </a:t>
            </a:r>
            <a:r>
              <a:rPr dirty="0" sz="1200" b="1" i="1">
                <a:latin typeface="Arial"/>
                <a:cs typeface="Arial"/>
              </a:rPr>
              <a:t>hình </a:t>
            </a:r>
            <a:r>
              <a:rPr dirty="0" sz="1200" spc="-5" b="1" i="1">
                <a:latin typeface="Arial"/>
                <a:cs typeface="Arial"/>
              </a:rPr>
              <a:t>các </a:t>
            </a:r>
            <a:r>
              <a:rPr dirty="0" sz="1200" b="1" i="1">
                <a:latin typeface="Arial"/>
                <a:cs typeface="Arial"/>
              </a:rPr>
              <a:t>thiết lập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320"/>
              </a:spcBef>
            </a:pPr>
            <a:r>
              <a:rPr dirty="0" sz="1300" spc="-5">
                <a:latin typeface="Times New Roman"/>
                <a:cs typeface="Times New Roman"/>
              </a:rPr>
              <a:t>1. Chọn </a:t>
            </a:r>
            <a:r>
              <a:rPr dirty="0" sz="1300">
                <a:latin typeface="Times New Roman"/>
                <a:cs typeface="Times New Roman"/>
              </a:rPr>
              <a:t>Build </a:t>
            </a:r>
            <a:r>
              <a:rPr dirty="0" sz="1300" spc="-5">
                <a:latin typeface="Times New Roman"/>
                <a:cs typeface="Times New Roman"/>
              </a:rPr>
              <a:t>| Configuration Manager từ menu </a:t>
            </a:r>
            <a:r>
              <a:rPr dirty="0" sz="1300">
                <a:latin typeface="Times New Roman"/>
                <a:cs typeface="Times New Roman"/>
              </a:rPr>
              <a:t>làm xuất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>
                <a:latin typeface="Times New Roman"/>
                <a:cs typeface="Times New Roman"/>
              </a:rPr>
              <a:t>hộp thoại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2034539"/>
            <a:ext cx="5797550" cy="3634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5725440"/>
            <a:ext cx="6173470" cy="201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438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thoại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phép </a:t>
            </a:r>
            <a:r>
              <a:rPr dirty="0" sz="1300" spc="-5">
                <a:latin typeface="Times New Roman"/>
                <a:cs typeface="Times New Roman"/>
              </a:rPr>
              <a:t>hiển thị chế độ </a:t>
            </a:r>
            <a:r>
              <a:rPr dirty="0" sz="1300">
                <a:latin typeface="Times New Roman"/>
                <a:cs typeface="Times New Roman"/>
              </a:rPr>
              <a:t>biên </a:t>
            </a:r>
            <a:r>
              <a:rPr dirty="0" sz="1300" spc="-5">
                <a:latin typeface="Times New Roman"/>
                <a:cs typeface="Times New Roman"/>
              </a:rPr>
              <a:t>dịch hiện hành cho các dự án đang có  trong Solution. Lúc này chúng ta </a:t>
            </a:r>
            <a:r>
              <a:rPr dirty="0" sz="1300" spc="-10">
                <a:latin typeface="Times New Roman"/>
                <a:cs typeface="Times New Roman"/>
              </a:rPr>
              <a:t>nên </a:t>
            </a:r>
            <a:r>
              <a:rPr dirty="0" sz="1300" spc="-5">
                <a:latin typeface="Times New Roman"/>
                <a:cs typeface="Times New Roman"/>
              </a:rPr>
              <a:t>chọn là </a:t>
            </a:r>
            <a:r>
              <a:rPr dirty="0" sz="1300" spc="-10">
                <a:latin typeface="Times New Roman"/>
                <a:cs typeface="Times New Roman"/>
              </a:rPr>
              <a:t>Release </a:t>
            </a:r>
            <a:r>
              <a:rPr dirty="0" sz="1300" spc="-5">
                <a:latin typeface="Times New Roman"/>
                <a:cs typeface="Times New Roman"/>
              </a:rPr>
              <a:t>– </a:t>
            </a:r>
            <a:r>
              <a:rPr dirty="0" sz="1300">
                <a:latin typeface="Times New Roman"/>
                <a:cs typeface="Times New Roman"/>
              </a:rPr>
              <a:t>biên </a:t>
            </a:r>
            <a:r>
              <a:rPr dirty="0" sz="1300" spc="-5">
                <a:latin typeface="Times New Roman"/>
                <a:cs typeface="Times New Roman"/>
              </a:rPr>
              <a:t>dịch tối </a:t>
            </a:r>
            <a:r>
              <a:rPr dirty="0" sz="1300" spc="-200">
                <a:latin typeface="Times New Roman"/>
                <a:cs typeface="Times New Roman"/>
              </a:rPr>
              <a:t>ƣu </a:t>
            </a:r>
            <a:r>
              <a:rPr dirty="0" sz="1300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Debug.</a:t>
            </a:r>
            <a:endParaRPr sz="1300">
              <a:latin typeface="Times New Roman"/>
              <a:cs typeface="Times New Roman"/>
            </a:endParaRPr>
          </a:p>
          <a:p>
            <a:pPr marL="536575" indent="-165100">
              <a:lnSpc>
                <a:spcPct val="100000"/>
              </a:lnSpc>
              <a:spcBef>
                <a:spcPts val="685"/>
              </a:spcBef>
              <a:buAutoNum type="arabicPeriod" startAt="2"/>
              <a:tabLst>
                <a:tab pos="537210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danh sách </a:t>
            </a:r>
            <a:r>
              <a:rPr dirty="0" sz="1300" spc="-10">
                <a:latin typeface="Times New Roman"/>
                <a:cs typeface="Times New Roman"/>
              </a:rPr>
              <a:t>Active </a:t>
            </a:r>
            <a:r>
              <a:rPr dirty="0" sz="1300" spc="-5">
                <a:latin typeface="Times New Roman"/>
                <a:cs typeface="Times New Roman"/>
              </a:rPr>
              <a:t>Solution Configuration và chọn là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Release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43800"/>
              </a:lnSpc>
              <a:buAutoNum type="arabicPeriod" startAt="2"/>
              <a:tabLst>
                <a:tab pos="496570" algn="l"/>
              </a:tabLst>
            </a:pPr>
            <a:r>
              <a:rPr dirty="0" sz="1300" spc="-5">
                <a:latin typeface="Times New Roman"/>
                <a:cs typeface="Times New Roman"/>
              </a:rPr>
              <a:t>Nhấn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danh </a:t>
            </a:r>
            <a:r>
              <a:rPr dirty="0" sz="1300">
                <a:latin typeface="Times New Roman"/>
                <a:cs typeface="Times New Roman"/>
              </a:rPr>
              <a:t>sách </a:t>
            </a:r>
            <a:r>
              <a:rPr dirty="0" sz="1300" spc="-5">
                <a:latin typeface="Times New Roman"/>
                <a:cs typeface="Times New Roman"/>
              </a:rPr>
              <a:t>Configuration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cả </a:t>
            </a:r>
            <a:r>
              <a:rPr dirty="0" sz="1300">
                <a:latin typeface="Times New Roman"/>
                <a:cs typeface="Times New Roman"/>
              </a:rPr>
              <a:t>hai </a:t>
            </a:r>
            <a:r>
              <a:rPr dirty="0" sz="1300" spc="-5">
                <a:latin typeface="Times New Roman"/>
                <a:cs typeface="Times New Roman"/>
              </a:rPr>
              <a:t>dự </a:t>
            </a:r>
            <a:r>
              <a:rPr dirty="0" sz="1300">
                <a:latin typeface="Times New Roman"/>
                <a:cs typeface="Times New Roman"/>
              </a:rPr>
              <a:t>án </a:t>
            </a:r>
            <a:r>
              <a:rPr dirty="0" sz="1300" spc="-5">
                <a:latin typeface="Times New Roman"/>
                <a:cs typeface="Times New Roman"/>
              </a:rPr>
              <a:t>QuanLyBanHang và  QL_BanHang_Version1.0 và chọn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Release.</a:t>
            </a:r>
            <a:endParaRPr sz="1300">
              <a:latin typeface="Times New Roman"/>
              <a:cs typeface="Times New Roman"/>
            </a:endParaRPr>
          </a:p>
          <a:p>
            <a:pPr marL="536575" indent="-165100">
              <a:lnSpc>
                <a:spcPct val="100000"/>
              </a:lnSpc>
              <a:spcBef>
                <a:spcPts val="670"/>
              </a:spcBef>
              <a:buAutoNum type="arabicPeriod" startAt="2"/>
              <a:tabLst>
                <a:tab pos="537210" algn="l"/>
              </a:tabLst>
            </a:pPr>
            <a:r>
              <a:rPr dirty="0" sz="1300" spc="-10">
                <a:latin typeface="Times New Roman"/>
                <a:cs typeface="Times New Roman"/>
              </a:rPr>
              <a:t>Đánh </a:t>
            </a:r>
            <a:r>
              <a:rPr dirty="0" sz="1300">
                <a:latin typeface="Times New Roman"/>
                <a:cs typeface="Times New Roman"/>
              </a:rPr>
              <a:t>dấu </a:t>
            </a:r>
            <a:r>
              <a:rPr dirty="0" sz="1300" spc="-5">
                <a:latin typeface="Times New Roman"/>
                <a:cs typeface="Times New Roman"/>
              </a:rPr>
              <a:t>chọn mục Buil cho cả hai dự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án.</a:t>
            </a:r>
            <a:endParaRPr sz="1300">
              <a:latin typeface="Times New Roman"/>
              <a:cs typeface="Times New Roman"/>
            </a:endParaRPr>
          </a:p>
          <a:p>
            <a:pPr marL="536575" indent="-165100">
              <a:lnSpc>
                <a:spcPct val="100000"/>
              </a:lnSpc>
              <a:spcBef>
                <a:spcPts val="690"/>
              </a:spcBef>
              <a:buAutoNum type="arabicPeriod" startAt="2"/>
              <a:tabLst>
                <a:tab pos="537210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>
                <a:latin typeface="Times New Roman"/>
                <a:cs typeface="Times New Roman"/>
              </a:rPr>
              <a:t>nút</a:t>
            </a:r>
            <a:r>
              <a:rPr dirty="0" sz="1300" spc="-5">
                <a:latin typeface="Times New Roman"/>
                <a:cs typeface="Times New Roman"/>
              </a:rPr>
              <a:t> Close.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3649979"/>
            <a:chOff x="1062532" y="792480"/>
            <a:chExt cx="6189980" cy="3649979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8830"/>
              <a:ext cx="5803265" cy="36436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4499890"/>
            <a:ext cx="6176645" cy="34626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985" indent="359410">
              <a:lnSpc>
                <a:spcPct val="1438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Tiếp theo </a:t>
            </a:r>
            <a:r>
              <a:rPr dirty="0" sz="1300">
                <a:latin typeface="Times New Roman"/>
                <a:cs typeface="Times New Roman"/>
              </a:rPr>
              <a:t>chúng </a:t>
            </a:r>
            <a:r>
              <a:rPr dirty="0" sz="1300" spc="-5">
                <a:latin typeface="Times New Roman"/>
                <a:cs typeface="Times New Roman"/>
              </a:rPr>
              <a:t>ta 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 i="1">
                <a:latin typeface="Times New Roman"/>
                <a:cs typeface="Times New Roman"/>
              </a:rPr>
              <a:t>File System Editor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 spc="-5">
                <a:latin typeface="Times New Roman"/>
                <a:cs typeface="Times New Roman"/>
              </a:rPr>
              <a:t>cầu trình cài </a:t>
            </a:r>
            <a:r>
              <a:rPr dirty="0" sz="1300">
                <a:latin typeface="Times New Roman"/>
                <a:cs typeface="Times New Roman"/>
              </a:rPr>
              <a:t>đặt </a:t>
            </a: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>
                <a:latin typeface="Times New Roman"/>
                <a:cs typeface="Times New Roman"/>
              </a:rPr>
              <a:t>short cut </a:t>
            </a:r>
            <a:r>
              <a:rPr dirty="0" sz="1300" spc="-5">
                <a:latin typeface="Times New Roman"/>
                <a:cs typeface="Times New Roman"/>
              </a:rPr>
              <a:t>cho 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cài </a:t>
            </a:r>
            <a:r>
              <a:rPr dirty="0" sz="1300" spc="-5">
                <a:latin typeface="Times New Roman"/>
                <a:cs typeface="Times New Roman"/>
              </a:rPr>
              <a:t>đặt thành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công.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</a:pPr>
            <a:r>
              <a:rPr dirty="0" sz="1200" spc="-5" b="1" i="1">
                <a:latin typeface="Arial"/>
                <a:cs typeface="Arial"/>
              </a:rPr>
              <a:t>7.4.2. </a:t>
            </a:r>
            <a:r>
              <a:rPr dirty="0" sz="1200" b="1" i="1">
                <a:latin typeface="Arial"/>
                <a:cs typeface="Arial"/>
              </a:rPr>
              <a:t>Tạo short cut </a:t>
            </a:r>
            <a:r>
              <a:rPr dirty="0" sz="1200" spc="-5" b="1" i="1">
                <a:latin typeface="Arial"/>
                <a:cs typeface="Arial"/>
              </a:rPr>
              <a:t>cho ứng </a:t>
            </a:r>
            <a:r>
              <a:rPr dirty="0" sz="1200" b="1" i="1">
                <a:latin typeface="Arial"/>
                <a:cs typeface="Arial"/>
              </a:rPr>
              <a:t>dụng cài</a:t>
            </a:r>
            <a:r>
              <a:rPr dirty="0" sz="1200" spc="-10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đặt</a:t>
            </a:r>
            <a:endParaRPr sz="1200">
              <a:latin typeface="Arial"/>
              <a:cs typeface="Arial"/>
            </a:endParaRPr>
          </a:p>
          <a:p>
            <a:pPr algn="just" marL="572770" indent="-201295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73405" algn="l"/>
              </a:tabLst>
            </a:pP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5" i="1">
                <a:latin typeface="Times New Roman"/>
                <a:cs typeface="Times New Roman"/>
              </a:rPr>
              <a:t>Application Folder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>
                <a:latin typeface="Times New Roman"/>
                <a:cs typeface="Times New Roman"/>
              </a:rPr>
              <a:t>khung trái </a:t>
            </a:r>
            <a:r>
              <a:rPr dirty="0" sz="1300" spc="-5">
                <a:latin typeface="Times New Roman"/>
                <a:cs typeface="Times New Roman"/>
              </a:rPr>
              <a:t>cửa sổ </a:t>
            </a:r>
            <a:r>
              <a:rPr dirty="0" sz="1300" spc="-5" i="1">
                <a:latin typeface="Times New Roman"/>
                <a:cs typeface="Times New Roman"/>
              </a:rPr>
              <a:t>File System Editor</a:t>
            </a:r>
            <a:r>
              <a:rPr dirty="0" sz="1300" spc="-5">
                <a:latin typeface="Times New Roman"/>
                <a:cs typeface="Times New Roman"/>
              </a:rPr>
              <a:t>. </a:t>
            </a:r>
            <a:r>
              <a:rPr dirty="0" sz="1300" spc="-10">
                <a:latin typeface="Times New Roman"/>
                <a:cs typeface="Times New Roman"/>
              </a:rPr>
              <a:t>Nếu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File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>
              <a:lnSpc>
                <a:spcPct val="143800"/>
              </a:lnSpc>
            </a:pPr>
            <a:r>
              <a:rPr dirty="0" sz="1300" spc="-5">
                <a:latin typeface="Times New Roman"/>
                <a:cs typeface="Times New Roman"/>
              </a:rPr>
              <a:t>System Editor </a:t>
            </a:r>
            <a:r>
              <a:rPr dirty="0" sz="1300" spc="-90">
                <a:latin typeface="Times New Roman"/>
                <a:cs typeface="Times New Roman"/>
              </a:rPr>
              <a:t>chƣa </a:t>
            </a:r>
            <a:r>
              <a:rPr dirty="0" sz="1300">
                <a:latin typeface="Times New Roman"/>
                <a:cs typeface="Times New Roman"/>
              </a:rPr>
              <a:t>xuất </a:t>
            </a:r>
            <a:r>
              <a:rPr dirty="0" sz="1300" spc="-5">
                <a:latin typeface="Times New Roman"/>
                <a:cs typeface="Times New Roman"/>
              </a:rPr>
              <a:t>hiện bạn có </a:t>
            </a:r>
            <a:r>
              <a:rPr dirty="0" sz="1300">
                <a:latin typeface="Times New Roman"/>
                <a:cs typeface="Times New Roman"/>
              </a:rPr>
              <a:t>thể cho </a:t>
            </a:r>
            <a:r>
              <a:rPr dirty="0" sz="1300" spc="-5">
                <a:latin typeface="Times New Roman"/>
                <a:cs typeface="Times New Roman"/>
              </a:rPr>
              <a:t>nó xuất hiện bằng cách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dự án </a:t>
            </a:r>
            <a:r>
              <a:rPr dirty="0" sz="1300" spc="-45">
                <a:latin typeface="Times New Roman"/>
                <a:cs typeface="Times New Roman"/>
              </a:rPr>
              <a:t>trong  </a:t>
            </a:r>
            <a:r>
              <a:rPr dirty="0" sz="1300" spc="-10">
                <a:latin typeface="Times New Roman"/>
                <a:cs typeface="Times New Roman"/>
              </a:rPr>
              <a:t>Solution Explorer </a:t>
            </a:r>
            <a:r>
              <a:rPr dirty="0" sz="1300" spc="-5">
                <a:latin typeface="Times New Roman"/>
                <a:cs typeface="Times New Roman"/>
              </a:rPr>
              <a:t>và chọn </a:t>
            </a:r>
            <a:r>
              <a:rPr dirty="0" sz="1300" spc="-5" i="1">
                <a:latin typeface="Times New Roman"/>
                <a:cs typeface="Times New Roman"/>
              </a:rPr>
              <a:t>View | </a:t>
            </a:r>
            <a:r>
              <a:rPr dirty="0" sz="1300" i="1">
                <a:latin typeface="Times New Roman"/>
                <a:cs typeface="Times New Roman"/>
              </a:rPr>
              <a:t>Editor </a:t>
            </a:r>
            <a:r>
              <a:rPr dirty="0" sz="1300" spc="-5" i="1">
                <a:latin typeface="Times New Roman"/>
                <a:cs typeface="Times New Roman"/>
              </a:rPr>
              <a:t>| </a:t>
            </a:r>
            <a:r>
              <a:rPr dirty="0" sz="1300" i="1">
                <a:latin typeface="Times New Roman"/>
                <a:cs typeface="Times New Roman"/>
              </a:rPr>
              <a:t>File</a:t>
            </a:r>
            <a:r>
              <a:rPr dirty="0" sz="1300" spc="40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System</a:t>
            </a:r>
            <a:r>
              <a:rPr dirty="0" sz="1300" spc="-5"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ts val="2240"/>
              </a:lnSpc>
              <a:spcBef>
                <a:spcPts val="180"/>
              </a:spcBef>
              <a:buAutoNum type="arabicPeriod" startAt="2"/>
              <a:tabLst>
                <a:tab pos="631825" algn="l"/>
              </a:tabLst>
            </a:pPr>
            <a:r>
              <a:rPr dirty="0" sz="1300" spc="-5">
                <a:latin typeface="Times New Roman"/>
                <a:cs typeface="Times New Roman"/>
              </a:rPr>
              <a:t>Bên khung </a:t>
            </a:r>
            <a:r>
              <a:rPr dirty="0" sz="1300">
                <a:latin typeface="Times New Roman"/>
                <a:cs typeface="Times New Roman"/>
              </a:rPr>
              <a:t>phải </a:t>
            </a:r>
            <a:r>
              <a:rPr dirty="0" sz="1300" spc="-5">
                <a:latin typeface="Times New Roman"/>
                <a:cs typeface="Times New Roman"/>
              </a:rPr>
              <a:t>bạn nhắp chuột </a:t>
            </a:r>
            <a:r>
              <a:rPr dirty="0" sz="1300">
                <a:latin typeface="Times New Roman"/>
                <a:cs typeface="Times New Roman"/>
              </a:rPr>
              <a:t>phải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>
                <a:latin typeface="Times New Roman"/>
                <a:cs typeface="Times New Roman"/>
              </a:rPr>
              <a:t>Primary </a:t>
            </a:r>
            <a:r>
              <a:rPr dirty="0" sz="1300" spc="-5">
                <a:latin typeface="Times New Roman"/>
                <a:cs typeface="Times New Roman"/>
              </a:rPr>
              <a:t>Output From  QuanLyBanHang và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Creat Shortcut </a:t>
            </a:r>
            <a:r>
              <a:rPr dirty="0" sz="1300">
                <a:latin typeface="Times New Roman"/>
                <a:cs typeface="Times New Roman"/>
              </a:rPr>
              <a:t>To </a:t>
            </a:r>
            <a:r>
              <a:rPr dirty="0" sz="1300" spc="-5">
                <a:latin typeface="Times New Roman"/>
                <a:cs typeface="Times New Roman"/>
              </a:rPr>
              <a:t>Primary Output From QuanLybanHang từ  menu.</a:t>
            </a:r>
            <a:endParaRPr sz="1300">
              <a:latin typeface="Times New Roman"/>
              <a:cs typeface="Times New Roman"/>
            </a:endParaRPr>
          </a:p>
          <a:p>
            <a:pPr algn="just" marL="536575" indent="-165100">
              <a:lnSpc>
                <a:spcPct val="100000"/>
              </a:lnSpc>
              <a:spcBef>
                <a:spcPts val="505"/>
              </a:spcBef>
              <a:buAutoNum type="arabicPeriod" startAt="2"/>
              <a:tabLst>
                <a:tab pos="537210" algn="l"/>
              </a:tabLst>
            </a:pPr>
            <a:r>
              <a:rPr dirty="0" sz="1300" spc="-10">
                <a:latin typeface="Times New Roman"/>
                <a:cs typeface="Times New Roman"/>
              </a:rPr>
              <a:t>Đổi </a:t>
            </a:r>
            <a:r>
              <a:rPr dirty="0" sz="1300" spc="-5">
                <a:latin typeface="Times New Roman"/>
                <a:cs typeface="Times New Roman"/>
              </a:rPr>
              <a:t>tên </a:t>
            </a:r>
            <a:r>
              <a:rPr dirty="0" sz="1300">
                <a:latin typeface="Times New Roman"/>
                <a:cs typeface="Times New Roman"/>
              </a:rPr>
              <a:t>thành </a:t>
            </a:r>
            <a:r>
              <a:rPr dirty="0" sz="1300" spc="-5">
                <a:latin typeface="Times New Roman"/>
                <a:cs typeface="Times New Roman"/>
              </a:rPr>
              <a:t>QL_BanHang và </a:t>
            </a:r>
            <a:r>
              <a:rPr dirty="0" sz="1300">
                <a:latin typeface="Times New Roman"/>
                <a:cs typeface="Times New Roman"/>
              </a:rPr>
              <a:t>ấn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Enter.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 indent="359410">
              <a:lnSpc>
                <a:spcPts val="2250"/>
              </a:lnSpc>
              <a:spcBef>
                <a:spcPts val="185"/>
              </a:spcBef>
              <a:buAutoNum type="arabicPeriod" startAt="2"/>
              <a:tabLst>
                <a:tab pos="553720" algn="l"/>
              </a:tabLst>
            </a:pPr>
            <a:r>
              <a:rPr dirty="0" sz="1300" spc="-5">
                <a:latin typeface="Times New Roman"/>
                <a:cs typeface="Times New Roman"/>
              </a:rPr>
              <a:t>Kéo Shortcut QL_BanHang </a:t>
            </a:r>
            <a:r>
              <a:rPr dirty="0" sz="1300">
                <a:latin typeface="Times New Roman"/>
                <a:cs typeface="Times New Roman"/>
              </a:rPr>
              <a:t>vào trong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</a:t>
            </a:r>
            <a:r>
              <a:rPr dirty="0" sz="1300" spc="-110">
                <a:latin typeface="Times New Roman"/>
                <a:cs typeface="Times New Roman"/>
              </a:rPr>
              <a:t>User‟s </a:t>
            </a:r>
            <a:r>
              <a:rPr dirty="0" sz="1300" spc="-5">
                <a:latin typeface="Times New Roman"/>
                <a:cs typeface="Times New Roman"/>
              </a:rPr>
              <a:t>Programs </a:t>
            </a:r>
            <a:r>
              <a:rPr dirty="0" sz="1300" spc="-10">
                <a:latin typeface="Times New Roman"/>
                <a:cs typeface="Times New Roman"/>
              </a:rPr>
              <a:t>Menu </a:t>
            </a:r>
            <a:r>
              <a:rPr dirty="0" sz="1300" spc="-5">
                <a:latin typeface="Times New Roman"/>
                <a:cs typeface="Times New Roman"/>
              </a:rPr>
              <a:t>Folder </a:t>
            </a:r>
            <a:r>
              <a:rPr dirty="0" sz="1300" spc="-140">
                <a:latin typeface="Times New Roman"/>
                <a:cs typeface="Times New Roman"/>
              </a:rPr>
              <a:t>bên  </a:t>
            </a:r>
            <a:r>
              <a:rPr dirty="0" sz="1300" spc="-5">
                <a:latin typeface="Times New Roman"/>
                <a:cs typeface="Times New Roman"/>
              </a:rPr>
              <a:t>khung trái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hình: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50975" y="8126094"/>
            <a:ext cx="5771515" cy="955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1565" cy="162750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Tiếp theo chúng ta sẽ </a:t>
            </a:r>
            <a:r>
              <a:rPr dirty="0" sz="1300">
                <a:latin typeface="Times New Roman"/>
                <a:cs typeface="Times New Roman"/>
              </a:rPr>
              <a:t>tìm </a:t>
            </a:r>
            <a:r>
              <a:rPr dirty="0" sz="1300" spc="-5">
                <a:latin typeface="Times New Roman"/>
                <a:cs typeface="Times New Roman"/>
              </a:rPr>
              <a:t>hiểu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về cách </a:t>
            </a:r>
            <a:r>
              <a:rPr dirty="0" sz="1300" spc="5">
                <a:latin typeface="Times New Roman"/>
                <a:cs typeface="Times New Roman"/>
              </a:rPr>
              <a:t>tùy </a:t>
            </a:r>
            <a:r>
              <a:rPr dirty="0" sz="1300" spc="-5">
                <a:latin typeface="Times New Roman"/>
                <a:cs typeface="Times New Roman"/>
              </a:rPr>
              <a:t>biến thông tin về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công </a:t>
            </a:r>
            <a:r>
              <a:rPr dirty="0" sz="1300" spc="5">
                <a:latin typeface="Times New Roman"/>
                <a:cs typeface="Times New Roman"/>
              </a:rPr>
              <a:t>ty </a:t>
            </a:r>
            <a:r>
              <a:rPr dirty="0" sz="1300" spc="-5">
                <a:latin typeface="Times New Roman"/>
                <a:cs typeface="Times New Roman"/>
              </a:rPr>
              <a:t>và phiên  bản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7.4.3. Thiết </a:t>
            </a:r>
            <a:r>
              <a:rPr dirty="0" sz="1200" b="1" i="1">
                <a:latin typeface="Arial"/>
                <a:cs typeface="Arial"/>
              </a:rPr>
              <a:t>lập tên </a:t>
            </a:r>
            <a:r>
              <a:rPr dirty="0" sz="1200" spc="-5" b="1" i="1">
                <a:latin typeface="Arial"/>
                <a:cs typeface="Arial"/>
              </a:rPr>
              <a:t>công </a:t>
            </a:r>
            <a:r>
              <a:rPr dirty="0" sz="1200" b="1" i="1">
                <a:latin typeface="Arial"/>
                <a:cs typeface="Arial"/>
              </a:rPr>
              <a:t>ty và </a:t>
            </a:r>
            <a:r>
              <a:rPr dirty="0" sz="1200" spc="-5" b="1" i="1">
                <a:latin typeface="Arial"/>
                <a:cs typeface="Arial"/>
              </a:rPr>
              <a:t>phiên </a:t>
            </a:r>
            <a:r>
              <a:rPr dirty="0" sz="1200" b="1" i="1">
                <a:latin typeface="Arial"/>
                <a:cs typeface="Arial"/>
              </a:rPr>
              <a:t>bản </a:t>
            </a:r>
            <a:r>
              <a:rPr dirty="0" sz="1200" spc="-5" b="1" i="1">
                <a:latin typeface="Arial"/>
                <a:cs typeface="Arial"/>
              </a:rPr>
              <a:t>chương</a:t>
            </a:r>
            <a:r>
              <a:rPr dirty="0" sz="1200" spc="-30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trình</a:t>
            </a:r>
            <a:endParaRPr sz="1200">
              <a:latin typeface="Arial"/>
              <a:cs typeface="Arial"/>
            </a:endParaRPr>
          </a:p>
          <a:p>
            <a:pPr marL="536575" indent="-16510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537210" algn="l"/>
              </a:tabLst>
            </a:pPr>
            <a:r>
              <a:rPr dirty="0" sz="1300" spc="-5">
                <a:latin typeface="Times New Roman"/>
                <a:cs typeface="Times New Roman"/>
              </a:rPr>
              <a:t>Chọn dự án QL_BanHang_Version1.0 từ </a:t>
            </a:r>
            <a:r>
              <a:rPr dirty="0" sz="1300">
                <a:latin typeface="Times New Roman"/>
                <a:cs typeface="Times New Roman"/>
              </a:rPr>
              <a:t>cửa </a:t>
            </a:r>
            <a:r>
              <a:rPr dirty="0" sz="1300" spc="-5">
                <a:latin typeface="Times New Roman"/>
                <a:cs typeface="Times New Roman"/>
              </a:rPr>
              <a:t>sổ Solution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Explorer.</a:t>
            </a:r>
            <a:endParaRPr sz="1300">
              <a:latin typeface="Times New Roman"/>
              <a:cs typeface="Times New Roman"/>
            </a:endParaRPr>
          </a:p>
          <a:p>
            <a:pPr marL="536575" indent="-165100">
              <a:lnSpc>
                <a:spcPct val="100000"/>
              </a:lnSpc>
              <a:spcBef>
                <a:spcPts val="680"/>
              </a:spcBef>
              <a:buAutoNum type="arabicPeriod"/>
              <a:tabLst>
                <a:tab pos="537210" algn="l"/>
              </a:tabLst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cửa sổ Properies của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nó.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9650" y="2243454"/>
            <a:ext cx="4113529" cy="468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6985787"/>
            <a:ext cx="6176010" cy="209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439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Thuộc tính Author </a:t>
            </a:r>
            <a:r>
              <a:rPr dirty="0" sz="1300" spc="-60">
                <a:latin typeface="Times New Roman"/>
                <a:cs typeface="Times New Roman"/>
              </a:rPr>
              <a:t>thƣờng </a:t>
            </a:r>
            <a:r>
              <a:rPr dirty="0" sz="1300" spc="-5">
                <a:latin typeface="Times New Roman"/>
                <a:cs typeface="Times New Roman"/>
              </a:rPr>
              <a:t>dùng đặt tên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tác giả </a:t>
            </a:r>
            <a:r>
              <a:rPr dirty="0" sz="1300">
                <a:latin typeface="Times New Roman"/>
                <a:cs typeface="Times New Roman"/>
              </a:rPr>
              <a:t>hay </a:t>
            </a:r>
            <a:r>
              <a:rPr dirty="0" sz="1300" spc="-5">
                <a:latin typeface="Times New Roman"/>
                <a:cs typeface="Times New Roman"/>
              </a:rPr>
              <a:t>nhà </a:t>
            </a:r>
            <a:r>
              <a:rPr dirty="0" sz="1300" spc="-10">
                <a:latin typeface="Times New Roman"/>
                <a:cs typeface="Times New Roman"/>
              </a:rPr>
              <a:t>sản </a:t>
            </a:r>
            <a:r>
              <a:rPr dirty="0" sz="1300">
                <a:latin typeface="Times New Roman"/>
                <a:cs typeface="Times New Roman"/>
              </a:rPr>
              <a:t>xuất. </a:t>
            </a:r>
            <a:r>
              <a:rPr dirty="0" sz="1300" spc="-5">
                <a:latin typeface="Times New Roman"/>
                <a:cs typeface="Times New Roman"/>
              </a:rPr>
              <a:t>Tên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0">
                <a:latin typeface="Times New Roman"/>
                <a:cs typeface="Times New Roman"/>
              </a:rPr>
              <a:t>cũng 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dùng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5">
                <a:latin typeface="Times New Roman"/>
                <a:cs typeface="Times New Roman"/>
              </a:rPr>
              <a:t>mục cho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đặt trong Program Files.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185">
                <a:latin typeface="Times New Roman"/>
                <a:cs typeface="Times New Roman"/>
              </a:rPr>
              <a:t>Setup 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thực thi, thông tin về tác giả sẽ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đặt trong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Contact của hộp thoại </a:t>
            </a:r>
            <a:r>
              <a:rPr dirty="0" sz="1300" spc="-10">
                <a:latin typeface="Times New Roman"/>
                <a:cs typeface="Times New Roman"/>
              </a:rPr>
              <a:t>Support </a:t>
            </a:r>
            <a:r>
              <a:rPr dirty="0" sz="1300" spc="-85">
                <a:latin typeface="Times New Roman"/>
                <a:cs typeface="Times New Roman"/>
              </a:rPr>
              <a:t>Info,  </a:t>
            </a:r>
            <a:r>
              <a:rPr dirty="0" sz="1300" spc="-5">
                <a:latin typeface="Times New Roman"/>
                <a:cs typeface="Times New Roman"/>
              </a:rPr>
              <a:t>hộp thoại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bạn có thể </a:t>
            </a:r>
            <a:r>
              <a:rPr dirty="0" sz="1300">
                <a:latin typeface="Times New Roman"/>
                <a:cs typeface="Times New Roman"/>
              </a:rPr>
              <a:t>truy xuất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qua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Add/Remove Programs </a:t>
            </a:r>
            <a:r>
              <a:rPr dirty="0" sz="1300">
                <a:latin typeface="Times New Roman"/>
                <a:cs typeface="Times New Roman"/>
              </a:rPr>
              <a:t>trong  </a:t>
            </a:r>
            <a:r>
              <a:rPr dirty="0" sz="1300" spc="-10">
                <a:latin typeface="Times New Roman"/>
                <a:cs typeface="Times New Roman"/>
              </a:rPr>
              <a:t>Control </a:t>
            </a:r>
            <a:r>
              <a:rPr dirty="0" sz="1300" spc="-5">
                <a:latin typeface="Times New Roman"/>
                <a:cs typeface="Times New Roman"/>
              </a:rPr>
              <a:t>Panel.</a:t>
            </a:r>
            <a:endParaRPr sz="1300">
              <a:latin typeface="Times New Roman"/>
              <a:cs typeface="Times New Roman"/>
            </a:endParaRPr>
          </a:p>
          <a:p>
            <a:pPr algn="just" marL="12700" marR="8255" indent="359410">
              <a:lnSpc>
                <a:spcPct val="143100"/>
              </a:lnSpc>
              <a:spcBef>
                <a:spcPts val="610"/>
              </a:spcBef>
            </a:pPr>
            <a:r>
              <a:rPr dirty="0" sz="1300" spc="-5">
                <a:latin typeface="Times New Roman"/>
                <a:cs typeface="Times New Roman"/>
              </a:rPr>
              <a:t>Thuộc </a:t>
            </a:r>
            <a:r>
              <a:rPr dirty="0" sz="1300">
                <a:latin typeface="Times New Roman"/>
                <a:cs typeface="Times New Roman"/>
              </a:rPr>
              <a:t>tính Tiile </a:t>
            </a:r>
            <a:r>
              <a:rPr dirty="0" sz="1300" spc="-5">
                <a:latin typeface="Times New Roman"/>
                <a:cs typeface="Times New Roman"/>
              </a:rPr>
              <a:t>chứa tên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setup, thuộc tính Version </a:t>
            </a:r>
            <a:r>
              <a:rPr dirty="0" sz="1300">
                <a:latin typeface="Times New Roman"/>
                <a:cs typeface="Times New Roman"/>
              </a:rPr>
              <a:t>chứa </a:t>
            </a:r>
            <a:r>
              <a:rPr dirty="0" sz="1300" spc="-5">
                <a:latin typeface="Times New Roman"/>
                <a:cs typeface="Times New Roman"/>
              </a:rPr>
              <a:t>số </a:t>
            </a:r>
            <a:r>
              <a:rPr dirty="0" sz="1300">
                <a:latin typeface="Times New Roman"/>
                <a:cs typeface="Times New Roman"/>
              </a:rPr>
              <a:t>hiệu </a:t>
            </a:r>
            <a:r>
              <a:rPr dirty="0" sz="1300" spc="-40">
                <a:latin typeface="Times New Roman"/>
                <a:cs typeface="Times New Roman"/>
              </a:rPr>
              <a:t>phiên  </a:t>
            </a:r>
            <a:r>
              <a:rPr dirty="0" sz="1300" spc="-5">
                <a:latin typeface="Times New Roman"/>
                <a:cs typeface="Times New Roman"/>
              </a:rPr>
              <a:t>bản cho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6010" cy="270954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536575" indent="-165100">
              <a:lnSpc>
                <a:spcPct val="100000"/>
              </a:lnSpc>
              <a:spcBef>
                <a:spcPts val="480"/>
              </a:spcBef>
              <a:buAutoNum type="arabicPeriod" startAt="3"/>
              <a:tabLst>
                <a:tab pos="537210" algn="l"/>
              </a:tabLst>
            </a:pPr>
            <a:r>
              <a:rPr dirty="0" sz="1300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đổi thuộc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10">
                <a:latin typeface="Times New Roman"/>
                <a:cs typeface="Times New Roman"/>
              </a:rPr>
              <a:t>Author </a:t>
            </a:r>
            <a:r>
              <a:rPr dirty="0" sz="1300">
                <a:latin typeface="Times New Roman"/>
                <a:cs typeface="Times New Roman"/>
              </a:rPr>
              <a:t>thành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ThuHuong</a:t>
            </a:r>
            <a:endParaRPr sz="1300">
              <a:latin typeface="Times New Roman"/>
              <a:cs typeface="Times New Roman"/>
            </a:endParaRPr>
          </a:p>
          <a:p>
            <a:pPr marL="536575" indent="-165100">
              <a:lnSpc>
                <a:spcPct val="100000"/>
              </a:lnSpc>
              <a:spcBef>
                <a:spcPts val="685"/>
              </a:spcBef>
              <a:buAutoNum type="arabicPeriod" startAt="3"/>
              <a:tabLst>
                <a:tab pos="537210" algn="l"/>
              </a:tabLst>
            </a:pPr>
            <a:r>
              <a:rPr dirty="0" sz="1300" spc="-10">
                <a:latin typeface="Times New Roman"/>
                <a:cs typeface="Times New Roman"/>
              </a:rPr>
              <a:t>Đổi </a:t>
            </a:r>
            <a:r>
              <a:rPr dirty="0" sz="1300" spc="-5">
                <a:latin typeface="Times New Roman"/>
                <a:cs typeface="Times New Roman"/>
              </a:rPr>
              <a:t>Version </a:t>
            </a:r>
            <a:r>
              <a:rPr dirty="0" sz="1300">
                <a:latin typeface="Times New Roman"/>
                <a:cs typeface="Times New Roman"/>
              </a:rPr>
              <a:t>thành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1.0</a:t>
            </a:r>
            <a:endParaRPr sz="1300">
              <a:latin typeface="Times New Roman"/>
              <a:cs typeface="Times New Roman"/>
            </a:endParaRPr>
          </a:p>
          <a:p>
            <a:pPr marL="536575" indent="-165100">
              <a:lnSpc>
                <a:spcPct val="100000"/>
              </a:lnSpc>
              <a:spcBef>
                <a:spcPts val="685"/>
              </a:spcBef>
              <a:buAutoNum type="arabicPeriod" startAt="3"/>
              <a:tabLst>
                <a:tab pos="537210" algn="l"/>
              </a:tabLst>
            </a:pPr>
            <a:r>
              <a:rPr dirty="0" sz="1300" spc="-5">
                <a:latin typeface="Times New Roman"/>
                <a:cs typeface="Times New Roman"/>
              </a:rPr>
              <a:t>Ấn </a:t>
            </a:r>
            <a:r>
              <a:rPr dirty="0" sz="1300" spc="-10">
                <a:latin typeface="Times New Roman"/>
                <a:cs typeface="Times New Roman"/>
              </a:rPr>
              <a:t>Yes </a:t>
            </a:r>
            <a:r>
              <a:rPr dirty="0" sz="1300" spc="-5">
                <a:latin typeface="Times New Roman"/>
                <a:cs typeface="Times New Roman"/>
              </a:rPr>
              <a:t>khi có </a:t>
            </a:r>
            <a:r>
              <a:rPr dirty="0" sz="1300">
                <a:latin typeface="Times New Roman"/>
                <a:cs typeface="Times New Roman"/>
              </a:rPr>
              <a:t>hộp thoại </a:t>
            </a:r>
            <a:r>
              <a:rPr dirty="0" sz="1300" spc="-5">
                <a:latin typeface="Times New Roman"/>
                <a:cs typeface="Times New Roman"/>
              </a:rPr>
              <a:t>xuất</a:t>
            </a:r>
            <a:r>
              <a:rPr dirty="0" sz="1300">
                <a:latin typeface="Times New Roman"/>
                <a:cs typeface="Times New Roman"/>
              </a:rPr>
              <a:t> hiện</a:t>
            </a:r>
            <a:endParaRPr sz="1300">
              <a:latin typeface="Times New Roman"/>
              <a:cs typeface="Times New Roman"/>
            </a:endParaRPr>
          </a:p>
          <a:p>
            <a:pPr marL="536575" indent="-165100">
              <a:lnSpc>
                <a:spcPct val="100000"/>
              </a:lnSpc>
              <a:spcBef>
                <a:spcPts val="685"/>
              </a:spcBef>
              <a:buAutoNum type="arabicPeriod" startAt="3"/>
              <a:tabLst>
                <a:tab pos="537210" algn="l"/>
              </a:tabLst>
            </a:pPr>
            <a:r>
              <a:rPr dirty="0" sz="1300" spc="-5">
                <a:latin typeface="Times New Roman"/>
                <a:cs typeface="Times New Roman"/>
              </a:rPr>
              <a:t>Xem lại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thuộc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khác nữa </a:t>
            </a:r>
            <a:r>
              <a:rPr dirty="0" sz="1300" spc="-75">
                <a:latin typeface="Times New Roman"/>
                <a:cs typeface="Times New Roman"/>
              </a:rPr>
              <a:t>trƣớc </a:t>
            </a:r>
            <a:r>
              <a:rPr dirty="0" sz="1300" spc="-5">
                <a:latin typeface="Times New Roman"/>
                <a:cs typeface="Times New Roman"/>
              </a:rPr>
              <a:t>khi đóng gói </a:t>
            </a:r>
            <a:r>
              <a:rPr dirty="0" sz="1300">
                <a:latin typeface="Times New Roman"/>
                <a:cs typeface="Times New Roman"/>
              </a:rPr>
              <a:t>thực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sự.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43800"/>
              </a:lnSpc>
              <a:spcBef>
                <a:spcPts val="600"/>
              </a:spcBef>
            </a:pPr>
            <a:r>
              <a:rPr dirty="0" sz="1300">
                <a:latin typeface="Times New Roman"/>
                <a:cs typeface="Times New Roman"/>
              </a:rPr>
              <a:t>Bây </a:t>
            </a:r>
            <a:r>
              <a:rPr dirty="0" sz="1300" spc="-5">
                <a:latin typeface="Times New Roman"/>
                <a:cs typeface="Times New Roman"/>
              </a:rPr>
              <a:t>giờ </a:t>
            </a:r>
            <a:r>
              <a:rPr dirty="0" sz="1300">
                <a:latin typeface="Times New Roman"/>
                <a:cs typeface="Times New Roman"/>
              </a:rPr>
              <a:t>hãy thử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hộp thoại </a:t>
            </a:r>
            <a:r>
              <a:rPr dirty="0" sz="1300">
                <a:latin typeface="Times New Roman"/>
                <a:cs typeface="Times New Roman"/>
              </a:rPr>
              <a:t>Property </a:t>
            </a:r>
            <a:r>
              <a:rPr dirty="0" sz="1300" spc="-5">
                <a:latin typeface="Times New Roman"/>
                <a:cs typeface="Times New Roman"/>
              </a:rPr>
              <a:t>Pages bằng cách </a:t>
            </a:r>
            <a:r>
              <a:rPr dirty="0" sz="1300">
                <a:latin typeface="Times New Roman"/>
                <a:cs typeface="Times New Roman"/>
              </a:rPr>
              <a:t>R-Click </a:t>
            </a:r>
            <a:r>
              <a:rPr dirty="0" sz="1300" spc="-5">
                <a:latin typeface="Times New Roman"/>
                <a:cs typeface="Times New Roman"/>
              </a:rPr>
              <a:t>vào dự án </a:t>
            </a:r>
            <a:r>
              <a:rPr dirty="0" sz="1300">
                <a:latin typeface="Times New Roman"/>
                <a:cs typeface="Times New Roman"/>
              </a:rPr>
              <a:t>chọn  </a:t>
            </a:r>
            <a:r>
              <a:rPr dirty="0" sz="1300" spc="-10">
                <a:latin typeface="Times New Roman"/>
                <a:cs typeface="Times New Roman"/>
              </a:rPr>
              <a:t>Properties </a:t>
            </a:r>
            <a:r>
              <a:rPr dirty="0" sz="1300">
                <a:latin typeface="Times New Roman"/>
                <a:cs typeface="Times New Roman"/>
              </a:rPr>
              <a:t>xem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tin thiết lập có </a:t>
            </a:r>
            <a:r>
              <a:rPr dirty="0" sz="1300">
                <a:latin typeface="Times New Roman"/>
                <a:cs typeface="Times New Roman"/>
              </a:rPr>
              <a:t>đúng hay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không.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</a:pPr>
            <a:r>
              <a:rPr dirty="0" sz="1200" spc="-5" b="1" i="1">
                <a:latin typeface="Arial"/>
                <a:cs typeface="Arial"/>
              </a:rPr>
              <a:t>7.4.1. Đặt các thuộc tính </a:t>
            </a:r>
            <a:r>
              <a:rPr dirty="0" sz="1200" b="1" i="1">
                <a:latin typeface="Arial"/>
                <a:cs typeface="Arial"/>
              </a:rPr>
              <a:t>cho gói ứng</a:t>
            </a:r>
            <a:r>
              <a:rPr dirty="0" sz="1200" spc="1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dụng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10"/>
              </a:spcBef>
            </a:pPr>
            <a:r>
              <a:rPr dirty="0" sz="1300" spc="-5">
                <a:latin typeface="Times New Roman"/>
                <a:cs typeface="Times New Roman"/>
              </a:rPr>
              <a:t>Bạn </a:t>
            </a:r>
            <a:r>
              <a:rPr dirty="0" sz="1300">
                <a:latin typeface="Times New Roman"/>
                <a:cs typeface="Times New Roman"/>
              </a:rPr>
              <a:t>làm xuất </a:t>
            </a:r>
            <a:r>
              <a:rPr dirty="0" sz="1300" spc="-5">
                <a:latin typeface="Times New Roman"/>
                <a:cs typeface="Times New Roman"/>
              </a:rPr>
              <a:t>hiện cửa sổ Property </a:t>
            </a:r>
            <a:r>
              <a:rPr dirty="0" sz="1300" spc="-10">
                <a:latin typeface="Times New Roman"/>
                <a:cs typeface="Times New Roman"/>
              </a:rPr>
              <a:t>Pages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hình: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3325495"/>
            <a:ext cx="5760720" cy="4100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7486039"/>
            <a:ext cx="6177280" cy="1471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620" indent="359410">
              <a:lnSpc>
                <a:spcPct val="1431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thoại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phép </a:t>
            </a:r>
            <a:r>
              <a:rPr dirty="0" sz="1300" spc="-5">
                <a:latin typeface="Times New Roman"/>
                <a:cs typeface="Times New Roman"/>
              </a:rPr>
              <a:t>quyết định </a:t>
            </a:r>
            <a:r>
              <a:rPr dirty="0" sz="1300">
                <a:latin typeface="Times New Roman"/>
                <a:cs typeface="Times New Roman"/>
              </a:rPr>
              <a:t>xem </a:t>
            </a:r>
            <a:r>
              <a:rPr dirty="0" sz="1300" spc="-5">
                <a:latin typeface="Times New Roman"/>
                <a:cs typeface="Times New Roman"/>
              </a:rPr>
              <a:t>lại những gì đã </a:t>
            </a:r>
            <a:r>
              <a:rPr dirty="0" sz="1300" spc="5">
                <a:latin typeface="Times New Roman"/>
                <a:cs typeface="Times New Roman"/>
              </a:rPr>
              <a:t>tùy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trong trình Setup  Winzard và </a:t>
            </a:r>
            <a:r>
              <a:rPr dirty="0" sz="1300" spc="5">
                <a:latin typeface="Times New Roman"/>
                <a:cs typeface="Times New Roman"/>
              </a:rPr>
              <a:t>tùy </a:t>
            </a:r>
            <a:r>
              <a:rPr dirty="0" sz="1300" spc="-5">
                <a:latin typeface="Times New Roman"/>
                <a:cs typeface="Times New Roman"/>
              </a:rPr>
              <a:t>biến số ít các thiết </a:t>
            </a:r>
            <a:r>
              <a:rPr dirty="0" sz="1300">
                <a:latin typeface="Times New Roman"/>
                <a:cs typeface="Times New Roman"/>
              </a:rPr>
              <a:t>lập </a:t>
            </a:r>
            <a:r>
              <a:rPr dirty="0" sz="1300" spc="-5">
                <a:latin typeface="Times New Roman"/>
                <a:cs typeface="Times New Roman"/>
              </a:rPr>
              <a:t>bổ </a:t>
            </a:r>
            <a:r>
              <a:rPr dirty="0" sz="1300">
                <a:latin typeface="Times New Roman"/>
                <a:cs typeface="Times New Roman"/>
              </a:rPr>
              <a:t>sung </a:t>
            </a:r>
            <a:r>
              <a:rPr dirty="0" sz="1300" spc="-5">
                <a:latin typeface="Times New Roman"/>
                <a:cs typeface="Times New Roman"/>
              </a:rPr>
              <a:t>không có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winzard.</a:t>
            </a:r>
            <a:endParaRPr sz="1300">
              <a:latin typeface="Times New Roman"/>
              <a:cs typeface="Times New Roman"/>
            </a:endParaRPr>
          </a:p>
          <a:p>
            <a:pPr marL="553085" indent="-181610">
              <a:lnSpc>
                <a:spcPct val="100000"/>
              </a:lnSpc>
              <a:spcBef>
                <a:spcPts val="780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10">
                <a:latin typeface="Times New Roman"/>
                <a:cs typeface="Times New Roman"/>
              </a:rPr>
              <a:t>Output </a:t>
            </a:r>
            <a:r>
              <a:rPr dirty="0" sz="1300" spc="-5">
                <a:latin typeface="Times New Roman"/>
                <a:cs typeface="Times New Roman"/>
              </a:rPr>
              <a:t>File name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phép đặt tên cho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cài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đặt.</a:t>
            </a:r>
            <a:endParaRPr sz="1300">
              <a:latin typeface="Times New Roman"/>
              <a:cs typeface="Times New Roman"/>
            </a:endParaRPr>
          </a:p>
          <a:p>
            <a:pPr marL="553085" marR="5080" indent="-181610">
              <a:lnSpc>
                <a:spcPct val="143800"/>
              </a:lnSpc>
              <a:spcBef>
                <a:spcPts val="95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10">
                <a:latin typeface="Times New Roman"/>
                <a:cs typeface="Times New Roman"/>
              </a:rPr>
              <a:t>Danh sách </a:t>
            </a:r>
            <a:r>
              <a:rPr dirty="0" sz="1300" spc="-5">
                <a:latin typeface="Times New Roman"/>
                <a:cs typeface="Times New Roman"/>
              </a:rPr>
              <a:t>Package </a:t>
            </a:r>
            <a:r>
              <a:rPr dirty="0" sz="1300">
                <a:latin typeface="Times New Roman"/>
                <a:cs typeface="Times New Roman"/>
              </a:rPr>
              <a:t>files: </a:t>
            </a:r>
            <a:r>
              <a:rPr dirty="0" sz="1300" spc="-5">
                <a:latin typeface="Times New Roman"/>
                <a:cs typeface="Times New Roman"/>
              </a:rPr>
              <a:t>có 3 </a:t>
            </a:r>
            <a:r>
              <a:rPr dirty="0" sz="1300" spc="5">
                <a:latin typeface="Times New Roman"/>
                <a:cs typeface="Times New Roman"/>
              </a:rPr>
              <a:t>tùy </a:t>
            </a:r>
            <a:r>
              <a:rPr dirty="0" sz="1300" spc="-5">
                <a:latin typeface="Times New Roman"/>
                <a:cs typeface="Times New Roman"/>
              </a:rPr>
              <a:t>chọn là </a:t>
            </a:r>
            <a:r>
              <a:rPr dirty="0" sz="1300">
                <a:latin typeface="Times New Roman"/>
                <a:cs typeface="Times New Roman"/>
              </a:rPr>
              <a:t>As </a:t>
            </a:r>
            <a:r>
              <a:rPr dirty="0" sz="1300" spc="-5">
                <a:latin typeface="Times New Roman"/>
                <a:cs typeface="Times New Roman"/>
              </a:rPr>
              <a:t>Loose Uncompress </a:t>
            </a:r>
            <a:r>
              <a:rPr dirty="0" sz="1300">
                <a:latin typeface="Times New Roman"/>
                <a:cs typeface="Times New Roman"/>
              </a:rPr>
              <a:t>Files </a:t>
            </a:r>
            <a:r>
              <a:rPr dirty="0" sz="1300" spc="-5">
                <a:latin typeface="Times New Roman"/>
                <a:cs typeface="Times New Roman"/>
              </a:rPr>
              <a:t>– tạo ra các 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không nén trong cùng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với </a:t>
            </a:r>
            <a:r>
              <a:rPr dirty="0" sz="1300">
                <a:latin typeface="Times New Roman"/>
                <a:cs typeface="Times New Roman"/>
              </a:rPr>
              <a:t>file .msi;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In Setup </a:t>
            </a:r>
            <a:r>
              <a:rPr dirty="0" sz="1300" spc="-1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lúc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chọn</a:t>
            </a:r>
            <a:r>
              <a:rPr dirty="0" sz="1300" spc="185">
                <a:latin typeface="Times New Roman"/>
                <a:cs typeface="Times New Roman"/>
              </a:rPr>
              <a:t> </a:t>
            </a:r>
            <a:r>
              <a:rPr dirty="0" sz="1300" spc="-65">
                <a:latin typeface="Times New Roman"/>
                <a:cs typeface="Times New Roman"/>
              </a:rPr>
              <a:t>mặc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80360" y="3538854"/>
            <a:ext cx="1228089" cy="199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84190" y="3875404"/>
            <a:ext cx="775335" cy="147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449985"/>
            <a:ext cx="6176010" cy="420052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553085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định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do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lựa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chọn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chúng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ta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trong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quá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dùng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Setup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Winzard;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mục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In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Cabinet</a:t>
            </a:r>
            <a:endParaRPr sz="1300">
              <a:latin typeface="Times New Roman"/>
              <a:cs typeface="Times New Roman"/>
            </a:endParaRPr>
          </a:p>
          <a:p>
            <a:pPr marL="553085">
              <a:lnSpc>
                <a:spcPct val="100000"/>
              </a:lnSpc>
              <a:spcBef>
                <a:spcPts val="685"/>
              </a:spcBef>
            </a:pPr>
            <a:r>
              <a:rPr dirty="0" sz="1300" spc="-5">
                <a:latin typeface="Times New Roman"/>
                <a:cs typeface="Times New Roman"/>
              </a:rPr>
              <a:t>Files – tạo ra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hay nhiều file </a:t>
            </a:r>
            <a:r>
              <a:rPr dirty="0" sz="1300" spc="-5">
                <a:latin typeface="Times New Roman"/>
                <a:cs typeface="Times New Roman"/>
              </a:rPr>
              <a:t>.CAB là </a:t>
            </a:r>
            <a:r>
              <a:rPr dirty="0" sz="1300">
                <a:latin typeface="Times New Roman"/>
                <a:cs typeface="Times New Roman"/>
              </a:rPr>
              <a:t>các file </a:t>
            </a:r>
            <a:r>
              <a:rPr dirty="0" sz="1300" spc="-5">
                <a:latin typeface="Times New Roman"/>
                <a:cs typeface="Times New Roman"/>
              </a:rPr>
              <a:t>chứa ứng dụng </a:t>
            </a:r>
            <a:r>
              <a:rPr dirty="0" sz="1300">
                <a:latin typeface="Times New Roman"/>
                <a:cs typeface="Times New Roman"/>
              </a:rPr>
              <a:t>của bạn </a:t>
            </a:r>
            <a:r>
              <a:rPr dirty="0" sz="1300" spc="-5">
                <a:latin typeface="Times New Roman"/>
                <a:cs typeface="Times New Roman"/>
              </a:rPr>
              <a:t>trong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đó.</a:t>
            </a:r>
            <a:endParaRPr sz="1300">
              <a:latin typeface="Times New Roman"/>
              <a:cs typeface="Times New Roman"/>
            </a:endParaRPr>
          </a:p>
          <a:p>
            <a:pPr marL="553085" indent="-181610">
              <a:lnSpc>
                <a:spcPct val="100000"/>
              </a:lnSpc>
              <a:spcBef>
                <a:spcPts val="780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In Cabinet </a:t>
            </a:r>
            <a:r>
              <a:rPr dirty="0" sz="1300">
                <a:latin typeface="Times New Roman"/>
                <a:cs typeface="Times New Roman"/>
              </a:rPr>
              <a:t>Files, </a:t>
            </a:r>
            <a:r>
              <a:rPr dirty="0" sz="1300" spc="-5">
                <a:latin typeface="Times New Roman"/>
                <a:cs typeface="Times New Roman"/>
              </a:rPr>
              <a:t>bạn có thể </a:t>
            </a:r>
            <a:r>
              <a:rPr dirty="0" sz="1300" spc="5">
                <a:latin typeface="Times New Roman"/>
                <a:cs typeface="Times New Roman"/>
              </a:rPr>
              <a:t>tùy </a:t>
            </a:r>
            <a:r>
              <a:rPr dirty="0" sz="1300">
                <a:latin typeface="Times New Roman"/>
                <a:cs typeface="Times New Roman"/>
              </a:rPr>
              <a:t>chỉnh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số </a:t>
            </a:r>
            <a:r>
              <a:rPr dirty="0" sz="1300" spc="-80">
                <a:latin typeface="Times New Roman"/>
                <a:cs typeface="Times New Roman"/>
              </a:rPr>
              <a:t>tƣơng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ứng</a:t>
            </a:r>
            <a:endParaRPr sz="1300">
              <a:latin typeface="Times New Roman"/>
              <a:cs typeface="Times New Roman"/>
            </a:endParaRPr>
          </a:p>
          <a:p>
            <a:pPr marL="553085" marR="8255" indent="-181610">
              <a:lnSpc>
                <a:spcPct val="143100"/>
              </a:lnSpc>
              <a:spcBef>
                <a:spcPts val="110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 spc="-5">
                <a:latin typeface="Times New Roman"/>
                <a:cs typeface="Times New Roman"/>
              </a:rPr>
              <a:t>chuột trở </a:t>
            </a:r>
            <a:r>
              <a:rPr dirty="0" sz="1300">
                <a:latin typeface="Times New Roman"/>
                <a:cs typeface="Times New Roman"/>
              </a:rPr>
              <a:t>lại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lại </a:t>
            </a:r>
            <a:r>
              <a:rPr dirty="0" sz="1300" spc="-5">
                <a:latin typeface="Times New Roman"/>
                <a:cs typeface="Times New Roman"/>
              </a:rPr>
              <a:t>chọn In </a:t>
            </a:r>
            <a:r>
              <a:rPr dirty="0" sz="1300" spc="-10">
                <a:latin typeface="Times New Roman"/>
                <a:cs typeface="Times New Roman"/>
              </a:rPr>
              <a:t>Setup File. </a:t>
            </a:r>
            <a:r>
              <a:rPr dirty="0" sz="1300" spc="-5">
                <a:latin typeface="Times New Roman"/>
                <a:cs typeface="Times New Roman"/>
              </a:rPr>
              <a:t>Chúng ta sẽ tạo ra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cài đặt đơn  chứa tất cả các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 spc="-5">
                <a:latin typeface="Times New Roman"/>
                <a:cs typeface="Times New Roman"/>
              </a:rPr>
              <a:t>cầu của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marL="553085" indent="-181610">
              <a:lnSpc>
                <a:spcPct val="100000"/>
              </a:lnSpc>
              <a:spcBef>
                <a:spcPts val="780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10">
                <a:latin typeface="Times New Roman"/>
                <a:cs typeface="Times New Roman"/>
              </a:rPr>
              <a:t>Nhấn OK </a:t>
            </a:r>
            <a:r>
              <a:rPr dirty="0" sz="1300">
                <a:latin typeface="Times New Roman"/>
                <a:cs typeface="Times New Roman"/>
              </a:rPr>
              <a:t>để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lại các </a:t>
            </a:r>
            <a:r>
              <a:rPr dirty="0" sz="1300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đổi của bạn </a:t>
            </a:r>
            <a:r>
              <a:rPr dirty="0" sz="1300">
                <a:latin typeface="Times New Roman"/>
                <a:cs typeface="Times New Roman"/>
              </a:rPr>
              <a:t>trong hộp </a:t>
            </a:r>
            <a:r>
              <a:rPr dirty="0" sz="1300" spc="-5">
                <a:latin typeface="Times New Roman"/>
                <a:cs typeface="Times New Roman"/>
              </a:rPr>
              <a:t>thoại Property</a:t>
            </a:r>
            <a:r>
              <a:rPr dirty="0" sz="1300" spc="-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Pages.</a:t>
            </a:r>
            <a:endParaRPr sz="1300">
              <a:latin typeface="Times New Roman"/>
              <a:cs typeface="Times New Roman"/>
            </a:endParaRPr>
          </a:p>
          <a:p>
            <a:pPr lvl="1" marL="360045" indent="-347980">
              <a:lnSpc>
                <a:spcPct val="100000"/>
              </a:lnSpc>
              <a:spcBef>
                <a:spcPts val="1300"/>
              </a:spcBef>
              <a:buFont typeface="Arial"/>
              <a:buAutoNum type="arabicPeriod" startAt="5"/>
              <a:tabLst>
                <a:tab pos="360680" algn="l"/>
              </a:tabLst>
            </a:pPr>
            <a:r>
              <a:rPr dirty="0" sz="1400" spc="-5" b="1">
                <a:latin typeface="Arial"/>
                <a:cs typeface="Arial"/>
              </a:rPr>
              <a:t>B</a:t>
            </a:r>
            <a:r>
              <a:rPr dirty="0" sz="1400" spc="-5" b="1">
                <a:latin typeface="Arial"/>
                <a:cs typeface="Arial"/>
              </a:rPr>
              <a:t>iên dịch </a:t>
            </a:r>
            <a:r>
              <a:rPr dirty="0" sz="1400" spc="-10" b="1">
                <a:latin typeface="Arial"/>
                <a:cs typeface="Arial"/>
              </a:rPr>
              <a:t>và đóng </a:t>
            </a:r>
            <a:r>
              <a:rPr dirty="0" sz="1400" spc="-5" b="1">
                <a:latin typeface="Arial"/>
                <a:cs typeface="Arial"/>
              </a:rPr>
              <a:t>gói dự án </a:t>
            </a:r>
            <a:r>
              <a:rPr dirty="0" sz="1400" b="1">
                <a:latin typeface="Arial"/>
                <a:cs typeface="Arial"/>
              </a:rPr>
              <a:t>– </a:t>
            </a:r>
            <a:r>
              <a:rPr dirty="0" sz="1400" spc="-10" b="1">
                <a:latin typeface="Arial"/>
                <a:cs typeface="Arial"/>
              </a:rPr>
              <a:t>kiểm </a:t>
            </a:r>
            <a:r>
              <a:rPr dirty="0" sz="1400" spc="-5" b="1">
                <a:latin typeface="Arial"/>
                <a:cs typeface="Arial"/>
              </a:rPr>
              <a:t>tra việc cài</a:t>
            </a:r>
            <a:r>
              <a:rPr dirty="0" sz="1400" spc="7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đặt</a:t>
            </a:r>
            <a:endParaRPr sz="14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90"/>
              </a:spcBef>
            </a:pPr>
            <a:r>
              <a:rPr dirty="0" sz="1300">
                <a:latin typeface="Times New Roman"/>
                <a:cs typeface="Times New Roman"/>
              </a:rPr>
              <a:t>Bây </a:t>
            </a:r>
            <a:r>
              <a:rPr dirty="0" sz="1300" spc="-5">
                <a:latin typeface="Times New Roman"/>
                <a:cs typeface="Times New Roman"/>
              </a:rPr>
              <a:t>giờ dự án đã </a:t>
            </a:r>
            <a:r>
              <a:rPr dirty="0" sz="1300" spc="-10">
                <a:latin typeface="Times New Roman"/>
                <a:cs typeface="Times New Roman"/>
              </a:rPr>
              <a:t>sẵn </a:t>
            </a:r>
            <a:r>
              <a:rPr dirty="0" sz="1300">
                <a:latin typeface="Times New Roman"/>
                <a:cs typeface="Times New Roman"/>
              </a:rPr>
              <a:t>sàng </a:t>
            </a:r>
            <a:r>
              <a:rPr dirty="0" sz="1300" spc="-5">
                <a:latin typeface="Times New Roman"/>
                <a:cs typeface="Times New Roman"/>
              </a:rPr>
              <a:t>để biên dịch, các </a:t>
            </a:r>
            <a:r>
              <a:rPr dirty="0" sz="1300" spc="-100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thực hiện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lvl="2" marL="553085" indent="-181610">
              <a:lnSpc>
                <a:spcPct val="100000"/>
              </a:lnSpc>
              <a:spcBef>
                <a:spcPts val="785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 spc="-5">
                <a:latin typeface="Times New Roman"/>
                <a:cs typeface="Times New Roman"/>
              </a:rPr>
              <a:t>Biên dịch bằng lệnh </a:t>
            </a:r>
            <a:r>
              <a:rPr dirty="0" sz="1300">
                <a:latin typeface="Times New Roman"/>
                <a:cs typeface="Times New Roman"/>
              </a:rPr>
              <a:t>Build </a:t>
            </a:r>
            <a:r>
              <a:rPr dirty="0" sz="1300" spc="-5">
                <a:latin typeface="Times New Roman"/>
                <a:cs typeface="Times New Roman"/>
              </a:rPr>
              <a:t>| Build Solution. </a:t>
            </a:r>
            <a:r>
              <a:rPr dirty="0" sz="1300">
                <a:latin typeface="Times New Roman"/>
                <a:cs typeface="Times New Roman"/>
              </a:rPr>
              <a:t>Quá </a:t>
            </a:r>
            <a:r>
              <a:rPr dirty="0" sz="1300" spc="-5">
                <a:latin typeface="Times New Roman"/>
                <a:cs typeface="Times New Roman"/>
              </a:rPr>
              <a:t>trình diễn ra hơi lâu. Bạn để ý</a:t>
            </a:r>
            <a:r>
              <a:rPr dirty="0" sz="1300" spc="2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thanh</a:t>
            </a:r>
            <a:endParaRPr sz="1300">
              <a:latin typeface="Times New Roman"/>
              <a:cs typeface="Times New Roman"/>
            </a:endParaRPr>
          </a:p>
          <a:p>
            <a:pPr marL="553085" marR="6350">
              <a:lnSpc>
                <a:spcPct val="143800"/>
              </a:lnSpc>
              <a:spcBef>
                <a:spcPts val="360"/>
              </a:spcBef>
              <a:tabLst>
                <a:tab pos="3091180" algn="l"/>
                <a:tab pos="5292725" algn="l"/>
              </a:tabLst>
            </a:pPr>
            <a:r>
              <a:rPr dirty="0" sz="1300" spc="-5">
                <a:latin typeface="Times New Roman"/>
                <a:cs typeface="Times New Roman"/>
              </a:rPr>
              <a:t>theo dõi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tiến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	xem quá trình biên dịch dự án. Nếu biên </a:t>
            </a:r>
            <a:r>
              <a:rPr dirty="0" sz="1300">
                <a:latin typeface="Times New Roman"/>
                <a:cs typeface="Times New Roman"/>
              </a:rPr>
              <a:t>dịch  </a:t>
            </a:r>
            <a:r>
              <a:rPr dirty="0" sz="1300" spc="-5">
                <a:latin typeface="Times New Roman"/>
                <a:cs typeface="Times New Roman"/>
              </a:rPr>
              <a:t>thành công thì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thông </a:t>
            </a:r>
            <a:r>
              <a:rPr dirty="0" sz="1300" spc="-10">
                <a:latin typeface="Times New Roman"/>
                <a:cs typeface="Times New Roman"/>
              </a:rPr>
              <a:t>báo hiện </a:t>
            </a:r>
            <a:r>
              <a:rPr dirty="0" sz="1300" spc="-5">
                <a:latin typeface="Times New Roman"/>
                <a:cs typeface="Times New Roman"/>
              </a:rPr>
              <a:t>ở </a:t>
            </a:r>
            <a:r>
              <a:rPr dirty="0" sz="1300" spc="-10">
                <a:latin typeface="Times New Roman"/>
                <a:cs typeface="Times New Roman"/>
              </a:rPr>
              <a:t>cuối góc </a:t>
            </a:r>
            <a:r>
              <a:rPr dirty="0" sz="1300" spc="-5">
                <a:latin typeface="Times New Roman"/>
                <a:cs typeface="Times New Roman"/>
              </a:rPr>
              <a:t>trái</a:t>
            </a:r>
            <a:r>
              <a:rPr dirty="0" sz="1300" spc="254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màn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hình	.</a:t>
            </a:r>
            <a:endParaRPr sz="1300">
              <a:latin typeface="Times New Roman"/>
              <a:cs typeface="Times New Roman"/>
            </a:endParaRPr>
          </a:p>
          <a:p>
            <a:pPr lvl="2" marL="553085" marR="6350" indent="-181610">
              <a:lnSpc>
                <a:spcPct val="143100"/>
              </a:lnSpc>
              <a:spcBef>
                <a:spcPts val="105"/>
              </a:spcBef>
              <a:buFont typeface="Symbol"/>
              <a:buChar char=""/>
              <a:tabLst>
                <a:tab pos="553720" algn="l"/>
              </a:tabLst>
            </a:pPr>
            <a:r>
              <a:rPr dirty="0" sz="1300">
                <a:latin typeface="Times New Roman"/>
                <a:cs typeface="Times New Roman"/>
              </a:rPr>
              <a:t>Chạy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Setup để cài đặt ứng dụng. Bạn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>
                <a:latin typeface="Times New Roman"/>
                <a:cs typeface="Times New Roman"/>
              </a:rPr>
              <a:t>chứa </a:t>
            </a:r>
            <a:r>
              <a:rPr dirty="0" sz="1300" spc="-5">
                <a:latin typeface="Times New Roman"/>
                <a:cs typeface="Times New Roman"/>
              </a:rPr>
              <a:t>dự án đã </a:t>
            </a:r>
            <a:r>
              <a:rPr dirty="0" sz="1300" spc="-114">
                <a:latin typeface="Times New Roman"/>
                <a:cs typeface="Times New Roman"/>
              </a:rPr>
              <a:t>chọn 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tìm file </a:t>
            </a:r>
            <a:r>
              <a:rPr dirty="0" sz="1300" spc="-5">
                <a:latin typeface="Times New Roman"/>
                <a:cs typeface="Times New Roman"/>
              </a:rPr>
              <a:t>cài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đặt: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0180" y="4815840"/>
            <a:ext cx="5786755" cy="3140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4921250"/>
            <a:chOff x="1062532" y="792480"/>
            <a:chExt cx="6189980" cy="492125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49039" y="798830"/>
              <a:ext cx="1957069" cy="4914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7733" y="5820536"/>
            <a:ext cx="5817235" cy="3149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300" spc="-5" b="1">
                <a:latin typeface="Times New Roman"/>
                <a:cs typeface="Times New Roman"/>
              </a:rPr>
              <a:t>Title Bar: </a:t>
            </a:r>
            <a:r>
              <a:rPr dirty="0" sz="1300" spc="-5">
                <a:latin typeface="Times New Roman"/>
                <a:cs typeface="Times New Roman"/>
              </a:rPr>
              <a:t>Thanh tiêu đề chứa tên đồ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án</a:t>
            </a:r>
            <a:endParaRPr sz="1300">
              <a:latin typeface="Times New Roman"/>
              <a:cs typeface="Times New Roman"/>
            </a:endParaRPr>
          </a:p>
          <a:p>
            <a:pPr marL="240665" marR="5715" indent="-228600">
              <a:lnSpc>
                <a:spcPct val="124600"/>
              </a:lnSpc>
              <a:spcBef>
                <a:spcPts val="600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300" spc="-5" b="1">
                <a:latin typeface="Times New Roman"/>
                <a:cs typeface="Times New Roman"/>
              </a:rPr>
              <a:t>Menu Bar: </a:t>
            </a:r>
            <a:r>
              <a:rPr dirty="0" sz="1300">
                <a:latin typeface="Times New Roman"/>
                <a:cs typeface="Times New Roman"/>
              </a:rPr>
              <a:t>Thanh </a:t>
            </a:r>
            <a:r>
              <a:rPr dirty="0" sz="1300" spc="-5">
                <a:latin typeface="Times New Roman"/>
                <a:cs typeface="Times New Roman"/>
              </a:rPr>
              <a:t>menu chứa </a:t>
            </a:r>
            <a:r>
              <a:rPr dirty="0" sz="1300">
                <a:latin typeface="Times New Roman"/>
                <a:cs typeface="Times New Roman"/>
              </a:rPr>
              <a:t>đầy </a:t>
            </a:r>
            <a:r>
              <a:rPr dirty="0" sz="1300" spc="-5">
                <a:latin typeface="Times New Roman"/>
                <a:cs typeface="Times New Roman"/>
              </a:rPr>
              <a:t>đủ các </a:t>
            </a:r>
            <a:r>
              <a:rPr dirty="0" sz="1300">
                <a:latin typeface="Times New Roman"/>
                <a:cs typeface="Times New Roman"/>
              </a:rPr>
              <a:t>công </a:t>
            </a:r>
            <a:r>
              <a:rPr dirty="0" sz="1300" spc="-5">
                <a:latin typeface="Times New Roman"/>
                <a:cs typeface="Times New Roman"/>
              </a:rPr>
              <a:t>cụ cần để phát </a:t>
            </a:r>
            <a:r>
              <a:rPr dirty="0" sz="1300">
                <a:latin typeface="Times New Roman"/>
                <a:cs typeface="Times New Roman"/>
              </a:rPr>
              <a:t>triển, </a:t>
            </a:r>
            <a:r>
              <a:rPr dirty="0" sz="1300" spc="-5">
                <a:latin typeface="Times New Roman"/>
                <a:cs typeface="Times New Roman"/>
              </a:rPr>
              <a:t>thực thi và cài  đặt ứng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dụng...</a:t>
            </a:r>
            <a:endParaRPr sz="13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File: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phép mở,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125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trữ đồ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án...</a:t>
            </a:r>
            <a:endParaRPr sz="13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Edit: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thao tác </a:t>
            </a:r>
            <a:r>
              <a:rPr dirty="0" sz="1300" spc="-5">
                <a:latin typeface="Times New Roman"/>
                <a:cs typeface="Times New Roman"/>
              </a:rPr>
              <a:t>hỗ trợ soạn thảo 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 spc="-5">
                <a:latin typeface="Times New Roman"/>
                <a:cs typeface="Times New Roman"/>
              </a:rPr>
              <a:t>Copy, cắt, </a:t>
            </a:r>
            <a:r>
              <a:rPr dirty="0" sz="1300">
                <a:latin typeface="Times New Roman"/>
                <a:cs typeface="Times New Roman"/>
              </a:rPr>
              <a:t>dán, tìm</a:t>
            </a:r>
            <a:r>
              <a:rPr dirty="0" sz="1300" spc="-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kiếm...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24700"/>
              </a:lnSpc>
              <a:spcBef>
                <a:spcPts val="59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View: </a:t>
            </a:r>
            <a:r>
              <a:rPr dirty="0" sz="1300" spc="-5">
                <a:latin typeface="Times New Roman"/>
                <a:cs typeface="Times New Roman"/>
              </a:rPr>
              <a:t>cho phép hiển thị các công cụ hỗ trợ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trong quá trình </a:t>
            </a:r>
            <a:r>
              <a:rPr dirty="0" sz="1300">
                <a:latin typeface="Times New Roman"/>
                <a:cs typeface="Times New Roman"/>
              </a:rPr>
              <a:t>xây </a:t>
            </a:r>
            <a:r>
              <a:rPr dirty="0" sz="1300" spc="-5">
                <a:latin typeface="Times New Roman"/>
                <a:cs typeface="Times New Roman"/>
              </a:rPr>
              <a:t>dựng </a:t>
            </a:r>
            <a:r>
              <a:rPr dirty="0" sz="1300" spc="-95">
                <a:latin typeface="Times New Roman"/>
                <a:cs typeface="Times New Roman"/>
              </a:rPr>
              <a:t>đồ  </a:t>
            </a:r>
            <a:r>
              <a:rPr dirty="0" sz="1300" spc="-5">
                <a:latin typeface="Times New Roman"/>
                <a:cs typeface="Times New Roman"/>
              </a:rPr>
              <a:t>án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 spc="-5">
                <a:latin typeface="Times New Roman"/>
                <a:cs typeface="Times New Roman"/>
              </a:rPr>
              <a:t>cửa </a:t>
            </a:r>
            <a:r>
              <a:rPr dirty="0" sz="1300">
                <a:latin typeface="Times New Roman"/>
                <a:cs typeface="Times New Roman"/>
              </a:rPr>
              <a:t>sổ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– </a:t>
            </a:r>
            <a:r>
              <a:rPr dirty="0" sz="1300">
                <a:latin typeface="Times New Roman"/>
                <a:cs typeface="Times New Roman"/>
              </a:rPr>
              <a:t>code, form </a:t>
            </a:r>
            <a:r>
              <a:rPr dirty="0" sz="1300" spc="-5">
                <a:latin typeface="Times New Roman"/>
                <a:cs typeface="Times New Roman"/>
              </a:rPr>
              <a:t>thiết kế - designer, </a:t>
            </a:r>
            <a:r>
              <a:rPr dirty="0" sz="1300">
                <a:latin typeface="Times New Roman"/>
                <a:cs typeface="Times New Roman"/>
              </a:rPr>
              <a:t>hộp công cụ </a:t>
            </a:r>
            <a:r>
              <a:rPr dirty="0" sz="1300" spc="-5">
                <a:latin typeface="Times New Roman"/>
                <a:cs typeface="Times New Roman"/>
              </a:rPr>
              <a:t>- toolbox, </a:t>
            </a:r>
            <a:r>
              <a:rPr dirty="0" sz="1300" spc="-50">
                <a:latin typeface="Times New Roman"/>
                <a:cs typeface="Times New Roman"/>
              </a:rPr>
              <a:t>thanh  </a:t>
            </a:r>
            <a:r>
              <a:rPr dirty="0" sz="1300" spc="-5">
                <a:latin typeface="Times New Roman"/>
                <a:cs typeface="Times New Roman"/>
              </a:rPr>
              <a:t>công cụ - toolbar, </a:t>
            </a:r>
            <a:r>
              <a:rPr dirty="0" sz="1300">
                <a:latin typeface="Times New Roman"/>
                <a:cs typeface="Times New Roman"/>
              </a:rPr>
              <a:t>cửa sổ </a:t>
            </a:r>
            <a:r>
              <a:rPr dirty="0" sz="1300" spc="-5">
                <a:latin typeface="Times New Roman"/>
                <a:cs typeface="Times New Roman"/>
              </a:rPr>
              <a:t>thuộc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–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Properties...</a:t>
            </a:r>
            <a:endParaRPr sz="1300">
              <a:latin typeface="Times New Roman"/>
              <a:cs typeface="Times New Roman"/>
            </a:endParaRPr>
          </a:p>
          <a:p>
            <a:pPr algn="just" marL="12700" marR="1143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Project: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phép </a:t>
            </a:r>
            <a:r>
              <a:rPr dirty="0" sz="1300">
                <a:latin typeface="Times New Roman"/>
                <a:cs typeface="Times New Roman"/>
              </a:rPr>
              <a:t>bổ </a:t>
            </a:r>
            <a:r>
              <a:rPr dirty="0" sz="1300" spc="-10">
                <a:latin typeface="Times New Roman"/>
                <a:cs typeface="Times New Roman"/>
              </a:rPr>
              <a:t>sung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khác nhau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đồ </a:t>
            </a:r>
            <a:r>
              <a:rPr dirty="0" sz="1300">
                <a:latin typeface="Times New Roman"/>
                <a:cs typeface="Times New Roman"/>
              </a:rPr>
              <a:t>án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 spc="-5">
                <a:latin typeface="Times New Roman"/>
                <a:cs typeface="Times New Roman"/>
              </a:rPr>
              <a:t>Form, </a:t>
            </a:r>
            <a:r>
              <a:rPr dirty="0" sz="1300" spc="-135">
                <a:latin typeface="Times New Roman"/>
                <a:cs typeface="Times New Roman"/>
              </a:rPr>
              <a:t>các  </a:t>
            </a:r>
            <a:r>
              <a:rPr dirty="0" sz="1300" spc="-5">
                <a:latin typeface="Times New Roman"/>
                <a:cs typeface="Times New Roman"/>
              </a:rPr>
              <a:t>Component, Các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class...</a:t>
            </a:r>
            <a:endParaRPr sz="13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Built: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phép </a:t>
            </a:r>
            <a:r>
              <a:rPr dirty="0" sz="1300">
                <a:latin typeface="Times New Roman"/>
                <a:cs typeface="Times New Roman"/>
              </a:rPr>
              <a:t>biên </a:t>
            </a:r>
            <a:r>
              <a:rPr dirty="0" sz="1300" spc="-5">
                <a:latin typeface="Times New Roman"/>
                <a:cs typeface="Times New Roman"/>
              </a:rPr>
              <a:t>dịch đồ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án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4740" cy="8293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10">
                <a:latin typeface="Times New Roman"/>
                <a:cs typeface="Times New Roman"/>
              </a:rPr>
              <a:t>Khi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bạn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chọn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file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QL_BanHang_Version1.0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thì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thông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tin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cấu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hình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phần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75">
                <a:latin typeface="Times New Roman"/>
                <a:cs typeface="Times New Roman"/>
              </a:rPr>
              <a:t>trƣớc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75">
                <a:latin typeface="Times New Roman"/>
                <a:cs typeface="Times New Roman"/>
              </a:rPr>
              <a:t>sẽ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1300" spc="-5">
                <a:latin typeface="Times New Roman"/>
                <a:cs typeface="Times New Roman"/>
              </a:rPr>
              <a:t>hiện lên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thế</a:t>
            </a:r>
            <a:r>
              <a:rPr dirty="0" sz="1300" spc="-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này: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12364" y="1444625"/>
            <a:ext cx="3848100" cy="17011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3290442"/>
            <a:ext cx="6177280" cy="1172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Kiểm tra </a:t>
            </a:r>
            <a:r>
              <a:rPr dirty="0" sz="1300">
                <a:latin typeface="Times New Roman"/>
                <a:cs typeface="Times New Roman"/>
              </a:rPr>
              <a:t>quá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cài </a:t>
            </a:r>
            <a:r>
              <a:rPr dirty="0" sz="1300" spc="-5">
                <a:latin typeface="Times New Roman"/>
                <a:cs typeface="Times New Roman"/>
              </a:rPr>
              <a:t>đặt </a:t>
            </a:r>
            <a:r>
              <a:rPr dirty="0" sz="1300">
                <a:latin typeface="Times New Roman"/>
                <a:cs typeface="Times New Roman"/>
              </a:rPr>
              <a:t>xem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9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cài đủ và </a:t>
            </a:r>
            <a:r>
              <a:rPr dirty="0" sz="1300">
                <a:latin typeface="Times New Roman"/>
                <a:cs typeface="Times New Roman"/>
              </a:rPr>
              <a:t>đúng </a:t>
            </a:r>
            <a:r>
              <a:rPr dirty="0" sz="1300" spc="-5">
                <a:latin typeface="Times New Roman"/>
                <a:cs typeface="Times New Roman"/>
              </a:rPr>
              <a:t>vị trí </a:t>
            </a:r>
            <a:r>
              <a:rPr dirty="0" sz="1300">
                <a:latin typeface="Times New Roman"/>
                <a:cs typeface="Times New Roman"/>
              </a:rPr>
              <a:t>hay</a:t>
            </a:r>
            <a:r>
              <a:rPr dirty="0" sz="1300" spc="-1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không: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</a:pPr>
            <a:r>
              <a:rPr dirty="0" sz="1200" spc="-5" b="1" i="1">
                <a:latin typeface="Arial"/>
                <a:cs typeface="Arial"/>
              </a:rPr>
              <a:t>7.5.1. Chạy chương </a:t>
            </a:r>
            <a:r>
              <a:rPr dirty="0" sz="1200" b="1" i="1">
                <a:latin typeface="Arial"/>
                <a:cs typeface="Arial"/>
              </a:rPr>
              <a:t>trình cài đặt</a:t>
            </a:r>
            <a:r>
              <a:rPr dirty="0" sz="1200" spc="-1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Setup</a:t>
            </a:r>
            <a:endParaRPr sz="1200">
              <a:latin typeface="Arial"/>
              <a:cs typeface="Arial"/>
            </a:endParaRPr>
          </a:p>
          <a:p>
            <a:pPr marL="12700" marR="5080" indent="359410">
              <a:lnSpc>
                <a:spcPct val="143800"/>
              </a:lnSpc>
              <a:spcBef>
                <a:spcPts val="225"/>
              </a:spcBef>
            </a:pP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đúp chuột vào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10">
                <a:latin typeface="Times New Roman"/>
                <a:cs typeface="Times New Roman"/>
              </a:rPr>
              <a:t>setup.exe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khởi động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cài </a:t>
            </a:r>
            <a:r>
              <a:rPr dirty="0" sz="1300">
                <a:latin typeface="Times New Roman"/>
                <a:cs typeface="Times New Roman"/>
              </a:rPr>
              <a:t>đặt, </a:t>
            </a:r>
            <a:r>
              <a:rPr dirty="0" sz="1300" spc="5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một lúc </a:t>
            </a:r>
            <a:r>
              <a:rPr dirty="0" sz="1300" spc="-70">
                <a:latin typeface="Times New Roman"/>
                <a:cs typeface="Times New Roman"/>
              </a:rPr>
              <a:t>màn  </a:t>
            </a:r>
            <a:r>
              <a:rPr dirty="0" sz="1300" spc="-5">
                <a:latin typeface="Times New Roman"/>
                <a:cs typeface="Times New Roman"/>
              </a:rPr>
              <a:t>hình chào mừng hiện </a:t>
            </a:r>
            <a:r>
              <a:rPr dirty="0" sz="1300">
                <a:latin typeface="Times New Roman"/>
                <a:cs typeface="Times New Roman"/>
              </a:rPr>
              <a:t>ra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7670" y="4628515"/>
            <a:ext cx="5316220" cy="3731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8417255"/>
            <a:ext cx="6172200" cy="595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438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 spc="-5">
                <a:latin typeface="Times New Roman"/>
                <a:cs typeface="Times New Roman"/>
              </a:rPr>
              <a:t>Next để tiếp </a:t>
            </a:r>
            <a:r>
              <a:rPr dirty="0" sz="1300">
                <a:latin typeface="Times New Roman"/>
                <a:cs typeface="Times New Roman"/>
              </a:rPr>
              <a:t>tục </a:t>
            </a:r>
            <a:r>
              <a:rPr dirty="0" sz="1300" spc="-5">
                <a:latin typeface="Times New Roman"/>
                <a:cs typeface="Times New Roman"/>
              </a:rPr>
              <a:t>cài đặt. </a:t>
            </a:r>
            <a:r>
              <a:rPr dirty="0" sz="1300" spc="-10">
                <a:latin typeface="Times New Roman"/>
                <a:cs typeface="Times New Roman"/>
              </a:rPr>
              <a:t>Hộp </a:t>
            </a:r>
            <a:r>
              <a:rPr dirty="0" sz="1300">
                <a:latin typeface="Times New Roman"/>
                <a:cs typeface="Times New Roman"/>
              </a:rPr>
              <a:t>thoại </a:t>
            </a:r>
            <a:r>
              <a:rPr dirty="0" sz="1300" spc="-5">
                <a:latin typeface="Times New Roman"/>
                <a:cs typeface="Times New Roman"/>
              </a:rPr>
              <a:t>Select Installation </a:t>
            </a:r>
            <a:r>
              <a:rPr dirty="0" sz="1300" spc="-10">
                <a:latin typeface="Times New Roman"/>
                <a:cs typeface="Times New Roman"/>
              </a:rPr>
              <a:t>Folder yêu </a:t>
            </a:r>
            <a:r>
              <a:rPr dirty="0" sz="1300" spc="-5">
                <a:latin typeface="Times New Roman"/>
                <a:cs typeface="Times New Roman"/>
              </a:rPr>
              <a:t>cầu </a:t>
            </a:r>
            <a:r>
              <a:rPr dirty="0" sz="1300">
                <a:latin typeface="Times New Roman"/>
                <a:cs typeface="Times New Roman"/>
              </a:rPr>
              <a:t>nhập thông  </a:t>
            </a:r>
            <a:r>
              <a:rPr dirty="0" sz="1300" spc="-5">
                <a:latin typeface="Times New Roman"/>
                <a:cs typeface="Times New Roman"/>
              </a:rPr>
              <a:t>tin về </a:t>
            </a:r>
            <a:r>
              <a:rPr dirty="0" sz="1300" spc="-125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cài đặt </a:t>
            </a:r>
            <a:r>
              <a:rPr dirty="0" sz="1300">
                <a:latin typeface="Times New Roman"/>
                <a:cs typeface="Times New Roman"/>
              </a:rPr>
              <a:t>và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tùy </a:t>
            </a:r>
            <a:r>
              <a:rPr dirty="0" sz="1300" spc="-5">
                <a:latin typeface="Times New Roman"/>
                <a:cs typeface="Times New Roman"/>
              </a:rPr>
              <a:t>chọn bổ</a:t>
            </a:r>
            <a:r>
              <a:rPr dirty="0" sz="1300" spc="-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sung.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000750" cy="543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10">
                <a:latin typeface="Times New Roman"/>
                <a:cs typeface="Times New Roman"/>
              </a:rPr>
              <a:t>mặc </a:t>
            </a:r>
            <a:r>
              <a:rPr dirty="0" sz="1300">
                <a:latin typeface="Times New Roman"/>
                <a:cs typeface="Times New Roman"/>
              </a:rPr>
              <a:t>định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5">
                <a:latin typeface="Times New Roman"/>
                <a:cs typeface="Times New Roman"/>
              </a:rPr>
              <a:t>tùy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trừ </a:t>
            </a:r>
            <a:r>
              <a:rPr dirty="0" sz="1300" spc="5">
                <a:latin typeface="Times New Roman"/>
                <a:cs typeface="Times New Roman"/>
              </a:rPr>
              <a:t>tùy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sử </a:t>
            </a:r>
            <a:r>
              <a:rPr dirty="0" sz="1300" spc="-5">
                <a:latin typeface="Times New Roman"/>
                <a:cs typeface="Times New Roman"/>
              </a:rPr>
              <a:t>dụng thì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Everyone. </a:t>
            </a:r>
            <a:r>
              <a:rPr dirty="0" sz="1300">
                <a:latin typeface="Times New Roman"/>
                <a:cs typeface="Times New Roman"/>
              </a:rPr>
              <a:t>Nhấn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Next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32304" y="1158239"/>
            <a:ext cx="4808220" cy="358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4892167"/>
            <a:ext cx="22332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 spc="-10">
                <a:latin typeface="Times New Roman"/>
                <a:cs typeface="Times New Roman"/>
              </a:rPr>
              <a:t>Next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bắt đầu </a:t>
            </a:r>
            <a:r>
              <a:rPr dirty="0" sz="1300" spc="-5">
                <a:latin typeface="Times New Roman"/>
                <a:cs typeface="Times New Roman"/>
              </a:rPr>
              <a:t>cài đặt.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03729" y="5280659"/>
            <a:ext cx="4866005" cy="3444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7733" y="8868867"/>
            <a:ext cx="20828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 spc="-5">
                <a:latin typeface="Times New Roman"/>
                <a:cs typeface="Times New Roman"/>
              </a:rPr>
              <a:t>Close để </a:t>
            </a:r>
            <a:r>
              <a:rPr dirty="0" sz="1300">
                <a:latin typeface="Times New Roman"/>
                <a:cs typeface="Times New Roman"/>
              </a:rPr>
              <a:t>hoàn </a:t>
            </a:r>
            <a:r>
              <a:rPr dirty="0" sz="1300" spc="-5">
                <a:latin typeface="Times New Roman"/>
                <a:cs typeface="Times New Roman"/>
              </a:rPr>
              <a:t>tất cài dặt.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0123"/>
            <a:ext cx="6176010" cy="308102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20"/>
              </a:spcBef>
            </a:pPr>
            <a:r>
              <a:rPr dirty="0" sz="1200" spc="-5" b="1" i="1">
                <a:latin typeface="Arial"/>
                <a:cs typeface="Arial"/>
              </a:rPr>
              <a:t>7.5.2. Chạy chương </a:t>
            </a:r>
            <a:r>
              <a:rPr dirty="0" sz="1200" b="1" i="1">
                <a:latin typeface="Arial"/>
                <a:cs typeface="Arial"/>
              </a:rPr>
              <a:t>trình sau khi </a:t>
            </a:r>
            <a:r>
              <a:rPr dirty="0" sz="1200" spc="-5" b="1" i="1">
                <a:latin typeface="Arial"/>
                <a:cs typeface="Arial"/>
              </a:rPr>
              <a:t>cài</a:t>
            </a:r>
            <a:r>
              <a:rPr dirty="0" sz="1200" spc="-20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đặt</a:t>
            </a:r>
            <a:endParaRPr sz="1200">
              <a:latin typeface="Arial"/>
              <a:cs typeface="Arial"/>
            </a:endParaRPr>
          </a:p>
          <a:p>
            <a:pPr marL="12700" marR="5080" indent="359410">
              <a:lnSpc>
                <a:spcPct val="143800"/>
              </a:lnSpc>
              <a:spcBef>
                <a:spcPts val="240"/>
              </a:spcBef>
            </a:pP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Start </a:t>
            </a:r>
            <a:r>
              <a:rPr dirty="0" sz="1300" spc="-5">
                <a:latin typeface="Times New Roman"/>
                <a:cs typeface="Times New Roman"/>
              </a:rPr>
              <a:t>| Program và chọn Shortcut QL_BanHang.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khởi động </a:t>
            </a:r>
            <a:r>
              <a:rPr dirty="0" sz="1300" spc="-40">
                <a:latin typeface="Times New Roman"/>
                <a:cs typeface="Times New Roman"/>
              </a:rPr>
              <a:t>thành  </a:t>
            </a:r>
            <a:r>
              <a:rPr dirty="0" sz="1300" spc="-5">
                <a:latin typeface="Times New Roman"/>
                <a:cs typeface="Times New Roman"/>
              </a:rPr>
              <a:t>công. Bạn </a:t>
            </a:r>
            <a:r>
              <a:rPr dirty="0" sz="1300" spc="5">
                <a:latin typeface="Times New Roman"/>
                <a:cs typeface="Times New Roman"/>
              </a:rPr>
              <a:t>chạy </a:t>
            </a:r>
            <a:r>
              <a:rPr dirty="0" sz="1300" spc="-5">
                <a:latin typeface="Times New Roman"/>
                <a:cs typeface="Times New Roman"/>
              </a:rPr>
              <a:t>thử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xem có </a:t>
            </a:r>
            <a:r>
              <a:rPr dirty="0" sz="1300">
                <a:latin typeface="Times New Roman"/>
                <a:cs typeface="Times New Roman"/>
              </a:rPr>
              <a:t>gặp </a:t>
            </a:r>
            <a:r>
              <a:rPr dirty="0" sz="1300" spc="-5">
                <a:latin typeface="Times New Roman"/>
                <a:cs typeface="Times New Roman"/>
              </a:rPr>
              <a:t>lỗi gì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không.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43800"/>
              </a:lnSpc>
              <a:spcBef>
                <a:spcPts val="600"/>
              </a:spcBef>
            </a:pPr>
            <a:r>
              <a:rPr dirty="0" sz="1300" spc="-125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vậy là </a:t>
            </a:r>
            <a:r>
              <a:rPr dirty="0" sz="1300" spc="-5">
                <a:latin typeface="Times New Roman"/>
                <a:cs typeface="Times New Roman"/>
              </a:rPr>
              <a:t>chúng ta đã </a:t>
            </a:r>
            <a:r>
              <a:rPr dirty="0" sz="1300">
                <a:latin typeface="Times New Roman"/>
                <a:cs typeface="Times New Roman"/>
              </a:rPr>
              <a:t>đóng </a:t>
            </a:r>
            <a:r>
              <a:rPr dirty="0" sz="1300" spc="-5">
                <a:latin typeface="Times New Roman"/>
                <a:cs typeface="Times New Roman"/>
              </a:rPr>
              <a:t>gói </a:t>
            </a:r>
            <a:r>
              <a:rPr dirty="0" sz="1300">
                <a:latin typeface="Times New Roman"/>
                <a:cs typeface="Times New Roman"/>
              </a:rPr>
              <a:t>thành công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ứng dụng </a:t>
            </a:r>
            <a:r>
              <a:rPr dirty="0" sz="1300">
                <a:latin typeface="Times New Roman"/>
                <a:cs typeface="Times New Roman"/>
              </a:rPr>
              <a:t>C# </a:t>
            </a:r>
            <a:r>
              <a:rPr dirty="0" sz="1300" spc="-5">
                <a:latin typeface="Times New Roman"/>
                <a:cs typeface="Times New Roman"/>
              </a:rPr>
              <a:t>bằng </a:t>
            </a:r>
            <a:r>
              <a:rPr dirty="0" sz="1300" spc="-10">
                <a:latin typeface="Times New Roman"/>
                <a:cs typeface="Times New Roman"/>
              </a:rPr>
              <a:t>Visual </a:t>
            </a:r>
            <a:r>
              <a:rPr dirty="0" sz="1300" spc="-30">
                <a:latin typeface="Times New Roman"/>
                <a:cs typeface="Times New Roman"/>
              </a:rPr>
              <a:t>studio  </a:t>
            </a:r>
            <a:r>
              <a:rPr dirty="0" sz="1300" spc="-5">
                <a:latin typeface="Times New Roman"/>
                <a:cs typeface="Times New Roman"/>
              </a:rPr>
              <a:t>2010.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lvl="1" marL="360045" indent="-347980">
              <a:lnSpc>
                <a:spcPct val="100000"/>
              </a:lnSpc>
              <a:buFont typeface="Arial"/>
              <a:buAutoNum type="arabicPeriod" startAt="6"/>
              <a:tabLst>
                <a:tab pos="360680" algn="l"/>
              </a:tabLst>
            </a:pPr>
            <a:r>
              <a:rPr dirty="0" sz="1400" spc="-5" b="1">
                <a:latin typeface="Arial"/>
                <a:cs typeface="Arial"/>
              </a:rPr>
              <a:t>T</a:t>
            </a:r>
            <a:r>
              <a:rPr dirty="0" sz="1400" spc="-5" b="1">
                <a:latin typeface="Arial"/>
                <a:cs typeface="Arial"/>
              </a:rPr>
              <a:t>ìm hiểu các file setup </a:t>
            </a:r>
            <a:r>
              <a:rPr dirty="0" sz="1400" spc="-10" b="1">
                <a:latin typeface="Arial"/>
                <a:cs typeface="Arial"/>
              </a:rPr>
              <a:t>và </a:t>
            </a:r>
            <a:r>
              <a:rPr dirty="0" sz="1400" spc="-5" b="1">
                <a:latin typeface="Arial"/>
                <a:cs typeface="Arial"/>
              </a:rPr>
              <a:t>gỡ chương</a:t>
            </a:r>
            <a:r>
              <a:rPr dirty="0" sz="1400" spc="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trình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40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Ki</a:t>
            </a:r>
            <a:r>
              <a:rPr dirty="0" sz="1200" spc="-5" b="1" i="1">
                <a:latin typeface="Arial"/>
                <a:cs typeface="Arial"/>
              </a:rPr>
              <a:t>ểm </a:t>
            </a:r>
            <a:r>
              <a:rPr dirty="0" sz="1200" b="1" i="1">
                <a:latin typeface="Arial"/>
                <a:cs typeface="Arial"/>
              </a:rPr>
              <a:t>tra </a:t>
            </a:r>
            <a:r>
              <a:rPr dirty="0" sz="1200" spc="-5" b="1" i="1">
                <a:latin typeface="Arial"/>
                <a:cs typeface="Arial"/>
              </a:rPr>
              <a:t>file cài</a:t>
            </a:r>
            <a:r>
              <a:rPr dirty="0" sz="1200" spc="-20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đặt</a:t>
            </a:r>
            <a:endParaRPr sz="1200">
              <a:latin typeface="Arial"/>
              <a:cs typeface="Arial"/>
            </a:endParaRPr>
          </a:p>
          <a:p>
            <a:pPr marL="12700" marR="8890" indent="359410">
              <a:lnSpc>
                <a:spcPct val="144000"/>
              </a:lnSpc>
              <a:spcBef>
                <a:spcPts val="220"/>
              </a:spcBef>
            </a:pPr>
            <a:r>
              <a:rPr dirty="0" sz="1300" spc="-5">
                <a:latin typeface="Times New Roman"/>
                <a:cs typeface="Times New Roman"/>
              </a:rPr>
              <a:t>Bạn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chứa phần cài đặt </a:t>
            </a:r>
            <a:r>
              <a:rPr dirty="0" sz="1300">
                <a:latin typeface="Times New Roman"/>
                <a:cs typeface="Times New Roman"/>
              </a:rPr>
              <a:t>trong Program </a:t>
            </a:r>
            <a:r>
              <a:rPr dirty="0" sz="1300" spc="-5">
                <a:latin typeface="Times New Roman"/>
                <a:cs typeface="Times New Roman"/>
              </a:rPr>
              <a:t>Files và </a:t>
            </a:r>
            <a:r>
              <a:rPr dirty="0" sz="1300">
                <a:latin typeface="Times New Roman"/>
                <a:cs typeface="Times New Roman"/>
              </a:rPr>
              <a:t>xem các file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 spc="-135">
                <a:latin typeface="Times New Roman"/>
                <a:cs typeface="Times New Roman"/>
              </a:rPr>
              <a:t>chƣơng  </a:t>
            </a:r>
            <a:r>
              <a:rPr dirty="0" sz="1300" spc="-5">
                <a:latin typeface="Times New Roman"/>
                <a:cs typeface="Times New Roman"/>
              </a:rPr>
              <a:t>trình đã cài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vào.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3355" y="3686809"/>
            <a:ext cx="5786755" cy="3410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3957954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120"/>
              </a:spcBef>
            </a:pPr>
            <a:r>
              <a:rPr dirty="0" sz="1200" spc="-5" b="1" i="1">
                <a:latin typeface="Arial"/>
                <a:cs typeface="Arial"/>
              </a:rPr>
              <a:t>7.6.2. </a:t>
            </a:r>
            <a:r>
              <a:rPr dirty="0" sz="1200" b="1" i="1">
                <a:latin typeface="Arial"/>
                <a:cs typeface="Arial"/>
              </a:rPr>
              <a:t>Tháo gỡ </a:t>
            </a:r>
            <a:r>
              <a:rPr dirty="0" sz="1200" spc="-5" b="1" i="1">
                <a:latin typeface="Arial"/>
                <a:cs typeface="Arial"/>
              </a:rPr>
              <a:t>chương</a:t>
            </a:r>
            <a:r>
              <a:rPr dirty="0" sz="1200" spc="-2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trình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19"/>
              </a:spcBef>
            </a:pPr>
            <a:r>
              <a:rPr dirty="0" sz="1300" spc="-5">
                <a:latin typeface="Times New Roman"/>
                <a:cs typeface="Times New Roman"/>
              </a:rPr>
              <a:t>Bạn tháo </a:t>
            </a:r>
            <a:r>
              <a:rPr dirty="0" sz="1300">
                <a:latin typeface="Times New Roman"/>
                <a:cs typeface="Times New Roman"/>
              </a:rPr>
              <a:t>gỡ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mọi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135">
                <a:latin typeface="Times New Roman"/>
                <a:cs typeface="Times New Roman"/>
              </a:rPr>
              <a:t>khác.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1539239"/>
            <a:ext cx="5777230" cy="3453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40180" y="4788534"/>
            <a:ext cx="5584190" cy="277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68120" y="449985"/>
            <a:ext cx="6176010" cy="543814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Debug: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phép </a:t>
            </a:r>
            <a:r>
              <a:rPr dirty="0" sz="1300">
                <a:latin typeface="Times New Roman"/>
                <a:cs typeface="Times New Roman"/>
              </a:rPr>
              <a:t>chạy và </a:t>
            </a:r>
            <a:r>
              <a:rPr dirty="0" sz="1300" spc="-5">
                <a:latin typeface="Times New Roman"/>
                <a:cs typeface="Times New Roman"/>
              </a:rPr>
              <a:t>gỡ rối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trình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Data: </a:t>
            </a:r>
            <a:r>
              <a:rPr dirty="0" sz="1300" spc="-5">
                <a:latin typeface="Times New Roman"/>
                <a:cs typeface="Times New Roman"/>
              </a:rPr>
              <a:t>Cho phép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mới và hiển thị </a:t>
            </a:r>
            <a:r>
              <a:rPr dirty="0" sz="1300">
                <a:latin typeface="Times New Roman"/>
                <a:cs typeface="Times New Roman"/>
              </a:rPr>
              <a:t>cơ </a:t>
            </a:r>
            <a:r>
              <a:rPr dirty="0" sz="1300" spc="-5">
                <a:latin typeface="Times New Roman"/>
                <a:cs typeface="Times New Roman"/>
              </a:rPr>
              <a:t>sỏ </a:t>
            </a:r>
            <a:r>
              <a:rPr dirty="0" sz="1300">
                <a:latin typeface="Times New Roman"/>
                <a:cs typeface="Times New Roman"/>
              </a:rPr>
              <a:t>dữ </a:t>
            </a:r>
            <a:r>
              <a:rPr dirty="0" sz="1300" spc="-5">
                <a:latin typeface="Times New Roman"/>
                <a:cs typeface="Times New Roman"/>
              </a:rPr>
              <a:t>liệu của đồ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án.</a:t>
            </a:r>
            <a:endParaRPr sz="1300">
              <a:latin typeface="Times New Roman"/>
              <a:cs typeface="Times New Roman"/>
            </a:endParaRPr>
          </a:p>
          <a:p>
            <a:pPr algn="just" marL="372110" marR="762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Format: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phép </a:t>
            </a:r>
            <a:r>
              <a:rPr dirty="0" sz="1300">
                <a:latin typeface="Times New Roman"/>
                <a:cs typeface="Times New Roman"/>
              </a:rPr>
              <a:t>căn </a:t>
            </a:r>
            <a:r>
              <a:rPr dirty="0" sz="1300" spc="-5">
                <a:latin typeface="Times New Roman"/>
                <a:cs typeface="Times New Roman"/>
              </a:rPr>
              <a:t>lề, định dạng </a:t>
            </a:r>
            <a:r>
              <a:rPr dirty="0" sz="1300">
                <a:latin typeface="Times New Roman"/>
                <a:cs typeface="Times New Roman"/>
              </a:rPr>
              <a:t>kích </a:t>
            </a:r>
            <a:r>
              <a:rPr dirty="0" sz="1300" spc="-65">
                <a:latin typeface="Times New Roman"/>
                <a:cs typeface="Times New Roman"/>
              </a:rPr>
              <a:t>thƣớc, </a:t>
            </a:r>
            <a:r>
              <a:rPr dirty="0" sz="1300" spc="-5">
                <a:latin typeface="Times New Roman"/>
                <a:cs typeface="Times New Roman"/>
              </a:rPr>
              <a:t>chế độ hiển </a:t>
            </a:r>
            <a:r>
              <a:rPr dirty="0" sz="1300">
                <a:latin typeface="Times New Roman"/>
                <a:cs typeface="Times New Roman"/>
              </a:rPr>
              <a:t>thị... </a:t>
            </a:r>
            <a:r>
              <a:rPr dirty="0" sz="1300" spc="-5">
                <a:latin typeface="Times New Roman"/>
                <a:cs typeface="Times New Roman"/>
              </a:rPr>
              <a:t>của các điều </a:t>
            </a:r>
            <a:r>
              <a:rPr dirty="0" sz="1300" spc="-60">
                <a:latin typeface="Times New Roman"/>
                <a:cs typeface="Times New Roman"/>
              </a:rPr>
              <a:t>kiển 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đặt trên</a:t>
            </a:r>
            <a:r>
              <a:rPr dirty="0" sz="1300" spc="-1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Form.</a:t>
            </a:r>
            <a:endParaRPr sz="1300">
              <a:latin typeface="Times New Roman"/>
              <a:cs typeface="Times New Roman"/>
            </a:endParaRPr>
          </a:p>
          <a:p>
            <a:pPr algn="just" marL="372110" marR="5715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Tools: Cung cấp các công cụ cho phép kết nối tới các thiết bị ngoại vi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45">
                <a:latin typeface="Times New Roman"/>
                <a:cs typeface="Times New Roman"/>
              </a:rPr>
              <a:t>Pocket  </a:t>
            </a:r>
            <a:r>
              <a:rPr dirty="0" sz="1300" spc="-10">
                <a:latin typeface="Times New Roman"/>
                <a:cs typeface="Times New Roman"/>
              </a:rPr>
              <a:t>PC, </a:t>
            </a:r>
            <a:r>
              <a:rPr dirty="0" sz="1300" spc="-5">
                <a:latin typeface="Times New Roman"/>
                <a:cs typeface="Times New Roman"/>
              </a:rPr>
              <a:t>SmartPhone... </a:t>
            </a:r>
            <a:r>
              <a:rPr dirty="0" sz="1300">
                <a:latin typeface="Times New Roman"/>
                <a:cs typeface="Times New Roman"/>
              </a:rPr>
              <a:t>hoặc </a:t>
            </a:r>
            <a:r>
              <a:rPr dirty="0" sz="1300" spc="-5">
                <a:latin typeface="Times New Roman"/>
                <a:cs typeface="Times New Roman"/>
              </a:rPr>
              <a:t>kết nối tới các hệ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trị CSDL </a:t>
            </a:r>
            <a:r>
              <a:rPr dirty="0" sz="1300">
                <a:latin typeface="Times New Roman"/>
                <a:cs typeface="Times New Roman"/>
              </a:rPr>
              <a:t>cũng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nối </a:t>
            </a:r>
            <a:r>
              <a:rPr dirty="0" sz="1300">
                <a:latin typeface="Times New Roman"/>
                <a:cs typeface="Times New Roman"/>
              </a:rPr>
              <a:t>tới </a:t>
            </a:r>
            <a:r>
              <a:rPr dirty="0" sz="1300" spc="-5">
                <a:latin typeface="Times New Roman"/>
                <a:cs typeface="Times New Roman"/>
              </a:rPr>
              <a:t>máy </a:t>
            </a:r>
            <a:r>
              <a:rPr dirty="0" sz="1300" spc="-70">
                <a:latin typeface="Times New Roman"/>
                <a:cs typeface="Times New Roman"/>
              </a:rPr>
              <a:t>chủ  </a:t>
            </a:r>
            <a:r>
              <a:rPr dirty="0" sz="1300" spc="-5">
                <a:latin typeface="Times New Roman"/>
                <a:cs typeface="Times New Roman"/>
              </a:rPr>
              <a:t>Server...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Window: </a:t>
            </a:r>
            <a:r>
              <a:rPr dirty="0" sz="1300">
                <a:latin typeface="Times New Roman"/>
                <a:cs typeface="Times New Roman"/>
              </a:rPr>
              <a:t>kiểm soát cách </a:t>
            </a:r>
            <a:r>
              <a:rPr dirty="0" sz="1300" spc="-5">
                <a:latin typeface="Times New Roman"/>
                <a:cs typeface="Times New Roman"/>
              </a:rPr>
              <a:t>bố trí cửa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sổ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Help: </a:t>
            </a:r>
            <a:r>
              <a:rPr dirty="0" sz="1300">
                <a:latin typeface="Times New Roman"/>
                <a:cs typeface="Times New Roman"/>
              </a:rPr>
              <a:t>Truy </a:t>
            </a:r>
            <a:r>
              <a:rPr dirty="0" sz="1300" spc="-5">
                <a:latin typeface="Times New Roman"/>
                <a:cs typeface="Times New Roman"/>
              </a:rPr>
              <a:t>cập hệ </a:t>
            </a:r>
            <a:r>
              <a:rPr dirty="0" sz="1300">
                <a:latin typeface="Times New Roman"/>
                <a:cs typeface="Times New Roman"/>
              </a:rPr>
              <a:t>trợ </a:t>
            </a:r>
            <a:r>
              <a:rPr dirty="0" sz="1300" spc="-5">
                <a:latin typeface="Times New Roman"/>
                <a:cs typeface="Times New Roman"/>
              </a:rPr>
              <a:t>giúp trực tuyến </a:t>
            </a:r>
            <a:r>
              <a:rPr dirty="0" sz="1300">
                <a:latin typeface="Times New Roman"/>
                <a:cs typeface="Times New Roman"/>
              </a:rPr>
              <a:t>MSDN</a:t>
            </a:r>
            <a:endParaRPr sz="1300">
              <a:latin typeface="Times New Roman"/>
              <a:cs typeface="Times New Roman"/>
            </a:endParaRPr>
          </a:p>
          <a:p>
            <a:pPr algn="just" marL="600710" marR="5080" indent="-228600">
              <a:lnSpc>
                <a:spcPct val="124600"/>
              </a:lnSpc>
              <a:spcBef>
                <a:spcPts val="600"/>
              </a:spcBef>
              <a:buFont typeface="Wingdings"/>
              <a:buChar char=""/>
              <a:tabLst>
                <a:tab pos="601345" algn="l"/>
              </a:tabLst>
            </a:pPr>
            <a:r>
              <a:rPr dirty="0" sz="1300" spc="-5" b="1">
                <a:latin typeface="Times New Roman"/>
                <a:cs typeface="Times New Roman"/>
              </a:rPr>
              <a:t>Tool Bar: </a:t>
            </a:r>
            <a:r>
              <a:rPr dirty="0" sz="1300">
                <a:latin typeface="Times New Roman"/>
                <a:cs typeface="Times New Roman"/>
              </a:rPr>
              <a:t>Thanh công </a:t>
            </a:r>
            <a:r>
              <a:rPr dirty="0" sz="1300" spc="-5">
                <a:latin typeface="Times New Roman"/>
                <a:cs typeface="Times New Roman"/>
              </a:rPr>
              <a:t>cụ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tập </a:t>
            </a:r>
            <a:r>
              <a:rPr dirty="0" sz="1300">
                <a:latin typeface="Times New Roman"/>
                <a:cs typeface="Times New Roman"/>
              </a:rPr>
              <a:t>hợp </a:t>
            </a:r>
            <a:r>
              <a:rPr dirty="0" sz="1300" spc="-5">
                <a:latin typeface="Times New Roman"/>
                <a:cs typeface="Times New Roman"/>
              </a:rPr>
              <a:t>các nút lệnh, </a:t>
            </a:r>
            <a:r>
              <a:rPr dirty="0" sz="1300" spc="-10">
                <a:latin typeface="Times New Roman"/>
                <a:cs typeface="Times New Roman"/>
              </a:rPr>
              <a:t>mỗi </a:t>
            </a:r>
            <a:r>
              <a:rPr dirty="0" sz="1300">
                <a:latin typeface="Times New Roman"/>
                <a:cs typeface="Times New Roman"/>
              </a:rPr>
              <a:t>nút </a:t>
            </a:r>
            <a:r>
              <a:rPr dirty="0" sz="1300" spc="-5">
                <a:latin typeface="Times New Roman"/>
                <a:cs typeface="Times New Roman"/>
              </a:rPr>
              <a:t>lệnh chứa các  biểu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icons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chức năng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ứng với chức năng của </a:t>
            </a:r>
            <a:r>
              <a:rPr dirty="0" sz="130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mục lựa </a:t>
            </a:r>
            <a:r>
              <a:rPr dirty="0" sz="1300" spc="-105">
                <a:latin typeface="Times New Roman"/>
                <a:cs typeface="Times New Roman"/>
              </a:rPr>
              <a:t>chọn 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>
                <a:latin typeface="Times New Roman"/>
                <a:cs typeface="Times New Roman"/>
              </a:rPr>
              <a:t>thanh </a:t>
            </a:r>
            <a:r>
              <a:rPr dirty="0" sz="1300" spc="-5">
                <a:latin typeface="Times New Roman"/>
                <a:cs typeface="Times New Roman"/>
              </a:rPr>
              <a:t>Menu. </a:t>
            </a:r>
            <a:r>
              <a:rPr dirty="0" sz="1300">
                <a:latin typeface="Times New Roman"/>
                <a:cs typeface="Times New Roman"/>
              </a:rPr>
              <a:t>Thanh </a:t>
            </a:r>
            <a:r>
              <a:rPr dirty="0" sz="1300" spc="-5">
                <a:latin typeface="Times New Roman"/>
                <a:cs typeface="Times New Roman"/>
              </a:rPr>
              <a:t>công cụ rất hữu </a:t>
            </a:r>
            <a:r>
              <a:rPr dirty="0" sz="1300">
                <a:latin typeface="Times New Roman"/>
                <a:cs typeface="Times New Roman"/>
              </a:rPr>
              <a:t>ích </a:t>
            </a:r>
            <a:r>
              <a:rPr dirty="0" sz="1300" spc="-5">
                <a:latin typeface="Times New Roman"/>
                <a:cs typeface="Times New Roman"/>
              </a:rPr>
              <a:t>và trực quan, </a:t>
            </a:r>
            <a:r>
              <a:rPr dirty="0" sz="1300">
                <a:latin typeface="Times New Roman"/>
                <a:cs typeface="Times New Roman"/>
              </a:rPr>
              <a:t>giúp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</a:t>
            </a:r>
            <a:r>
              <a:rPr dirty="0" sz="1300" spc="-105">
                <a:latin typeface="Times New Roman"/>
                <a:cs typeface="Times New Roman"/>
              </a:rPr>
              <a:t>dẽ  </a:t>
            </a:r>
            <a:r>
              <a:rPr dirty="0" sz="1300" spc="-5">
                <a:latin typeface="Times New Roman"/>
                <a:cs typeface="Times New Roman"/>
              </a:rPr>
              <a:t>dàng và nhanh </a:t>
            </a:r>
            <a:r>
              <a:rPr dirty="0" sz="1300">
                <a:latin typeface="Times New Roman"/>
                <a:cs typeface="Times New Roman"/>
              </a:rPr>
              <a:t>chóng </a:t>
            </a:r>
            <a:r>
              <a:rPr dirty="0" sz="1300" spc="-5">
                <a:latin typeface="Times New Roman"/>
                <a:cs typeface="Times New Roman"/>
              </a:rPr>
              <a:t>thực hiện một </a:t>
            </a:r>
            <a:r>
              <a:rPr dirty="0" sz="1300">
                <a:latin typeface="Times New Roman"/>
                <a:cs typeface="Times New Roman"/>
              </a:rPr>
              <a:t>số </a:t>
            </a:r>
            <a:r>
              <a:rPr dirty="0" sz="1300" spc="-5">
                <a:latin typeface="Times New Roman"/>
                <a:cs typeface="Times New Roman"/>
              </a:rPr>
              <a:t>chức năng mong </a:t>
            </a:r>
            <a:r>
              <a:rPr dirty="0" sz="1300" spc="-10">
                <a:latin typeface="Times New Roman"/>
                <a:cs typeface="Times New Roman"/>
              </a:rPr>
              <a:t>muốn </a:t>
            </a:r>
            <a:r>
              <a:rPr dirty="0" sz="1300" spc="-5">
                <a:latin typeface="Times New Roman"/>
                <a:cs typeface="Times New Roman"/>
              </a:rPr>
              <a:t>chỉ thông qua </a:t>
            </a:r>
            <a:r>
              <a:rPr dirty="0" sz="1300">
                <a:latin typeface="Times New Roman"/>
                <a:cs typeface="Times New Roman"/>
              </a:rPr>
              <a:t>cái  </a:t>
            </a:r>
            <a:r>
              <a:rPr dirty="0" sz="1300" spc="-5">
                <a:latin typeface="Times New Roman"/>
                <a:cs typeface="Times New Roman"/>
              </a:rPr>
              <a:t>Click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chuột.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algn="just" marL="12700" marR="5715" indent="359410">
              <a:lnSpc>
                <a:spcPct val="124700"/>
              </a:lnSpc>
            </a:pPr>
            <a:r>
              <a:rPr dirty="0" sz="1300" spc="-5">
                <a:latin typeface="Times New Roman"/>
                <a:cs typeface="Times New Roman"/>
              </a:rPr>
              <a:t>Để gọi các thanh </a:t>
            </a:r>
            <a:r>
              <a:rPr dirty="0" sz="1300">
                <a:latin typeface="Times New Roman"/>
                <a:cs typeface="Times New Roman"/>
              </a:rPr>
              <a:t>công </a:t>
            </a:r>
            <a:r>
              <a:rPr dirty="0" sz="1300" spc="-5">
                <a:latin typeface="Times New Roman"/>
                <a:cs typeface="Times New Roman"/>
              </a:rPr>
              <a:t>cụ ra ta vào View/Toolbars hoặc </a:t>
            </a:r>
            <a:r>
              <a:rPr dirty="0" sz="1300" spc="5">
                <a:latin typeface="Times New Roman"/>
                <a:cs typeface="Times New Roman"/>
              </a:rPr>
              <a:t>kích </a:t>
            </a:r>
            <a:r>
              <a:rPr dirty="0" sz="1300">
                <a:latin typeface="Times New Roman"/>
                <a:cs typeface="Times New Roman"/>
              </a:rPr>
              <a:t>chuột </a:t>
            </a:r>
            <a:r>
              <a:rPr dirty="0" sz="1300" spc="-5">
                <a:latin typeface="Times New Roman"/>
                <a:cs typeface="Times New Roman"/>
              </a:rPr>
              <a:t>phait tại thanh  </a:t>
            </a:r>
            <a:r>
              <a:rPr dirty="0" sz="1300" spc="-10">
                <a:latin typeface="Times New Roman"/>
                <a:cs typeface="Times New Roman"/>
              </a:rPr>
              <a:t>Menu, Khi </a:t>
            </a:r>
            <a:r>
              <a:rPr dirty="0" sz="1300">
                <a:latin typeface="Times New Roman"/>
                <a:cs typeface="Times New Roman"/>
              </a:rPr>
              <a:t>đó </a:t>
            </a:r>
            <a:r>
              <a:rPr dirty="0" sz="1300" spc="-5">
                <a:latin typeface="Times New Roman"/>
                <a:cs typeface="Times New Roman"/>
              </a:rPr>
              <a:t>sẽ xuất hiện </a:t>
            </a:r>
            <a:r>
              <a:rPr dirty="0" sz="1300">
                <a:latin typeface="Times New Roman"/>
                <a:cs typeface="Times New Roman"/>
              </a:rPr>
              <a:t>danh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 spc="-5">
                <a:latin typeface="Times New Roman"/>
                <a:cs typeface="Times New Roman"/>
              </a:rPr>
              <a:t>tất cả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thanh công cụ. Muốn ẩn/hiện </a:t>
            </a:r>
            <a:r>
              <a:rPr dirty="0" sz="1300">
                <a:latin typeface="Times New Roman"/>
                <a:cs typeface="Times New Roman"/>
              </a:rPr>
              <a:t>thanh </a:t>
            </a:r>
            <a:r>
              <a:rPr dirty="0" sz="1300" spc="-5">
                <a:latin typeface="Times New Roman"/>
                <a:cs typeface="Times New Roman"/>
              </a:rPr>
              <a:t>nào ta  kích chuột tại dòng </a:t>
            </a:r>
            <a:r>
              <a:rPr dirty="0" sz="1300">
                <a:latin typeface="Times New Roman"/>
                <a:cs typeface="Times New Roman"/>
              </a:rPr>
              <a:t>chứa </a:t>
            </a:r>
            <a:r>
              <a:rPr dirty="0" sz="1300" spc="-5">
                <a:latin typeface="Times New Roman"/>
                <a:cs typeface="Times New Roman"/>
              </a:rPr>
              <a:t>tên thanh </a:t>
            </a:r>
            <a:r>
              <a:rPr dirty="0" sz="1300">
                <a:latin typeface="Times New Roman"/>
                <a:cs typeface="Times New Roman"/>
              </a:rPr>
              <a:t>công </a:t>
            </a:r>
            <a:r>
              <a:rPr dirty="0" sz="1300" spc="-5">
                <a:latin typeface="Times New Roman"/>
                <a:cs typeface="Times New Roman"/>
              </a:rPr>
              <a:t>cụ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đó.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4728845"/>
            <a:chOff x="1062532" y="792480"/>
            <a:chExt cx="6189980" cy="4728845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01670" y="798830"/>
              <a:ext cx="2269489" cy="47224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7733" y="5579135"/>
            <a:ext cx="5814695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marR="5080" indent="-228600">
              <a:lnSpc>
                <a:spcPct val="124600"/>
              </a:lnSpc>
              <a:spcBef>
                <a:spcPts val="100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300" b="1">
                <a:latin typeface="Times New Roman"/>
                <a:cs typeface="Times New Roman"/>
              </a:rPr>
              <a:t>Form </a:t>
            </a:r>
            <a:r>
              <a:rPr dirty="0" sz="1300" spc="-5" b="1">
                <a:latin typeface="Times New Roman"/>
                <a:cs typeface="Times New Roman"/>
              </a:rPr>
              <a:t>Designer: </a:t>
            </a:r>
            <a:r>
              <a:rPr dirty="0" sz="1300" spc="-5">
                <a:latin typeface="Times New Roman"/>
                <a:cs typeface="Times New Roman"/>
              </a:rPr>
              <a:t>Cửa sổ thiết kế dùng để </a:t>
            </a:r>
            <a:r>
              <a:rPr dirty="0" sz="1300">
                <a:latin typeface="Times New Roman"/>
                <a:cs typeface="Times New Roman"/>
              </a:rPr>
              <a:t>thiết </a:t>
            </a:r>
            <a:r>
              <a:rPr dirty="0" sz="1300" spc="-5">
                <a:latin typeface="Times New Roman"/>
                <a:cs typeface="Times New Roman"/>
              </a:rPr>
              <a:t>kế giao diện cho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trình, </a:t>
            </a:r>
            <a:r>
              <a:rPr dirty="0" sz="1300" spc="-65">
                <a:latin typeface="Times New Roman"/>
                <a:cs typeface="Times New Roman"/>
              </a:rPr>
              <a:t>mỗi  </a:t>
            </a:r>
            <a:r>
              <a:rPr dirty="0" sz="1300" spc="-5">
                <a:latin typeface="Times New Roman"/>
                <a:cs typeface="Times New Roman"/>
              </a:rPr>
              <a:t>dự án có thể có một </a:t>
            </a:r>
            <a:r>
              <a:rPr dirty="0" sz="1300">
                <a:latin typeface="Times New Roman"/>
                <a:cs typeface="Times New Roman"/>
              </a:rPr>
              <a:t>hoặc </a:t>
            </a:r>
            <a:r>
              <a:rPr dirty="0" sz="1300" spc="-5">
                <a:latin typeface="Times New Roman"/>
                <a:cs typeface="Times New Roman"/>
              </a:rPr>
              <a:t>nhiều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Form.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60675" y="6224270"/>
            <a:ext cx="2950210" cy="1356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27733" y="7638440"/>
            <a:ext cx="5817870" cy="133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0665" marR="5080" indent="-228600">
              <a:lnSpc>
                <a:spcPct val="124600"/>
              </a:lnSpc>
              <a:spcBef>
                <a:spcPts val="100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300" spc="-5" b="1">
                <a:latin typeface="Times New Roman"/>
                <a:cs typeface="Times New Roman"/>
              </a:rPr>
              <a:t>Solution </a:t>
            </a:r>
            <a:r>
              <a:rPr dirty="0" sz="1300" b="1">
                <a:latin typeface="Times New Roman"/>
                <a:cs typeface="Times New Roman"/>
              </a:rPr>
              <a:t>Explorer: </a:t>
            </a:r>
            <a:r>
              <a:rPr dirty="0" sz="1300">
                <a:latin typeface="Times New Roman"/>
                <a:cs typeface="Times New Roman"/>
              </a:rPr>
              <a:t>Cửa </a:t>
            </a:r>
            <a:r>
              <a:rPr dirty="0" sz="1300" spc="-5">
                <a:latin typeface="Times New Roman"/>
                <a:cs typeface="Times New Roman"/>
              </a:rPr>
              <a:t>sổ giải pháp – </a:t>
            </a:r>
            <a:r>
              <a:rPr dirty="0" sz="1300">
                <a:latin typeface="Times New Roman"/>
                <a:cs typeface="Times New Roman"/>
              </a:rPr>
              <a:t>đây là </a:t>
            </a:r>
            <a:r>
              <a:rPr dirty="0" sz="1300" spc="-5">
                <a:latin typeface="Times New Roman"/>
                <a:cs typeface="Times New Roman"/>
              </a:rPr>
              <a:t>phần cửa sổ giúp ta </a:t>
            </a:r>
            <a:r>
              <a:rPr dirty="0" sz="1300">
                <a:latin typeface="Times New Roman"/>
                <a:cs typeface="Times New Roman"/>
              </a:rPr>
              <a:t>quả </a:t>
            </a:r>
            <a:r>
              <a:rPr dirty="0" sz="1300" spc="-5">
                <a:latin typeface="Times New Roman"/>
                <a:cs typeface="Times New Roman"/>
              </a:rPr>
              <a:t>lý tất cả các  tài nguyên và tệp tin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dự án. Solution Explorer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tổ chức </a:t>
            </a:r>
            <a:r>
              <a:rPr dirty="0" sz="1300">
                <a:latin typeface="Times New Roman"/>
                <a:cs typeface="Times New Roman"/>
              </a:rPr>
              <a:t>thành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cấu </a:t>
            </a:r>
            <a:r>
              <a:rPr dirty="0" sz="1300" spc="-40">
                <a:latin typeface="Times New Roman"/>
                <a:cs typeface="Times New Roman"/>
              </a:rPr>
              <a:t>trúc  </a:t>
            </a:r>
            <a:r>
              <a:rPr dirty="0" sz="1300">
                <a:latin typeface="Times New Roman"/>
                <a:cs typeface="Times New Roman"/>
              </a:rPr>
              <a:t>cây </a:t>
            </a:r>
            <a:r>
              <a:rPr dirty="0" sz="1300" spc="-5">
                <a:latin typeface="Times New Roman"/>
                <a:cs typeface="Times New Roman"/>
              </a:rPr>
              <a:t>bao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khác nhau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 spc="-5">
                <a:latin typeface="Times New Roman"/>
                <a:cs typeface="Times New Roman"/>
              </a:rPr>
              <a:t>danh </a:t>
            </a:r>
            <a:r>
              <a:rPr dirty="0" sz="1300">
                <a:latin typeface="Times New Roman"/>
                <a:cs typeface="Times New Roman"/>
              </a:rPr>
              <a:t>sách </a:t>
            </a:r>
            <a:r>
              <a:rPr dirty="0" sz="1300" spc="-5">
                <a:latin typeface="Times New Roman"/>
                <a:cs typeface="Times New Roman"/>
              </a:rPr>
              <a:t>các Form, danh sách </a:t>
            </a:r>
            <a:r>
              <a:rPr dirty="0" sz="1300" spc="5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hình </a:t>
            </a:r>
            <a:r>
              <a:rPr dirty="0" sz="1300" spc="-60">
                <a:latin typeface="Times New Roman"/>
                <a:cs typeface="Times New Roman"/>
              </a:rPr>
              <a:t>ảnh,  </a:t>
            </a:r>
            <a:r>
              <a:rPr dirty="0" sz="1300" spc="-5">
                <a:latin typeface="Times New Roman"/>
                <a:cs typeface="Times New Roman"/>
              </a:rPr>
              <a:t>danh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class,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…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Để hiển thị cửa sổ </a:t>
            </a:r>
            <a:r>
              <a:rPr dirty="0" sz="1300">
                <a:latin typeface="Times New Roman"/>
                <a:cs typeface="Times New Roman"/>
              </a:rPr>
              <a:t>Solution </a:t>
            </a:r>
            <a:r>
              <a:rPr dirty="0" sz="1300" spc="-5">
                <a:latin typeface="Times New Roman"/>
                <a:cs typeface="Times New Roman"/>
              </a:rPr>
              <a:t>Explorer ta 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trong các </a:t>
            </a:r>
            <a:r>
              <a:rPr dirty="0" sz="1300">
                <a:latin typeface="Times New Roman"/>
                <a:cs typeface="Times New Roman"/>
              </a:rPr>
              <a:t>cách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46800" cy="86207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2.3. </a:t>
            </a:r>
            <a:r>
              <a:rPr dirty="0" sz="1300" spc="-10">
                <a:latin typeface="Times New Roman"/>
                <a:cs typeface="Times New Roman"/>
                <a:hlinkClick r:id="rId2" action="ppaction://hlinksldjump"/>
              </a:rPr>
              <a:t>Hộp </a:t>
            </a:r>
            <a:r>
              <a:rPr dirty="0" sz="1300">
                <a:latin typeface="Times New Roman"/>
                <a:cs typeface="Times New Roman"/>
                <a:hlinkClick r:id="rId2" action="ppaction://hlinksldjump"/>
              </a:rPr>
              <a:t>thoại thông báo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- Message</a:t>
            </a:r>
            <a:r>
              <a:rPr dirty="0" sz="1300" spc="-40"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1300">
                <a:latin typeface="Times New Roman"/>
                <a:cs typeface="Times New Roman"/>
                <a:hlinkClick r:id="rId2" action="ppaction://hlinksldjump"/>
              </a:rPr>
              <a:t>Box..........................................................................37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2.3.1.  </a:t>
            </a:r>
            <a:r>
              <a:rPr dirty="0" sz="1300" spc="-10">
                <a:latin typeface="Times New Roman"/>
                <a:cs typeface="Times New Roman"/>
                <a:hlinkClick r:id="rId2" action="ppaction://hlinksldjump"/>
              </a:rPr>
              <a:t>Khái</a:t>
            </a:r>
            <a:r>
              <a:rPr dirty="0" sz="1300" spc="75"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niệm........................................................................................................37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2.3.2. </a:t>
            </a:r>
            <a:r>
              <a:rPr dirty="0" sz="1300" spc="-10">
                <a:latin typeface="Times New Roman"/>
                <a:cs typeface="Times New Roman"/>
                <a:hlinkClick r:id="rId3" action="ppaction://hlinksldjump"/>
              </a:rPr>
              <a:t>Hộp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thông báo </a:t>
            </a:r>
            <a:r>
              <a:rPr dirty="0" sz="1300" spc="70"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MessageBox...........................................................................38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2.3.3.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Hàm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thông báo MessageBox</a:t>
            </a:r>
            <a:r>
              <a:rPr dirty="0" sz="1300" spc="105"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..........................................................................39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2.4. Các câu lệnh </a:t>
            </a:r>
            <a:r>
              <a:rPr dirty="0" sz="1300">
                <a:latin typeface="Times New Roman"/>
                <a:cs typeface="Times New Roman"/>
                <a:hlinkClick r:id="rId5" action="ppaction://hlinksldjump"/>
              </a:rPr>
              <a:t>điều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khiển</a:t>
            </a:r>
            <a:r>
              <a:rPr dirty="0" sz="1300" spc="245"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.............................................................................................40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2.4.1. Câu lệnh lựa </a:t>
            </a:r>
            <a:r>
              <a:rPr dirty="0" sz="1300">
                <a:latin typeface="Times New Roman"/>
                <a:cs typeface="Times New Roman"/>
                <a:hlinkClick r:id="rId5" action="ppaction://hlinksldjump"/>
              </a:rPr>
              <a:t>chọn </a:t>
            </a:r>
            <a:r>
              <a:rPr dirty="0" sz="1300" spc="50"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if........................................................................................40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2.4.2. Câu lệnh lựa </a:t>
            </a:r>
            <a:r>
              <a:rPr dirty="0" sz="1300">
                <a:latin typeface="Times New Roman"/>
                <a:cs typeface="Times New Roman"/>
                <a:hlinkClick r:id="rId5" action="ppaction://hlinksldjump"/>
              </a:rPr>
              <a:t>chọn </a:t>
            </a:r>
            <a:r>
              <a:rPr dirty="0" sz="1300" spc="-10">
                <a:latin typeface="Times New Roman"/>
                <a:cs typeface="Times New Roman"/>
                <a:hlinkClick r:id="rId5" action="ppaction://hlinksldjump"/>
              </a:rPr>
              <a:t>switch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… </a:t>
            </a:r>
            <a:r>
              <a:rPr dirty="0" sz="1300">
                <a:latin typeface="Times New Roman"/>
                <a:cs typeface="Times New Roman"/>
                <a:hlinkClick r:id="rId5" action="ppaction://hlinksldjump"/>
              </a:rPr>
              <a:t>case...................................................................40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2.4.3. Câu lệnh lặp </a:t>
            </a:r>
            <a:r>
              <a:rPr dirty="0" sz="1300">
                <a:latin typeface="Times New Roman"/>
                <a:cs typeface="Times New Roman"/>
                <a:hlinkClick r:id="rId6" action="ppaction://hlinksldjump"/>
              </a:rPr>
              <a:t>for</a:t>
            </a:r>
            <a:r>
              <a:rPr dirty="0" sz="1300" spc="320">
                <a:latin typeface="Times New Roman"/>
                <a:cs typeface="Times New Roman"/>
                <a:hlinkClick r:id="rId6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..............................................................................................41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2.4.4. Câu lệnh lặp while</a:t>
            </a:r>
            <a:r>
              <a:rPr dirty="0" sz="1300" spc="240">
                <a:latin typeface="Times New Roman"/>
                <a:cs typeface="Times New Roman"/>
                <a:hlinkClick r:id="rId7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..........................................................................................42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2.4.5. Câu lệnh lặp do…while</a:t>
            </a:r>
            <a:r>
              <a:rPr dirty="0" sz="1300" spc="190">
                <a:latin typeface="Times New Roman"/>
                <a:cs typeface="Times New Roman"/>
                <a:hlinkClick r:id="rId7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..................................................................................42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2.4.6. Câu lệnh lặp foreach</a:t>
            </a:r>
            <a:r>
              <a:rPr dirty="0" sz="1300" spc="210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.......................................................................................43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2.4.7. Câu  lệnh try...catch</a:t>
            </a:r>
            <a:r>
              <a:rPr dirty="0" sz="1300" spc="-105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.........................................................................................43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2.4.8. Câu lệnh </a:t>
            </a:r>
            <a:r>
              <a:rPr dirty="0" sz="1300">
                <a:latin typeface="Times New Roman"/>
                <a:cs typeface="Times New Roman"/>
                <a:hlinkClick r:id="rId8" action="ppaction://hlinksldjump"/>
              </a:rPr>
              <a:t>break</a:t>
            </a:r>
            <a:r>
              <a:rPr dirty="0" sz="1300" spc="200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................................................................................................43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2.4.9. Câu lệnh </a:t>
            </a:r>
            <a:r>
              <a:rPr dirty="0" sz="1300">
                <a:latin typeface="Times New Roman"/>
                <a:cs typeface="Times New Roman"/>
                <a:hlinkClick r:id="rId8" action="ppaction://hlinksldjump"/>
              </a:rPr>
              <a:t>Continue</a:t>
            </a:r>
            <a:r>
              <a:rPr dirty="0" sz="1300" spc="240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..........................................................................................43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2.5. </a:t>
            </a:r>
            <a:r>
              <a:rPr dirty="0" sz="1300" spc="-65">
                <a:latin typeface="Times New Roman"/>
                <a:cs typeface="Times New Roman"/>
                <a:hlinkClick r:id="rId8" action="ppaction://hlinksldjump"/>
              </a:rPr>
              <a:t>Phƣơng 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thức trong C# ................................................................................................43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2.5.1. Định nghĩa </a:t>
            </a:r>
            <a:r>
              <a:rPr dirty="0" sz="1300" spc="-60">
                <a:latin typeface="Times New Roman"/>
                <a:cs typeface="Times New Roman"/>
                <a:hlinkClick r:id="rId8" action="ppaction://hlinksldjump"/>
              </a:rPr>
              <a:t>phƣơng 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thức</a:t>
            </a:r>
            <a:r>
              <a:rPr dirty="0" sz="1300" spc="-65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.................................................................................43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2.5.2. </a:t>
            </a:r>
            <a:r>
              <a:rPr dirty="0" sz="1300" spc="-10">
                <a:latin typeface="Times New Roman"/>
                <a:cs typeface="Times New Roman"/>
                <a:hlinkClick r:id="rId9" action="ppaction://hlinksldjump"/>
              </a:rPr>
              <a:t>Gọi </a:t>
            </a:r>
            <a:r>
              <a:rPr dirty="0" sz="1300" spc="-60">
                <a:latin typeface="Times New Roman"/>
                <a:cs typeface="Times New Roman"/>
                <a:hlinkClick r:id="rId9" action="ppaction://hlinksldjump"/>
              </a:rPr>
              <a:t>phƣơng 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thức</a:t>
            </a:r>
            <a:r>
              <a:rPr dirty="0" sz="1300" spc="-50">
                <a:latin typeface="Times New Roman"/>
                <a:cs typeface="Times New Roman"/>
                <a:hlinkClick r:id="rId9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.............................................................................................44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2.6. Gỡ </a:t>
            </a:r>
            <a:r>
              <a:rPr dirty="0" sz="1300">
                <a:latin typeface="Times New Roman"/>
                <a:cs typeface="Times New Roman"/>
                <a:hlinkClick r:id="rId9" action="ppaction://hlinksldjump"/>
              </a:rPr>
              <a:t>rối </a:t>
            </a:r>
            <a:r>
              <a:rPr dirty="0" sz="1300" spc="-60">
                <a:latin typeface="Times New Roman"/>
                <a:cs typeface="Times New Roman"/>
                <a:hlinkClick r:id="rId9" action="ppaction://hlinksldjump"/>
              </a:rPr>
              <a:t>chƣơng </a:t>
            </a:r>
            <a:r>
              <a:rPr dirty="0" sz="1300" spc="90">
                <a:latin typeface="Times New Roman"/>
                <a:cs typeface="Times New Roman"/>
                <a:hlinkClick r:id="rId9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trình....................................................................................................44</a:t>
            </a:r>
            <a:endParaRPr sz="13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2.6.1. </a:t>
            </a:r>
            <a:r>
              <a:rPr dirty="0" sz="1300" spc="-10">
                <a:latin typeface="Times New Roman"/>
                <a:cs typeface="Times New Roman"/>
                <a:hlinkClick r:id="rId9" action="ppaction://hlinksldjump"/>
              </a:rPr>
              <a:t>Một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số giải pháp gỡ rối </a:t>
            </a:r>
            <a:r>
              <a:rPr dirty="0" sz="1300" spc="-60">
                <a:latin typeface="Times New Roman"/>
                <a:cs typeface="Times New Roman"/>
                <a:hlinkClick r:id="rId9" action="ppaction://hlinksldjump"/>
              </a:rPr>
              <a:t>chƣơng 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trình</a:t>
            </a:r>
            <a:r>
              <a:rPr dirty="0" sz="1300" spc="110">
                <a:latin typeface="Times New Roman"/>
                <a:cs typeface="Times New Roman"/>
                <a:hlinkClick r:id="rId9" action="ppaction://hlinksldjump"/>
              </a:rPr>
              <a:t> </a:t>
            </a:r>
            <a:r>
              <a:rPr dirty="0" sz="1300" spc="-10">
                <a:latin typeface="Times New Roman"/>
                <a:cs typeface="Times New Roman"/>
                <a:hlinkClick r:id="rId9" action="ppaction://hlinksldjump"/>
              </a:rPr>
              <a:t>.............................................................44</a:t>
            </a:r>
            <a:endParaRPr sz="1300">
              <a:latin typeface="Times New Roman"/>
              <a:cs typeface="Times New Roman"/>
            </a:endParaRPr>
          </a:p>
          <a:p>
            <a:pPr marL="12700" marR="5080" indent="570865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2.6.2. Dò </a:t>
            </a:r>
            <a:r>
              <a:rPr dirty="0" sz="1300">
                <a:latin typeface="Times New Roman"/>
                <a:cs typeface="Times New Roman"/>
                <a:hlinkClick r:id="rId10" action="ppaction://hlinksldjump"/>
              </a:rPr>
              <a:t>lỗi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từng </a:t>
            </a:r>
            <a:r>
              <a:rPr dirty="0" sz="1300">
                <a:latin typeface="Times New Roman"/>
                <a:cs typeface="Times New Roman"/>
                <a:hlinkClick r:id="rId10" action="ppaction://hlinksldjump"/>
              </a:rPr>
              <a:t>dòng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lệnh .....................................................................................45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CHƢƠNG 3: TÌM HIỂU CÁC ĐIỀU KHIỂN CƠ BẢN</a:t>
            </a:r>
            <a:r>
              <a:rPr dirty="0" sz="1300" spc="250">
                <a:latin typeface="Times New Roman"/>
                <a:cs typeface="Times New Roman"/>
                <a:hlinkClick r:id="rId11" action="ppaction://hlinksldjump"/>
              </a:rPr>
              <a:t> </a:t>
            </a:r>
            <a:r>
              <a:rPr dirty="0" sz="1300" spc="-10">
                <a:latin typeface="Times New Roman"/>
                <a:cs typeface="Times New Roman"/>
                <a:hlinkClick r:id="rId11" action="ppaction://hlinksldjump"/>
              </a:rPr>
              <a:t>......................................................49</a:t>
            </a:r>
            <a:endParaRPr sz="1300">
              <a:latin typeface="Times New Roman"/>
              <a:cs typeface="Times New Roman"/>
            </a:endParaRPr>
          </a:p>
          <a:p>
            <a:pPr algn="just" lvl="1" marL="528955" indent="-28892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529590" algn="l"/>
              </a:tabLst>
            </a:pP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Thuộc tính, </a:t>
            </a:r>
            <a:r>
              <a:rPr dirty="0" sz="1300" spc="-60">
                <a:latin typeface="Times New Roman"/>
                <a:cs typeface="Times New Roman"/>
                <a:hlinkClick r:id="rId11" action="ppaction://hlinksldjump"/>
              </a:rPr>
              <a:t>phƣơng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thức, sự kiện và các mối quan </a:t>
            </a:r>
            <a:r>
              <a:rPr dirty="0" sz="1300">
                <a:latin typeface="Times New Roman"/>
                <a:cs typeface="Times New Roman"/>
                <a:hlinkClick r:id="rId11" action="ppaction://hlinksldjump"/>
              </a:rPr>
              <a:t>hệ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giữa </a:t>
            </a:r>
            <a:r>
              <a:rPr dirty="0" sz="1300">
                <a:latin typeface="Times New Roman"/>
                <a:cs typeface="Times New Roman"/>
                <a:hlinkClick r:id="rId11" action="ppaction://hlinksldjump"/>
              </a:rPr>
              <a:t>chúng</a:t>
            </a:r>
            <a:r>
              <a:rPr dirty="0" sz="1300" spc="204">
                <a:latin typeface="Times New Roman"/>
                <a:cs typeface="Times New Roman"/>
                <a:hlinkClick r:id="rId11" action="ppaction://hlinksldjump"/>
              </a:rPr>
              <a:t> </a:t>
            </a:r>
            <a:r>
              <a:rPr dirty="0" sz="1300" spc="-10">
                <a:latin typeface="Times New Roman"/>
                <a:cs typeface="Times New Roman"/>
                <a:hlinkClick r:id="rId11" action="ppaction://hlinksldjump"/>
              </a:rPr>
              <a:t>...........................49</a:t>
            </a:r>
            <a:endParaRPr sz="1300">
              <a:latin typeface="Times New Roman"/>
              <a:cs typeface="Times New Roman"/>
            </a:endParaRPr>
          </a:p>
          <a:p>
            <a:pPr algn="just" lvl="1" marL="583565" marR="5080" indent="-342900">
              <a:lnSpc>
                <a:spcPct val="163100"/>
              </a:lnSpc>
              <a:buAutoNum type="arabicPeriod"/>
              <a:tabLst>
                <a:tab pos="529590" algn="l"/>
              </a:tabLst>
            </a:pP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Thuộc tính, </a:t>
            </a:r>
            <a:r>
              <a:rPr dirty="0" sz="1300" spc="-60">
                <a:latin typeface="Times New Roman"/>
                <a:cs typeface="Times New Roman"/>
                <a:hlinkClick r:id="rId12" action="ppaction://hlinksldjump"/>
              </a:rPr>
              <a:t>phƣơng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thức, sự kiện của </a:t>
            </a:r>
            <a:r>
              <a:rPr dirty="0" sz="1300" spc="-10">
                <a:latin typeface="Times New Roman"/>
                <a:cs typeface="Times New Roman"/>
                <a:hlinkClick r:id="rId12" action="ppaction://hlinksldjump"/>
              </a:rPr>
              <a:t>một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số điều </a:t>
            </a:r>
            <a:r>
              <a:rPr dirty="0" sz="1300">
                <a:latin typeface="Times New Roman"/>
                <a:cs typeface="Times New Roman"/>
                <a:hlinkClick r:id="rId12" action="ppaction://hlinksldjump"/>
              </a:rPr>
              <a:t>khiển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cơ bản </a:t>
            </a:r>
            <a:r>
              <a:rPr dirty="0" sz="1300" spc="-15">
                <a:latin typeface="Times New Roman"/>
                <a:cs typeface="Times New Roman"/>
                <a:hlinkClick r:id="rId12" action="ppaction://hlinksldjump"/>
              </a:rPr>
              <a:t>..............................50 </a:t>
            </a:r>
            <a:r>
              <a:rPr dirty="0" sz="1300" spc="-15">
                <a:latin typeface="Times New Roman"/>
                <a:cs typeface="Times New Roman"/>
                <a:hlinkClick r:id="rId1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3.2.1. Form................................................................................................................50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 3.2.2. </a:t>
            </a:r>
            <a:r>
              <a:rPr dirty="0" sz="1300" spc="-10">
                <a:latin typeface="Times New Roman"/>
                <a:cs typeface="Times New Roman"/>
                <a:hlinkClick r:id="rId13" action="ppaction://hlinksldjump"/>
              </a:rPr>
              <a:t>Hộp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văn bản – </a:t>
            </a:r>
            <a:r>
              <a:rPr dirty="0" sz="1300">
                <a:latin typeface="Times New Roman"/>
                <a:cs typeface="Times New Roman"/>
                <a:hlinkClick r:id="rId13" action="ppaction://hlinksldjump"/>
              </a:rPr>
              <a:t>TextBox..................................................................................51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3.2.3. </a:t>
            </a:r>
            <a:r>
              <a:rPr dirty="0" sz="1300" spc="-10">
                <a:latin typeface="Times New Roman"/>
                <a:cs typeface="Times New Roman"/>
                <a:hlinkClick r:id="rId14" action="ppaction://hlinksldjump"/>
              </a:rPr>
              <a:t>Nút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lệnh – Button</a:t>
            </a:r>
            <a:r>
              <a:rPr dirty="0" sz="1300" spc="30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...........................................................................................53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10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3365500" cy="8674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+ Vào View\Solution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Explorer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Bấm </a:t>
            </a:r>
            <a:r>
              <a:rPr dirty="0" sz="1300" spc="-5">
                <a:latin typeface="Times New Roman"/>
                <a:cs typeface="Times New Roman"/>
              </a:rPr>
              <a:t>tổ </a:t>
            </a:r>
            <a:r>
              <a:rPr dirty="0" sz="1300">
                <a:latin typeface="Times New Roman"/>
                <a:cs typeface="Times New Roman"/>
              </a:rPr>
              <a:t>hợp </a:t>
            </a:r>
            <a:r>
              <a:rPr dirty="0" sz="1300" spc="-5">
                <a:latin typeface="Times New Roman"/>
                <a:cs typeface="Times New Roman"/>
              </a:rPr>
              <a:t>phím Ctrl+Alt+L </a:t>
            </a:r>
            <a:r>
              <a:rPr dirty="0" sz="1300">
                <a:latin typeface="Times New Roman"/>
                <a:cs typeface="Times New Roman"/>
              </a:rPr>
              <a:t>hoặc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Ctrl+R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27733" y="1453641"/>
            <a:ext cx="314198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>
                <a:latin typeface="Times New Roman"/>
                <a:cs typeface="Times New Roman"/>
              </a:rPr>
              <a:t>chuột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>
                <a:latin typeface="Times New Roman"/>
                <a:cs typeface="Times New Roman"/>
              </a:rPr>
              <a:t>biểu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Solution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Explorer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99304" y="1440180"/>
            <a:ext cx="19050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19269" y="1453641"/>
            <a:ext cx="19189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trên </a:t>
            </a:r>
            <a:r>
              <a:rPr dirty="0" sz="1300" spc="-10">
                <a:latin typeface="Times New Roman"/>
                <a:cs typeface="Times New Roman"/>
              </a:rPr>
              <a:t>thanh </a:t>
            </a:r>
            <a:r>
              <a:rPr dirty="0" sz="1300" spc="-5">
                <a:latin typeface="Times New Roman"/>
                <a:cs typeface="Times New Roman"/>
              </a:rPr>
              <a:t>công </a:t>
            </a:r>
            <a:r>
              <a:rPr dirty="0" sz="1300">
                <a:latin typeface="Times New Roman"/>
                <a:cs typeface="Times New Roman"/>
              </a:rPr>
              <a:t>cụ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Standard.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87395" y="1804670"/>
            <a:ext cx="2096770" cy="308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27733" y="4946421"/>
            <a:ext cx="5813425" cy="3272154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1300" spc="-5">
                <a:latin typeface="Times New Roman"/>
                <a:cs typeface="Times New Roman"/>
              </a:rPr>
              <a:t>Trong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cửa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sổ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Solution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Explorer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có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thành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phần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quan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trọng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chúng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ta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rất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hay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dùng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300" spc="-5" i="1">
                <a:latin typeface="Times New Roman"/>
                <a:cs typeface="Times New Roman"/>
              </a:rPr>
              <a:t>View Code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5" i="1">
                <a:latin typeface="Times New Roman"/>
                <a:cs typeface="Times New Roman"/>
              </a:rPr>
              <a:t>View</a:t>
            </a:r>
            <a:r>
              <a:rPr dirty="0" sz="1300" spc="15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Designer.</a:t>
            </a: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ct val="124600"/>
              </a:lnSpc>
              <a:spcBef>
                <a:spcPts val="600"/>
              </a:spcBef>
            </a:pPr>
            <a:r>
              <a:rPr dirty="0" sz="1300" spc="-5" b="1">
                <a:latin typeface="Times New Roman"/>
                <a:cs typeface="Times New Roman"/>
              </a:rPr>
              <a:t>View Code: </a:t>
            </a:r>
            <a:r>
              <a:rPr dirty="0" sz="1300" spc="-5">
                <a:latin typeface="Times New Roman"/>
                <a:cs typeface="Times New Roman"/>
              </a:rPr>
              <a:t>Có tác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hiển thị cửa sổ </a:t>
            </a:r>
            <a:r>
              <a:rPr dirty="0" sz="1300" spc="-10">
                <a:latin typeface="Times New Roman"/>
                <a:cs typeface="Times New Roman"/>
              </a:rPr>
              <a:t>soạn </a:t>
            </a:r>
            <a:r>
              <a:rPr dirty="0" sz="1300" spc="-5">
                <a:latin typeface="Times New Roman"/>
                <a:cs typeface="Times New Roman"/>
              </a:rPr>
              <a:t>thảo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cho Form </a:t>
            </a:r>
            <a:r>
              <a:rPr dirty="0" sz="1300">
                <a:latin typeface="Times New Roman"/>
                <a:cs typeface="Times New Roman"/>
              </a:rPr>
              <a:t>đang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40">
                <a:latin typeface="Times New Roman"/>
                <a:cs typeface="Times New Roman"/>
              </a:rPr>
              <a:t>chọn.  </a:t>
            </a:r>
            <a:r>
              <a:rPr dirty="0" sz="1300" spc="-10">
                <a:latin typeface="Times New Roman"/>
                <a:cs typeface="Times New Roman"/>
              </a:rPr>
              <a:t>Ngoài </a:t>
            </a:r>
            <a:r>
              <a:rPr dirty="0" sz="1300" spc="-5">
                <a:latin typeface="Times New Roman"/>
                <a:cs typeface="Times New Roman"/>
              </a:rPr>
              <a:t>ra, để hiển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cửa sổ </a:t>
            </a:r>
            <a:r>
              <a:rPr dirty="0" sz="1300" spc="-10">
                <a:latin typeface="Times New Roman"/>
                <a:cs typeface="Times New Roman"/>
              </a:rPr>
              <a:t>soạn </a:t>
            </a:r>
            <a:r>
              <a:rPr dirty="0" sz="1300" spc="-5">
                <a:latin typeface="Times New Roman"/>
                <a:cs typeface="Times New Roman"/>
              </a:rPr>
              <a:t>thảo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ta có thể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các cách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Vào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View/Code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Bấm phím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F7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đúp chuột </a:t>
            </a:r>
            <a:r>
              <a:rPr dirty="0" sz="1300">
                <a:latin typeface="Times New Roman"/>
                <a:cs typeface="Times New Roman"/>
              </a:rPr>
              <a:t>tại cửa </a:t>
            </a:r>
            <a:r>
              <a:rPr dirty="0" sz="1300" spc="-5">
                <a:latin typeface="Times New Roman"/>
                <a:cs typeface="Times New Roman"/>
              </a:rPr>
              <a:t>sổ thiết kế </a:t>
            </a:r>
            <a:r>
              <a:rPr dirty="0" sz="1300">
                <a:latin typeface="Times New Roman"/>
                <a:cs typeface="Times New Roman"/>
              </a:rPr>
              <a:t>của Form.</a:t>
            </a:r>
            <a:endParaRPr sz="1300">
              <a:latin typeface="Times New Roman"/>
              <a:cs typeface="Times New Roman"/>
            </a:endParaRPr>
          </a:p>
          <a:p>
            <a:pPr marL="12700" marR="5715">
              <a:lnSpc>
                <a:spcPct val="124600"/>
              </a:lnSpc>
              <a:spcBef>
                <a:spcPts val="600"/>
              </a:spcBef>
            </a:pPr>
            <a:r>
              <a:rPr dirty="0" sz="1300" spc="-5" b="1">
                <a:latin typeface="Times New Roman"/>
                <a:cs typeface="Times New Roman"/>
              </a:rPr>
              <a:t>View Designer: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tác </a:t>
            </a:r>
            <a:r>
              <a:rPr dirty="0" sz="1300" spc="-5">
                <a:latin typeface="Times New Roman"/>
                <a:cs typeface="Times New Roman"/>
              </a:rPr>
              <a:t>dụng hiển thị cửa sổ thiết kế </a:t>
            </a:r>
            <a:r>
              <a:rPr dirty="0" sz="1300">
                <a:latin typeface="Times New Roman"/>
                <a:cs typeface="Times New Roman"/>
              </a:rPr>
              <a:t>giao </a:t>
            </a:r>
            <a:r>
              <a:rPr dirty="0" sz="1300" spc="-5">
                <a:latin typeface="Times New Roman"/>
                <a:cs typeface="Times New Roman"/>
              </a:rPr>
              <a:t>diện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Form </a:t>
            </a:r>
            <a:r>
              <a:rPr dirty="0" sz="1300">
                <a:latin typeface="Times New Roman"/>
                <a:cs typeface="Times New Roman"/>
              </a:rPr>
              <a:t>đang </a:t>
            </a:r>
            <a:r>
              <a:rPr dirty="0" sz="1300" spc="-145">
                <a:latin typeface="Times New Roman"/>
                <a:cs typeface="Times New Roman"/>
              </a:rPr>
              <a:t>đƣợc  </a:t>
            </a:r>
            <a:r>
              <a:rPr dirty="0" sz="1300" spc="-5">
                <a:latin typeface="Times New Roman"/>
                <a:cs typeface="Times New Roman"/>
              </a:rPr>
              <a:t>chọn, để hiển thị cửa </a:t>
            </a:r>
            <a:r>
              <a:rPr dirty="0" sz="1300">
                <a:latin typeface="Times New Roman"/>
                <a:cs typeface="Times New Roman"/>
              </a:rPr>
              <a:t>sổ </a:t>
            </a:r>
            <a:r>
              <a:rPr dirty="0" sz="1300" spc="-5">
                <a:latin typeface="Times New Roman"/>
                <a:cs typeface="Times New Roman"/>
              </a:rPr>
              <a:t>thiết kế giao diện ta còn có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số cách khác</a:t>
            </a:r>
            <a:r>
              <a:rPr dirty="0" sz="1300" spc="140">
                <a:latin typeface="Times New Roman"/>
                <a:cs typeface="Times New Roman"/>
              </a:rPr>
              <a:t> </a:t>
            </a:r>
            <a:r>
              <a:rPr dirty="0" sz="1300" spc="-90">
                <a:latin typeface="Times New Roman"/>
                <a:cs typeface="Times New Roman"/>
              </a:rPr>
              <a:t>nhƣ: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Vào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View\Designer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Bấm phím </a:t>
            </a:r>
            <a:r>
              <a:rPr dirty="0" sz="1300" spc="-5">
                <a:latin typeface="Times New Roman"/>
                <a:cs typeface="Times New Roman"/>
              </a:rPr>
              <a:t>Shift +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F7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4740" cy="128460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600710" marR="5080" indent="-228600">
              <a:lnSpc>
                <a:spcPct val="124700"/>
              </a:lnSpc>
              <a:spcBef>
                <a:spcPts val="95"/>
              </a:spcBef>
              <a:buFont typeface="Wingdings"/>
              <a:buChar char=""/>
              <a:tabLst>
                <a:tab pos="601345" algn="l"/>
              </a:tabLst>
            </a:pPr>
            <a:r>
              <a:rPr dirty="0" sz="1300" spc="-5" b="1">
                <a:latin typeface="Times New Roman"/>
                <a:cs typeface="Times New Roman"/>
              </a:rPr>
              <a:t>Properties </a:t>
            </a:r>
            <a:r>
              <a:rPr dirty="0" sz="1300" b="1">
                <a:latin typeface="Times New Roman"/>
                <a:cs typeface="Times New Roman"/>
              </a:rPr>
              <a:t>Window: </a:t>
            </a:r>
            <a:r>
              <a:rPr dirty="0" sz="1300" spc="-5">
                <a:latin typeface="Times New Roman"/>
                <a:cs typeface="Times New Roman"/>
              </a:rPr>
              <a:t>Cửa sổ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liệt kê tất cả các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tính của </a:t>
            </a:r>
            <a:r>
              <a:rPr dirty="0" sz="1300">
                <a:latin typeface="Times New Roman"/>
                <a:cs typeface="Times New Roman"/>
              </a:rPr>
              <a:t>forn </a:t>
            </a:r>
            <a:r>
              <a:rPr dirty="0" sz="1300" spc="-5">
                <a:latin typeface="Times New Roman"/>
                <a:cs typeface="Times New Roman"/>
              </a:rPr>
              <a:t>và các </a:t>
            </a:r>
            <a:r>
              <a:rPr dirty="0" sz="1300">
                <a:latin typeface="Times New Roman"/>
                <a:cs typeface="Times New Roman"/>
              </a:rPr>
              <a:t>điều  </a:t>
            </a:r>
            <a:r>
              <a:rPr dirty="0" sz="1300" spc="-5">
                <a:latin typeface="Times New Roman"/>
                <a:cs typeface="Times New Roman"/>
              </a:rPr>
              <a:t>khiển trong </a:t>
            </a:r>
            <a:r>
              <a:rPr dirty="0" sz="1300">
                <a:latin typeface="Times New Roman"/>
                <a:cs typeface="Times New Roman"/>
              </a:rPr>
              <a:t>đồ </a:t>
            </a:r>
            <a:r>
              <a:rPr dirty="0" sz="1300" spc="-5">
                <a:latin typeface="Times New Roman"/>
                <a:cs typeface="Times New Roman"/>
              </a:rPr>
              <a:t>án. Muốn hiển thị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tính của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nào ta </a:t>
            </a:r>
            <a:r>
              <a:rPr dirty="0" sz="130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chuột </a:t>
            </a:r>
            <a:r>
              <a:rPr dirty="0" sz="1300" spc="-50">
                <a:latin typeface="Times New Roman"/>
                <a:cs typeface="Times New Roman"/>
              </a:rPr>
              <a:t>chọn  </a:t>
            </a:r>
            <a:r>
              <a:rPr dirty="0" sz="1300" spc="-5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5">
                <a:latin typeface="Times New Roman"/>
                <a:cs typeface="Times New Roman"/>
              </a:rPr>
              <a:t>ấy </a:t>
            </a:r>
            <a:r>
              <a:rPr dirty="0" sz="1300" spc="-5">
                <a:latin typeface="Times New Roman"/>
                <a:cs typeface="Times New Roman"/>
              </a:rPr>
              <a:t>trong cửa sổ </a:t>
            </a:r>
            <a:r>
              <a:rPr dirty="0" sz="1300">
                <a:latin typeface="Times New Roman"/>
                <a:cs typeface="Times New Roman"/>
              </a:rPr>
              <a:t>thiết kế </a:t>
            </a:r>
            <a:r>
              <a:rPr dirty="0" sz="1300" spc="-5">
                <a:latin typeface="Times New Roman"/>
                <a:cs typeface="Times New Roman"/>
              </a:rPr>
              <a:t>gao </a:t>
            </a:r>
            <a:r>
              <a:rPr dirty="0" sz="1300" spc="5">
                <a:latin typeface="Times New Roman"/>
                <a:cs typeface="Times New Roman"/>
              </a:rPr>
              <a:t>diện, </a:t>
            </a:r>
            <a:r>
              <a:rPr dirty="0" sz="1300" spc="-5">
                <a:latin typeface="Times New Roman"/>
                <a:cs typeface="Times New Roman"/>
              </a:rPr>
              <a:t>hoặc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tên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75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110">
                <a:latin typeface="Times New Roman"/>
                <a:cs typeface="Times New Roman"/>
              </a:rPr>
              <a:t>danh 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 spc="-5">
                <a:latin typeface="Times New Roman"/>
                <a:cs typeface="Times New Roman"/>
              </a:rPr>
              <a:t>thả xuống ở </a:t>
            </a:r>
            <a:r>
              <a:rPr dirty="0" sz="1300" spc="-10">
                <a:latin typeface="Times New Roman"/>
                <a:cs typeface="Times New Roman"/>
              </a:rPr>
              <a:t>phần đầu </a:t>
            </a:r>
            <a:r>
              <a:rPr dirty="0" sz="1300" spc="-5">
                <a:latin typeface="Times New Roman"/>
                <a:cs typeface="Times New Roman"/>
              </a:rPr>
              <a:t>của cửa sổ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Properties.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38500" y="1862454"/>
            <a:ext cx="2194560" cy="2601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04104" y="6076488"/>
            <a:ext cx="253682" cy="217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7733" y="4519701"/>
            <a:ext cx="5817235" cy="1821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Mỗi </a:t>
            </a:r>
            <a:r>
              <a:rPr dirty="0" sz="1300" spc="-5">
                <a:latin typeface="Times New Roman"/>
                <a:cs typeface="Times New Roman"/>
              </a:rPr>
              <a:t>thuộc tính có một giá trị </a:t>
            </a:r>
            <a:r>
              <a:rPr dirty="0" sz="1300" spc="-10">
                <a:latin typeface="Times New Roman"/>
                <a:cs typeface="Times New Roman"/>
              </a:rPr>
              <a:t>mặc </a:t>
            </a:r>
            <a:r>
              <a:rPr dirty="0" sz="1300" spc="-5">
                <a:latin typeface="Times New Roman"/>
                <a:cs typeface="Times New Roman"/>
              </a:rPr>
              <a:t>định, ta có </a:t>
            </a:r>
            <a:r>
              <a:rPr dirty="0" sz="1300">
                <a:latin typeface="Times New Roman"/>
                <a:cs typeface="Times New Roman"/>
              </a:rPr>
              <a:t>thể thay </a:t>
            </a:r>
            <a:r>
              <a:rPr dirty="0" sz="1300" spc="-5">
                <a:latin typeface="Times New Roman"/>
                <a:cs typeface="Times New Roman"/>
              </a:rPr>
              <a:t>đổi giá trị các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tính trực tiếp  tại cửa sổ </a:t>
            </a:r>
            <a:r>
              <a:rPr dirty="0" sz="1300" spc="-10">
                <a:latin typeface="Times New Roman"/>
                <a:cs typeface="Times New Roman"/>
              </a:rPr>
              <a:t>Properties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lúc thiết kế, hoặc </a:t>
            </a:r>
            <a:r>
              <a:rPr dirty="0" sz="1300">
                <a:latin typeface="Times New Roman"/>
                <a:cs typeface="Times New Roman"/>
              </a:rPr>
              <a:t>thay đổi </a:t>
            </a:r>
            <a:r>
              <a:rPr dirty="0" sz="1300" spc="-5">
                <a:latin typeface="Times New Roman"/>
                <a:cs typeface="Times New Roman"/>
              </a:rPr>
              <a:t>bằng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10">
                <a:latin typeface="Times New Roman"/>
                <a:cs typeface="Times New Roman"/>
              </a:rPr>
              <a:t>lúc </a:t>
            </a:r>
            <a:r>
              <a:rPr dirty="0" sz="1300" spc="-5">
                <a:latin typeface="Times New Roman"/>
                <a:cs typeface="Times New Roman"/>
              </a:rPr>
              <a:t>thi </a:t>
            </a:r>
            <a:r>
              <a:rPr dirty="0" sz="1300">
                <a:latin typeface="Times New Roman"/>
                <a:cs typeface="Times New Roman"/>
              </a:rPr>
              <a:t>hành 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Để hiển thị cửa sổ Properties ta 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trong các </a:t>
            </a:r>
            <a:r>
              <a:rPr dirty="0" sz="1300">
                <a:latin typeface="Times New Roman"/>
                <a:cs typeface="Times New Roman"/>
              </a:rPr>
              <a:t>cách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Vào View\Properties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Window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812540" algn="l"/>
              </a:tabLst>
            </a:pPr>
            <a:r>
              <a:rPr dirty="0" sz="1300" spc="-5">
                <a:latin typeface="Times New Roman"/>
                <a:cs typeface="Times New Roman"/>
              </a:rPr>
              <a:t>+  </a:t>
            </a:r>
            <a:r>
              <a:rPr dirty="0" sz="1300" spc="-10">
                <a:latin typeface="Times New Roman"/>
                <a:cs typeface="Times New Roman"/>
              </a:rPr>
              <a:t>Kích  </a:t>
            </a:r>
            <a:r>
              <a:rPr dirty="0" sz="1300" spc="-5">
                <a:latin typeface="Times New Roman"/>
                <a:cs typeface="Times New Roman"/>
              </a:rPr>
              <a:t>chuột  vào  </a:t>
            </a:r>
            <a:r>
              <a:rPr dirty="0" sz="1300">
                <a:latin typeface="Times New Roman"/>
                <a:cs typeface="Times New Roman"/>
              </a:rPr>
              <a:t>biểu</a:t>
            </a:r>
            <a:r>
              <a:rPr dirty="0" sz="1300" spc="-114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tƣợng  </a:t>
            </a:r>
            <a:r>
              <a:rPr dirty="0" sz="1300" spc="-5">
                <a:latin typeface="Times New Roman"/>
                <a:cs typeface="Times New Roman"/>
              </a:rPr>
              <a:t>Properties</a:t>
            </a:r>
            <a:r>
              <a:rPr dirty="0" sz="1300" spc="2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Window	trên thanh công cụ</a:t>
            </a:r>
            <a:r>
              <a:rPr dirty="0" sz="1300" spc="-16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Standard,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66182" y="6386829"/>
            <a:ext cx="219332" cy="195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14471" y="6405753"/>
            <a:ext cx="27089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trong cửa sổ </a:t>
            </a:r>
            <a:r>
              <a:rPr dirty="0" sz="1300" spc="-10">
                <a:latin typeface="Times New Roman"/>
                <a:cs typeface="Times New Roman"/>
              </a:rPr>
              <a:t>giải </a:t>
            </a:r>
            <a:r>
              <a:rPr dirty="0" sz="1300" spc="-5">
                <a:latin typeface="Times New Roman"/>
                <a:cs typeface="Times New Roman"/>
              </a:rPr>
              <a:t>pháp Solution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Explorer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7733" y="6405753"/>
            <a:ext cx="2099310" cy="869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hoặc biểu </a:t>
            </a:r>
            <a:r>
              <a:rPr dirty="0" sz="1300" spc="-75">
                <a:latin typeface="Times New Roman"/>
                <a:cs typeface="Times New Roman"/>
              </a:rPr>
              <a:t>tƣợng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Properties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Bấm phím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F4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Bấm </a:t>
            </a:r>
            <a:r>
              <a:rPr dirty="0" sz="1300" spc="-5">
                <a:latin typeface="Times New Roman"/>
                <a:cs typeface="Times New Roman"/>
              </a:rPr>
              <a:t>tổ </a:t>
            </a:r>
            <a:r>
              <a:rPr dirty="0" sz="1300">
                <a:latin typeface="Times New Roman"/>
                <a:cs typeface="Times New Roman"/>
              </a:rPr>
              <a:t>hợp </a:t>
            </a:r>
            <a:r>
              <a:rPr dirty="0" sz="1300" spc="-5">
                <a:latin typeface="Times New Roman"/>
                <a:cs typeface="Times New Roman"/>
              </a:rPr>
              <a:t>phím Alt +</a:t>
            </a:r>
            <a:r>
              <a:rPr dirty="0" sz="1300" spc="-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Enter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8120" y="7375017"/>
            <a:ext cx="6177280" cy="16852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lvl="1" marL="359410" indent="-347345">
              <a:lnSpc>
                <a:spcPct val="100000"/>
              </a:lnSpc>
              <a:spcBef>
                <a:spcPts val="100"/>
              </a:spcBef>
              <a:buFont typeface="Arial"/>
              <a:buAutoNum type="arabicPeriod" startAt="4"/>
              <a:tabLst>
                <a:tab pos="360045" algn="l"/>
              </a:tabLst>
            </a:pPr>
            <a:r>
              <a:rPr dirty="0" sz="1400" b="1">
                <a:latin typeface="Arial"/>
                <a:cs typeface="Arial"/>
              </a:rPr>
              <a:t>X</a:t>
            </a:r>
            <a:r>
              <a:rPr dirty="0" sz="1400" b="1">
                <a:latin typeface="Arial"/>
                <a:cs typeface="Arial"/>
              </a:rPr>
              <a:t>ây </a:t>
            </a:r>
            <a:r>
              <a:rPr dirty="0" sz="1400" spc="-5" b="1">
                <a:latin typeface="Arial"/>
                <a:cs typeface="Arial"/>
              </a:rPr>
              <a:t>dựng </a:t>
            </a:r>
            <a:r>
              <a:rPr dirty="0" sz="1400" spc="-10" b="1">
                <a:latin typeface="Arial"/>
                <a:cs typeface="Arial"/>
              </a:rPr>
              <a:t>và </a:t>
            </a:r>
            <a:r>
              <a:rPr dirty="0" sz="1400" spc="-5" b="1">
                <a:latin typeface="Arial"/>
                <a:cs typeface="Arial"/>
              </a:rPr>
              <a:t>thực hiện chương trình đầu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tiên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45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Đ</a:t>
            </a:r>
            <a:r>
              <a:rPr dirty="0" sz="1200" spc="-5" b="1" i="1">
                <a:latin typeface="Arial"/>
                <a:cs typeface="Arial"/>
              </a:rPr>
              <a:t>ề bài</a:t>
            </a:r>
            <a:endParaRPr sz="1200">
              <a:latin typeface="Arial"/>
              <a:cs typeface="Arial"/>
            </a:endParaRPr>
          </a:p>
          <a:p>
            <a:pPr marL="12700" marR="5080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10">
                <a:latin typeface="Times New Roman"/>
                <a:cs typeface="Times New Roman"/>
              </a:rPr>
              <a:t>Viết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một hộp văn </a:t>
            </a:r>
            <a:r>
              <a:rPr dirty="0" sz="1300">
                <a:latin typeface="Times New Roman"/>
                <a:cs typeface="Times New Roman"/>
              </a:rPr>
              <a:t>bản </a:t>
            </a:r>
            <a:r>
              <a:rPr dirty="0" sz="1300" spc="-5">
                <a:latin typeface="Times New Roman"/>
                <a:cs typeface="Times New Roman"/>
              </a:rPr>
              <a:t>TextBox và 3 nút </a:t>
            </a:r>
            <a:r>
              <a:rPr dirty="0" sz="1300">
                <a:latin typeface="Times New Roman"/>
                <a:cs typeface="Times New Roman"/>
              </a:rPr>
              <a:t>lệnh Button: </a:t>
            </a:r>
            <a:r>
              <a:rPr dirty="0" sz="1300" spc="-5" i="1">
                <a:latin typeface="Times New Roman"/>
                <a:cs typeface="Times New Roman"/>
              </a:rPr>
              <a:t>Display, </a:t>
            </a:r>
            <a:r>
              <a:rPr dirty="0" sz="1300" spc="-45" i="1">
                <a:latin typeface="Times New Roman"/>
                <a:cs typeface="Times New Roman"/>
              </a:rPr>
              <a:t>Clear,  </a:t>
            </a:r>
            <a:r>
              <a:rPr dirty="0" sz="1300" spc="-5" i="1">
                <a:latin typeface="Times New Roman"/>
                <a:cs typeface="Times New Roman"/>
              </a:rPr>
              <a:t>Exit </a:t>
            </a:r>
            <a:r>
              <a:rPr dirty="0" sz="1300" spc="-5">
                <a:latin typeface="Times New Roman"/>
                <a:cs typeface="Times New Roman"/>
              </a:rPr>
              <a:t>với các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 spc="-5">
                <a:latin typeface="Times New Roman"/>
                <a:cs typeface="Times New Roman"/>
              </a:rPr>
              <a:t>cầu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chuột vào </a:t>
            </a:r>
            <a:r>
              <a:rPr dirty="0" sz="1300">
                <a:latin typeface="Times New Roman"/>
                <a:cs typeface="Times New Roman"/>
              </a:rPr>
              <a:t>nút </a:t>
            </a:r>
            <a:r>
              <a:rPr dirty="0" sz="1300" spc="-5" i="1">
                <a:latin typeface="Times New Roman"/>
                <a:cs typeface="Times New Roman"/>
              </a:rPr>
              <a:t>Display </a:t>
            </a:r>
            <a:r>
              <a:rPr dirty="0" sz="1300" spc="-5">
                <a:latin typeface="Times New Roman"/>
                <a:cs typeface="Times New Roman"/>
              </a:rPr>
              <a:t>thì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hộp văn bản xuất </a:t>
            </a:r>
            <a:r>
              <a:rPr dirty="0" sz="1300">
                <a:latin typeface="Times New Roman"/>
                <a:cs typeface="Times New Roman"/>
              </a:rPr>
              <a:t>hiện dòng </a:t>
            </a:r>
            <a:r>
              <a:rPr dirty="0" sz="1300" spc="-5">
                <a:latin typeface="Times New Roman"/>
                <a:cs typeface="Times New Roman"/>
              </a:rPr>
              <a:t>chữ “</a:t>
            </a:r>
            <a:r>
              <a:rPr dirty="0" sz="1300" spc="-5" i="1">
                <a:latin typeface="Times New Roman"/>
                <a:cs typeface="Times New Roman"/>
              </a:rPr>
              <a:t>Welcome to  </a:t>
            </a:r>
            <a:r>
              <a:rPr dirty="0" sz="1300" spc="-5" i="1">
                <a:latin typeface="Times New Roman"/>
                <a:cs typeface="Times New Roman"/>
              </a:rPr>
              <a:t>Visual</a:t>
            </a:r>
            <a:r>
              <a:rPr dirty="0" sz="1300" spc="-10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C#</a:t>
            </a:r>
            <a:r>
              <a:rPr dirty="0" sz="1300" spc="-5">
                <a:latin typeface="Times New Roman"/>
                <a:cs typeface="Times New Roman"/>
              </a:rPr>
              <a:t>”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5643245" cy="8674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chuột vào </a:t>
            </a:r>
            <a:r>
              <a:rPr dirty="0" sz="1300">
                <a:latin typeface="Times New Roman"/>
                <a:cs typeface="Times New Roman"/>
              </a:rPr>
              <a:t>nút </a:t>
            </a:r>
            <a:r>
              <a:rPr dirty="0" sz="1300" i="1">
                <a:latin typeface="Times New Roman"/>
                <a:cs typeface="Times New Roman"/>
              </a:rPr>
              <a:t>Clear </a:t>
            </a:r>
            <a:r>
              <a:rPr dirty="0" sz="1300" spc="-5">
                <a:latin typeface="Times New Roman"/>
                <a:cs typeface="Times New Roman"/>
              </a:rPr>
              <a:t>chữ ở hộp văn </a:t>
            </a:r>
            <a:r>
              <a:rPr dirty="0" sz="1300">
                <a:latin typeface="Times New Roman"/>
                <a:cs typeface="Times New Roman"/>
              </a:rPr>
              <a:t>bản </a:t>
            </a:r>
            <a:r>
              <a:rPr dirty="0" sz="1300" spc="-5">
                <a:latin typeface="Times New Roman"/>
                <a:cs typeface="Times New Roman"/>
              </a:rPr>
              <a:t>biến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mất.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>
                <a:latin typeface="Times New Roman"/>
                <a:cs typeface="Times New Roman"/>
              </a:rPr>
              <a:t>chuột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>
                <a:latin typeface="Times New Roman"/>
                <a:cs typeface="Times New Roman"/>
              </a:rPr>
              <a:t>nút </a:t>
            </a:r>
            <a:r>
              <a:rPr dirty="0" sz="1300" i="1">
                <a:latin typeface="Times New Roman"/>
                <a:cs typeface="Times New Roman"/>
              </a:rPr>
              <a:t>Exit </a:t>
            </a:r>
            <a:r>
              <a:rPr dirty="0" sz="1300" spc="-5">
                <a:latin typeface="Times New Roman"/>
                <a:cs typeface="Times New Roman"/>
              </a:rPr>
              <a:t>thì </a:t>
            </a:r>
            <a:r>
              <a:rPr dirty="0" sz="1300" spc="-10">
                <a:latin typeface="Times New Roman"/>
                <a:cs typeface="Times New Roman"/>
              </a:rPr>
              <a:t>thoát khỏi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quay </a:t>
            </a:r>
            <a:r>
              <a:rPr dirty="0" sz="1300" spc="-5">
                <a:latin typeface="Times New Roman"/>
                <a:cs typeface="Times New Roman"/>
              </a:rPr>
              <a:t>lại cửa sổ </a:t>
            </a:r>
            <a:r>
              <a:rPr dirty="0" sz="1300" spc="-10">
                <a:latin typeface="Times New Roman"/>
                <a:cs typeface="Times New Roman"/>
              </a:rPr>
              <a:t>soạn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thảo.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9464" y="1444625"/>
            <a:ext cx="4533900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3734886"/>
            <a:ext cx="6177280" cy="876300"/>
          </a:xfrm>
          <a:prstGeom prst="rect">
            <a:avLst/>
          </a:prstGeom>
        </p:spPr>
        <p:txBody>
          <a:bodyPr wrap="square" lIns="0" tIns="12001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45"/>
              </a:spcBef>
            </a:pPr>
            <a:r>
              <a:rPr dirty="0" sz="1200" spc="-5" b="1" i="1">
                <a:latin typeface="Arial"/>
                <a:cs typeface="Arial"/>
              </a:rPr>
              <a:t>1.4.2. Mở </a:t>
            </a:r>
            <a:r>
              <a:rPr dirty="0" sz="1200" b="1" i="1">
                <a:latin typeface="Arial"/>
                <a:cs typeface="Arial"/>
              </a:rPr>
              <a:t>đồ án</a:t>
            </a:r>
            <a:endParaRPr sz="1200">
              <a:latin typeface="Arial"/>
              <a:cs typeface="Arial"/>
            </a:endParaRPr>
          </a:p>
          <a:p>
            <a:pPr marL="12700" marR="5080" indent="359410">
              <a:lnSpc>
                <a:spcPct val="124600"/>
              </a:lnSpc>
              <a:spcBef>
                <a:spcPts val="520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 b="1">
                <a:latin typeface="Times New Roman"/>
                <a:cs typeface="Times New Roman"/>
              </a:rPr>
              <a:t>Visual Studio </a:t>
            </a:r>
            <a:r>
              <a:rPr dirty="0" sz="1300" b="1">
                <a:latin typeface="Times New Roman"/>
                <a:cs typeface="Times New Roman"/>
              </a:rPr>
              <a:t>2010, </a:t>
            </a: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5" b="1">
                <a:latin typeface="Times New Roman"/>
                <a:cs typeface="Times New Roman"/>
              </a:rPr>
              <a:t>File/New/Project… </a:t>
            </a:r>
            <a:r>
              <a:rPr dirty="0" sz="1300" spc="-5">
                <a:latin typeface="Times New Roman"/>
                <a:cs typeface="Times New Roman"/>
              </a:rPr>
              <a:t>để khởi </a:t>
            </a:r>
            <a:r>
              <a:rPr dirty="0" sz="1300">
                <a:latin typeface="Times New Roman"/>
                <a:cs typeface="Times New Roman"/>
              </a:rPr>
              <a:t>động </a:t>
            </a:r>
            <a:r>
              <a:rPr dirty="0" sz="1300" spc="-5">
                <a:latin typeface="Times New Roman"/>
                <a:cs typeface="Times New Roman"/>
              </a:rPr>
              <a:t>một dự án mới. Xuất  hiện hộp </a:t>
            </a:r>
            <a:r>
              <a:rPr dirty="0" sz="1300">
                <a:latin typeface="Times New Roman"/>
                <a:cs typeface="Times New Roman"/>
              </a:rPr>
              <a:t>thoại </a:t>
            </a:r>
            <a:r>
              <a:rPr dirty="0" sz="1300" spc="-5" b="1">
                <a:latin typeface="Times New Roman"/>
                <a:cs typeface="Times New Roman"/>
              </a:rPr>
              <a:t>New Project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2333" y="4758886"/>
            <a:ext cx="5772696" cy="3959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3115" y="3131820"/>
            <a:ext cx="999489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72154" y="4631690"/>
            <a:ext cx="1133475" cy="189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449985"/>
            <a:ext cx="6177915" cy="54902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Chọn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ngôn</a:t>
            </a:r>
            <a:r>
              <a:rPr dirty="0" sz="1300" spc="1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ngữ</a:t>
            </a:r>
            <a:r>
              <a:rPr dirty="0" sz="1300" spc="1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Visual</a:t>
            </a:r>
            <a:r>
              <a:rPr dirty="0" sz="1300" spc="12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C#,</a:t>
            </a:r>
            <a:r>
              <a:rPr dirty="0" sz="1300" spc="135" b="1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ứng</a:t>
            </a:r>
            <a:r>
              <a:rPr dirty="0" sz="1300" spc="1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dụng</a:t>
            </a:r>
            <a:r>
              <a:rPr dirty="0" sz="1300" spc="1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Windows</a:t>
            </a:r>
            <a:r>
              <a:rPr dirty="0" sz="1300" spc="12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Forms</a:t>
            </a:r>
            <a:r>
              <a:rPr dirty="0" sz="1300" spc="13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Application,</a:t>
            </a:r>
            <a:r>
              <a:rPr dirty="0" sz="1300" spc="140" b="1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phiên</a:t>
            </a:r>
            <a:r>
              <a:rPr dirty="0" sz="1300" spc="1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bản</a:t>
            </a:r>
            <a:endParaRPr sz="1300">
              <a:latin typeface="Times New Roman"/>
              <a:cs typeface="Times New Roman"/>
            </a:endParaRPr>
          </a:p>
          <a:p>
            <a:pPr marL="12700" marR="6350">
              <a:lnSpc>
                <a:spcPct val="124600"/>
              </a:lnSpc>
            </a:pPr>
            <a:r>
              <a:rPr dirty="0" sz="1300" spc="-5" b="1">
                <a:latin typeface="Times New Roman"/>
                <a:cs typeface="Times New Roman"/>
              </a:rPr>
              <a:t>.NET </a:t>
            </a:r>
            <a:r>
              <a:rPr dirty="0" sz="1300" b="1">
                <a:latin typeface="Times New Roman"/>
                <a:cs typeface="Times New Roman"/>
              </a:rPr>
              <a:t>Framework </a:t>
            </a:r>
            <a:r>
              <a:rPr dirty="0" sz="1300" spc="-5" b="1">
                <a:latin typeface="Times New Roman"/>
                <a:cs typeface="Times New Roman"/>
              </a:rPr>
              <a:t>4.0</a:t>
            </a:r>
            <a:r>
              <a:rPr dirty="0" sz="1300" spc="-5">
                <a:latin typeface="Times New Roman"/>
                <a:cs typeface="Times New Roman"/>
              </a:rPr>
              <a:t>. </a:t>
            </a:r>
            <a:r>
              <a:rPr dirty="0" sz="1300" spc="-10">
                <a:latin typeface="Times New Roman"/>
                <a:cs typeface="Times New Roman"/>
              </a:rPr>
              <a:t>Đặt </a:t>
            </a:r>
            <a:r>
              <a:rPr dirty="0" sz="1300" spc="-5">
                <a:latin typeface="Times New Roman"/>
                <a:cs typeface="Times New Roman"/>
              </a:rPr>
              <a:t>tên đồ án tại </a:t>
            </a:r>
            <a:r>
              <a:rPr dirty="0" sz="1300">
                <a:latin typeface="Times New Roman"/>
                <a:cs typeface="Times New Roman"/>
              </a:rPr>
              <a:t>mục </a:t>
            </a:r>
            <a:r>
              <a:rPr dirty="0" sz="1300" spc="-5" b="1">
                <a:latin typeface="Times New Roman"/>
                <a:cs typeface="Times New Roman"/>
              </a:rPr>
              <a:t>Name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 spc="-5" b="1">
                <a:latin typeface="Times New Roman"/>
                <a:cs typeface="Times New Roman"/>
              </a:rPr>
              <a:t>FistProgram</a:t>
            </a:r>
            <a:r>
              <a:rPr dirty="0" sz="1300" spc="-5">
                <a:latin typeface="Times New Roman"/>
                <a:cs typeface="Times New Roman"/>
              </a:rPr>
              <a:t>, chọn nơi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đồ </a:t>
            </a:r>
            <a:r>
              <a:rPr dirty="0" sz="1300" spc="-95">
                <a:latin typeface="Times New Roman"/>
                <a:cs typeface="Times New Roman"/>
              </a:rPr>
              <a:t>án  </a:t>
            </a:r>
            <a:r>
              <a:rPr dirty="0" sz="1300" spc="-5">
                <a:latin typeface="Times New Roman"/>
                <a:cs typeface="Times New Roman"/>
              </a:rPr>
              <a:t>bằng nút </a:t>
            </a:r>
            <a:r>
              <a:rPr dirty="0" sz="1300" b="1">
                <a:latin typeface="Times New Roman"/>
                <a:cs typeface="Times New Roman"/>
              </a:rPr>
              <a:t>Browse,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nhấn </a:t>
            </a:r>
            <a:r>
              <a:rPr dirty="0" sz="1300" b="1">
                <a:latin typeface="Times New Roman"/>
                <a:cs typeface="Times New Roman"/>
              </a:rPr>
              <a:t>OK.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1.4.3. </a:t>
            </a:r>
            <a:r>
              <a:rPr dirty="0" sz="1200" b="1" i="1">
                <a:latin typeface="Arial"/>
                <a:cs typeface="Arial"/>
              </a:rPr>
              <a:t>Thiết kế </a:t>
            </a:r>
            <a:r>
              <a:rPr dirty="0" sz="1200" spc="-5" b="1" i="1">
                <a:latin typeface="Arial"/>
                <a:cs typeface="Arial"/>
              </a:rPr>
              <a:t>giao</a:t>
            </a:r>
            <a:r>
              <a:rPr dirty="0" sz="1200" spc="-1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diện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55"/>
              </a:spcBef>
            </a:pPr>
            <a:r>
              <a:rPr dirty="0" sz="1300" spc="-10" b="1">
                <a:latin typeface="Times New Roman"/>
                <a:cs typeface="Times New Roman"/>
              </a:rPr>
              <a:t>Đặt </a:t>
            </a:r>
            <a:r>
              <a:rPr dirty="0" sz="1300" spc="-5" b="1">
                <a:latin typeface="Times New Roman"/>
                <a:cs typeface="Times New Roman"/>
              </a:rPr>
              <a:t>tên và tiêu đề cho</a:t>
            </a:r>
            <a:r>
              <a:rPr dirty="0" sz="1300" spc="25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form</a:t>
            </a:r>
            <a:endParaRPr sz="1300">
              <a:latin typeface="Times New Roman"/>
              <a:cs typeface="Times New Roman"/>
            </a:endParaRPr>
          </a:p>
          <a:p>
            <a:pPr marL="12700" marR="762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chuột vào vị </a:t>
            </a:r>
            <a:r>
              <a:rPr dirty="0" sz="1300">
                <a:latin typeface="Times New Roman"/>
                <a:cs typeface="Times New Roman"/>
              </a:rPr>
              <a:t>trí bất </a:t>
            </a:r>
            <a:r>
              <a:rPr dirty="0" sz="1300" spc="5">
                <a:latin typeface="Times New Roman"/>
                <a:cs typeface="Times New Roman"/>
              </a:rPr>
              <a:t>kỳ </a:t>
            </a:r>
            <a:r>
              <a:rPr dirty="0" sz="1300" spc="-5">
                <a:latin typeface="Times New Roman"/>
                <a:cs typeface="Times New Roman"/>
              </a:rPr>
              <a:t>trong Form,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cửa sổ Properties </a:t>
            </a:r>
            <a:r>
              <a:rPr dirty="0" sz="1300">
                <a:latin typeface="Times New Roman"/>
                <a:cs typeface="Times New Roman"/>
              </a:rPr>
              <a:t>sửa </a:t>
            </a:r>
            <a:r>
              <a:rPr dirty="0" sz="1300" spc="-5">
                <a:latin typeface="Times New Roman"/>
                <a:cs typeface="Times New Roman"/>
              </a:rPr>
              <a:t>thuộc tính Name  </a:t>
            </a:r>
            <a:r>
              <a:rPr dirty="0" sz="1300" spc="-10">
                <a:latin typeface="Times New Roman"/>
                <a:cs typeface="Times New Roman"/>
              </a:rPr>
              <a:t>thành </a:t>
            </a:r>
            <a:r>
              <a:rPr dirty="0" sz="1300" spc="-5" i="1">
                <a:latin typeface="Times New Roman"/>
                <a:cs typeface="Times New Roman"/>
              </a:rPr>
              <a:t>frmWelcome</a:t>
            </a:r>
            <a:r>
              <a:rPr dirty="0" sz="1300" spc="-5">
                <a:latin typeface="Times New Roman"/>
                <a:cs typeface="Times New Roman"/>
              </a:rPr>
              <a:t>, sửa thuộc tính Text là </a:t>
            </a:r>
            <a:r>
              <a:rPr dirty="0" sz="1300" spc="-5" i="1">
                <a:latin typeface="Times New Roman"/>
                <a:cs typeface="Times New Roman"/>
              </a:rPr>
              <a:t>The First</a:t>
            </a:r>
            <a:r>
              <a:rPr dirty="0" sz="1300" spc="65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Program.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b="1">
                <a:latin typeface="Times New Roman"/>
                <a:cs typeface="Times New Roman"/>
              </a:rPr>
              <a:t>Thêm </a:t>
            </a:r>
            <a:r>
              <a:rPr dirty="0" sz="1300" spc="-5" b="1">
                <a:latin typeface="Times New Roman"/>
                <a:cs typeface="Times New Roman"/>
              </a:rPr>
              <a:t>điều khiển </a:t>
            </a:r>
            <a:r>
              <a:rPr dirty="0" sz="1300" spc="-10" b="1">
                <a:latin typeface="Times New Roman"/>
                <a:cs typeface="Times New Roman"/>
              </a:rPr>
              <a:t>hộp </a:t>
            </a:r>
            <a:r>
              <a:rPr dirty="0" sz="1300" spc="-5" b="1">
                <a:latin typeface="Times New Roman"/>
                <a:cs typeface="Times New Roman"/>
              </a:rPr>
              <a:t>văn </a:t>
            </a:r>
            <a:r>
              <a:rPr dirty="0" sz="1300" spc="-10" b="1">
                <a:latin typeface="Times New Roman"/>
                <a:cs typeface="Times New Roman"/>
              </a:rPr>
              <a:t>bản</a:t>
            </a:r>
            <a:r>
              <a:rPr dirty="0" sz="1300" spc="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TextBox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3800"/>
              </a:lnSpc>
              <a:spcBef>
                <a:spcPts val="869"/>
              </a:spcBef>
              <a:tabLst>
                <a:tab pos="3324860" algn="l"/>
              </a:tabLst>
            </a:pPr>
            <a:r>
              <a:rPr dirty="0" sz="1300" spc="-5">
                <a:latin typeface="Times New Roman"/>
                <a:cs typeface="Times New Roman"/>
              </a:rPr>
              <a:t>Kích  chuột  vào</a:t>
            </a:r>
            <a:r>
              <a:rPr dirty="0" sz="1300" spc="-18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biểu</a:t>
            </a:r>
            <a:r>
              <a:rPr dirty="0" sz="1300" spc="150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tƣợng	</a:t>
            </a:r>
            <a:r>
              <a:rPr dirty="0" sz="1300" spc="-5">
                <a:latin typeface="Times New Roman"/>
                <a:cs typeface="Times New Roman"/>
              </a:rPr>
              <a:t>trên hộp công </a:t>
            </a:r>
            <a:r>
              <a:rPr dirty="0" sz="1300">
                <a:latin typeface="Times New Roman"/>
                <a:cs typeface="Times New Roman"/>
              </a:rPr>
              <a:t>cụ </a:t>
            </a:r>
            <a:r>
              <a:rPr dirty="0" sz="1300" spc="-5">
                <a:latin typeface="Times New Roman"/>
                <a:cs typeface="Times New Roman"/>
              </a:rPr>
              <a:t>Toolbox, </a:t>
            </a:r>
            <a:r>
              <a:rPr dirty="0" sz="1300">
                <a:latin typeface="Times New Roman"/>
                <a:cs typeface="Times New Roman"/>
              </a:rPr>
              <a:t>bấm phím </a:t>
            </a:r>
            <a:r>
              <a:rPr dirty="0" sz="1300" spc="-5">
                <a:latin typeface="Times New Roman"/>
                <a:cs typeface="Times New Roman"/>
              </a:rPr>
              <a:t>trái  cùng với giữ và kéo </a:t>
            </a:r>
            <a:r>
              <a:rPr dirty="0" sz="1300">
                <a:latin typeface="Times New Roman"/>
                <a:cs typeface="Times New Roman"/>
              </a:rPr>
              <a:t>chuột </a:t>
            </a:r>
            <a:r>
              <a:rPr dirty="0" sz="1300" spc="-5">
                <a:latin typeface="Times New Roman"/>
                <a:cs typeface="Times New Roman"/>
              </a:rPr>
              <a:t>để đặt </a:t>
            </a:r>
            <a:r>
              <a:rPr dirty="0" sz="130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văn bản trên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Form.</a:t>
            </a:r>
            <a:endParaRPr sz="1300">
              <a:latin typeface="Times New Roman"/>
              <a:cs typeface="Times New Roman"/>
            </a:endParaRPr>
          </a:p>
          <a:p>
            <a:pPr marL="12700" marR="952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Khi mới </a:t>
            </a:r>
            <a:r>
              <a:rPr dirty="0" sz="1300" spc="-5">
                <a:latin typeface="Times New Roman"/>
                <a:cs typeface="Times New Roman"/>
              </a:rPr>
              <a:t>xuất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hộp văn bản trên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thì hộp văn bản tên </a:t>
            </a:r>
            <a:r>
              <a:rPr dirty="0" sz="1300" spc="-10">
                <a:latin typeface="Times New Roman"/>
                <a:cs typeface="Times New Roman"/>
              </a:rPr>
              <a:t>mặc </a:t>
            </a:r>
            <a:r>
              <a:rPr dirty="0" sz="1300" spc="-5">
                <a:latin typeface="Times New Roman"/>
                <a:cs typeface="Times New Roman"/>
              </a:rPr>
              <a:t>định là </a:t>
            </a:r>
            <a:r>
              <a:rPr dirty="0" sz="1300">
                <a:latin typeface="Times New Roman"/>
                <a:cs typeface="Times New Roman"/>
              </a:rPr>
              <a:t>TextBox1,  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chọn hộp văn bản trong cửa sổ Properties sửa thuộc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10" i="1">
                <a:latin typeface="Times New Roman"/>
                <a:cs typeface="Times New Roman"/>
              </a:rPr>
              <a:t>Name </a:t>
            </a:r>
            <a:r>
              <a:rPr dirty="0" sz="1300" spc="-5">
                <a:latin typeface="Times New Roman"/>
                <a:cs typeface="Times New Roman"/>
              </a:rPr>
              <a:t>sửa thành</a:t>
            </a:r>
            <a:r>
              <a:rPr dirty="0" sz="1300" spc="2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txtWelcome.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9"/>
              </a:spcBef>
            </a:pPr>
            <a:r>
              <a:rPr dirty="0" sz="1300" b="1">
                <a:latin typeface="Times New Roman"/>
                <a:cs typeface="Times New Roman"/>
              </a:rPr>
              <a:t>Thêm </a:t>
            </a:r>
            <a:r>
              <a:rPr dirty="0" sz="1300" spc="-5" b="1">
                <a:latin typeface="Times New Roman"/>
                <a:cs typeface="Times New Roman"/>
              </a:rPr>
              <a:t>điều khiển </a:t>
            </a:r>
            <a:r>
              <a:rPr dirty="0" sz="1300" spc="-10" b="1">
                <a:latin typeface="Times New Roman"/>
                <a:cs typeface="Times New Roman"/>
              </a:rPr>
              <a:t>nút </a:t>
            </a:r>
            <a:r>
              <a:rPr dirty="0" sz="1300" spc="-5" b="1">
                <a:latin typeface="Times New Roman"/>
                <a:cs typeface="Times New Roman"/>
              </a:rPr>
              <a:t>lệnh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Button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200"/>
              </a:lnSpc>
              <a:spcBef>
                <a:spcPts val="940"/>
              </a:spcBef>
              <a:tabLst>
                <a:tab pos="3385820" algn="l"/>
              </a:tabLst>
            </a:pP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chuột vào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biểu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75">
                <a:latin typeface="Times New Roman"/>
                <a:cs typeface="Times New Roman"/>
              </a:rPr>
              <a:t>tƣợng	</a:t>
            </a:r>
            <a:r>
              <a:rPr dirty="0" sz="1300" spc="-5">
                <a:latin typeface="Times New Roman"/>
                <a:cs typeface="Times New Roman"/>
              </a:rPr>
              <a:t>trên hộp công cụ ToolBox, </a:t>
            </a:r>
            <a:r>
              <a:rPr dirty="0" sz="1300">
                <a:latin typeface="Times New Roman"/>
                <a:cs typeface="Times New Roman"/>
              </a:rPr>
              <a:t>bấm phím trái  </a:t>
            </a:r>
            <a:r>
              <a:rPr dirty="0" sz="1300" spc="-5">
                <a:latin typeface="Times New Roman"/>
                <a:cs typeface="Times New Roman"/>
              </a:rPr>
              <a:t>cùng với giữ và kéo chuột để đặt </a:t>
            </a:r>
            <a:r>
              <a:rPr dirty="0" sz="1300">
                <a:latin typeface="Times New Roman"/>
                <a:cs typeface="Times New Roman"/>
              </a:rPr>
              <a:t>nút lệnh </a:t>
            </a:r>
            <a:r>
              <a:rPr dirty="0" sz="1300" spc="-5">
                <a:latin typeface="Times New Roman"/>
                <a:cs typeface="Times New Roman"/>
              </a:rPr>
              <a:t>trên Form. </a:t>
            </a:r>
            <a:r>
              <a:rPr dirty="0" sz="1300" spc="-10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lệnh này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10">
                <a:latin typeface="Times New Roman"/>
                <a:cs typeface="Times New Roman"/>
              </a:rPr>
              <a:t>mặc </a:t>
            </a:r>
            <a:r>
              <a:rPr dirty="0" sz="1300" spc="-5">
                <a:latin typeface="Times New Roman"/>
                <a:cs typeface="Times New Roman"/>
              </a:rPr>
              <a:t>định </a:t>
            </a:r>
            <a:r>
              <a:rPr dirty="0" sz="1300">
                <a:latin typeface="Times New Roman"/>
                <a:cs typeface="Times New Roman"/>
              </a:rPr>
              <a:t>là  </a:t>
            </a:r>
            <a:r>
              <a:rPr dirty="0" sz="1300" spc="-10">
                <a:latin typeface="Times New Roman"/>
                <a:cs typeface="Times New Roman"/>
              </a:rPr>
              <a:t>Button1 </a:t>
            </a:r>
            <a:r>
              <a:rPr dirty="0" sz="1300" spc="-5">
                <a:latin typeface="Times New Roman"/>
                <a:cs typeface="Times New Roman"/>
              </a:rPr>
              <a:t>và nội dung cũng là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Button1.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5">
                <a:latin typeface="Times New Roman"/>
                <a:cs typeface="Times New Roman"/>
              </a:rPr>
              <a:t>Thực hiện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tự ta </a:t>
            </a:r>
            <a:r>
              <a:rPr dirty="0" sz="1300" spc="-125">
                <a:latin typeface="Times New Roman"/>
                <a:cs typeface="Times New Roman"/>
              </a:rPr>
              <a:t>đƣa </a:t>
            </a:r>
            <a:r>
              <a:rPr dirty="0" sz="1300" spc="-5">
                <a:latin typeface="Times New Roman"/>
                <a:cs typeface="Times New Roman"/>
              </a:rPr>
              <a:t>thêm 2 nút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Button2 và Button3. </a:t>
            </a:r>
            <a:r>
              <a:rPr dirty="0" sz="130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ta tiến </a:t>
            </a:r>
            <a:r>
              <a:rPr dirty="0" sz="1300" spc="-114">
                <a:latin typeface="Times New Roman"/>
                <a:cs typeface="Times New Roman"/>
              </a:rPr>
              <a:t>hành  </a:t>
            </a:r>
            <a:r>
              <a:rPr dirty="0" sz="1300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đổi 2 thuộc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Name và Text của các </a:t>
            </a:r>
            <a:r>
              <a:rPr dirty="0" sz="1300" spc="5">
                <a:latin typeface="Times New Roman"/>
                <a:cs typeface="Times New Roman"/>
              </a:rPr>
              <a:t>nút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9192" y="5991732"/>
          <a:ext cx="6120130" cy="1629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6445"/>
                <a:gridCol w="2037714"/>
                <a:gridCol w="2036445"/>
              </a:tblGrid>
              <a:tr h="405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-10" b="1">
                          <a:latin typeface="Times New Roman"/>
                          <a:cs typeface="Times New Roman"/>
                        </a:rPr>
                        <a:t>Nút </a:t>
                      </a: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lệnh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Name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b="1">
                          <a:latin typeface="Times New Roman"/>
                          <a:cs typeface="Times New Roman"/>
                        </a:rPr>
                        <a:t>Text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Button1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btnDisplay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Display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Button2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btnClear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Clear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6907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Button3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btnExit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Exit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68120" y="7620152"/>
            <a:ext cx="6177280" cy="1586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7620" indent="359410">
              <a:lnSpc>
                <a:spcPct val="124200"/>
              </a:lnSpc>
              <a:spcBef>
                <a:spcPts val="105"/>
              </a:spcBef>
            </a:pPr>
            <a:r>
              <a:rPr dirty="0" sz="1300" spc="-5" b="1">
                <a:latin typeface="Times New Roman"/>
                <a:cs typeface="Times New Roman"/>
              </a:rPr>
              <a:t>Chú ý: </a:t>
            </a:r>
            <a:r>
              <a:rPr dirty="0" sz="1300" spc="-10">
                <a:latin typeface="Times New Roman"/>
                <a:cs typeface="Times New Roman"/>
              </a:rPr>
              <a:t>Mọi </a:t>
            </a:r>
            <a:r>
              <a:rPr dirty="0" sz="1300" spc="-5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đều </a:t>
            </a:r>
            <a:r>
              <a:rPr dirty="0" sz="1300">
                <a:latin typeface="Times New Roman"/>
                <a:cs typeface="Times New Roman"/>
              </a:rPr>
              <a:t>có thuộc tính </a:t>
            </a:r>
            <a:r>
              <a:rPr dirty="0" sz="1300" spc="-5">
                <a:latin typeface="Times New Roman"/>
                <a:cs typeface="Times New Roman"/>
              </a:rPr>
              <a:t>Name, để dễ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lý, gỡ rối và viết </a:t>
            </a:r>
            <a:r>
              <a:rPr dirty="0" sz="1300" spc="-100">
                <a:latin typeface="Times New Roman"/>
                <a:cs typeface="Times New Roman"/>
              </a:rPr>
              <a:t>chƣơng  </a:t>
            </a:r>
            <a:r>
              <a:rPr dirty="0" sz="1300" spc="-5">
                <a:latin typeface="Times New Roman"/>
                <a:cs typeface="Times New Roman"/>
              </a:rPr>
              <a:t>trình ta nên đặt tên </a:t>
            </a:r>
            <a:r>
              <a:rPr dirty="0" sz="130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khiển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ứng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chức năng của nó và có tiếp đầu ngữ chỉ </a:t>
            </a:r>
            <a:r>
              <a:rPr dirty="0" sz="1300" spc="-50">
                <a:latin typeface="Times New Roman"/>
                <a:cs typeface="Times New Roman"/>
              </a:rPr>
              <a:t>loại  </a:t>
            </a:r>
            <a:r>
              <a:rPr dirty="0" sz="1300" spc="-5">
                <a:latin typeface="Times New Roman"/>
                <a:cs typeface="Times New Roman"/>
              </a:rPr>
              <a:t>điều khiển ở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đầu.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5800"/>
              </a:lnSpc>
              <a:spcBef>
                <a:spcPts val="580"/>
              </a:spcBef>
            </a:pPr>
            <a:r>
              <a:rPr dirty="0" sz="1300" spc="-5">
                <a:latin typeface="Times New Roman"/>
                <a:cs typeface="Times New Roman"/>
              </a:rPr>
              <a:t>Ví dụ: TextBox có </a:t>
            </a:r>
            <a:r>
              <a:rPr dirty="0" sz="1300">
                <a:latin typeface="Times New Roman"/>
                <a:cs typeface="Times New Roman"/>
              </a:rPr>
              <a:t>tiếp </a:t>
            </a:r>
            <a:r>
              <a:rPr dirty="0" sz="1300" spc="-5">
                <a:latin typeface="Times New Roman"/>
                <a:cs typeface="Times New Roman"/>
              </a:rPr>
              <a:t>đầu ngữ - txt, Button – btn,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– frm, … Các tiếp đầu </a:t>
            </a:r>
            <a:r>
              <a:rPr dirty="0" sz="1300">
                <a:latin typeface="Times New Roman"/>
                <a:cs typeface="Times New Roman"/>
              </a:rPr>
              <a:t>ngữ  </a:t>
            </a: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 spc="-55">
                <a:latin typeface="Times New Roman"/>
                <a:cs typeface="Times New Roman"/>
              </a:rPr>
              <a:t>thƣờng,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điều khiển viết </a:t>
            </a:r>
            <a:r>
              <a:rPr dirty="0" sz="1300">
                <a:latin typeface="Times New Roman"/>
                <a:cs typeface="Times New Roman"/>
              </a:rPr>
              <a:t>hoa </a:t>
            </a:r>
            <a:r>
              <a:rPr dirty="0" sz="1300" spc="-5">
                <a:latin typeface="Times New Roman"/>
                <a:cs typeface="Times New Roman"/>
              </a:rPr>
              <a:t>chữ </a:t>
            </a:r>
            <a:r>
              <a:rPr dirty="0" sz="1300">
                <a:latin typeface="Times New Roman"/>
                <a:cs typeface="Times New Roman"/>
              </a:rPr>
              <a:t>cái </a:t>
            </a:r>
            <a:r>
              <a:rPr dirty="0" sz="1300" spc="-5">
                <a:latin typeface="Times New Roman"/>
                <a:cs typeface="Times New Roman"/>
              </a:rPr>
              <a:t>đầu tiên của mỗi </a:t>
            </a:r>
            <a:r>
              <a:rPr dirty="0" sz="1300">
                <a:latin typeface="Times New Roman"/>
                <a:cs typeface="Times New Roman"/>
              </a:rPr>
              <a:t>từ, </a:t>
            </a:r>
            <a:r>
              <a:rPr dirty="0" sz="1300" spc="-5">
                <a:latin typeface="Times New Roman"/>
                <a:cs typeface="Times New Roman"/>
              </a:rPr>
              <a:t>ví dụ: </a:t>
            </a:r>
            <a:r>
              <a:rPr dirty="0" sz="1300" spc="-30" b="1">
                <a:latin typeface="Times New Roman"/>
                <a:cs typeface="Times New Roman"/>
              </a:rPr>
              <a:t>txtWelcome, </a:t>
            </a:r>
            <a:r>
              <a:rPr dirty="0" sz="1300" spc="26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btnDisplay…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0123"/>
            <a:ext cx="6177280" cy="207518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20"/>
              </a:spcBef>
            </a:pPr>
            <a:r>
              <a:rPr dirty="0" sz="1200" spc="-5" b="1" i="1">
                <a:latin typeface="Arial"/>
                <a:cs typeface="Arial"/>
              </a:rPr>
              <a:t>1.4.4. Viết mã </a:t>
            </a:r>
            <a:r>
              <a:rPr dirty="0" sz="1200" b="1" i="1">
                <a:latin typeface="Arial"/>
                <a:cs typeface="Arial"/>
              </a:rPr>
              <a:t>lệnh</a:t>
            </a:r>
            <a:endParaRPr sz="1200">
              <a:latin typeface="Arial"/>
              <a:cs typeface="Arial"/>
            </a:endParaRPr>
          </a:p>
          <a:p>
            <a:pPr marL="600710" indent="-229235">
              <a:lnSpc>
                <a:spcPct val="100000"/>
              </a:lnSpc>
              <a:spcBef>
                <a:spcPts val="960"/>
              </a:spcBef>
              <a:buFont typeface="Wingdings"/>
              <a:buChar char=""/>
              <a:tabLst>
                <a:tab pos="601345" algn="l"/>
              </a:tabLst>
            </a:pPr>
            <a:r>
              <a:rPr dirty="0" sz="1300" spc="-10" b="1">
                <a:latin typeface="Times New Roman"/>
                <a:cs typeface="Times New Roman"/>
              </a:rPr>
              <a:t>Viết </a:t>
            </a:r>
            <a:r>
              <a:rPr dirty="0" sz="1300" spc="-15" b="1">
                <a:latin typeface="Times New Roman"/>
                <a:cs typeface="Times New Roman"/>
              </a:rPr>
              <a:t>mã </a:t>
            </a:r>
            <a:r>
              <a:rPr dirty="0" sz="1300" spc="-5" b="1">
                <a:latin typeface="Times New Roman"/>
                <a:cs typeface="Times New Roman"/>
              </a:rPr>
              <a:t>lệnh cho </a:t>
            </a:r>
            <a:r>
              <a:rPr dirty="0" sz="1300" spc="-10" b="1">
                <a:latin typeface="Times New Roman"/>
                <a:cs typeface="Times New Roman"/>
              </a:rPr>
              <a:t>nút</a:t>
            </a:r>
            <a:r>
              <a:rPr dirty="0" sz="1300" spc="4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Display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cửa sổ </a:t>
            </a:r>
            <a:r>
              <a:rPr dirty="0" sz="1300" spc="-10">
                <a:latin typeface="Times New Roman"/>
                <a:cs typeface="Times New Roman"/>
              </a:rPr>
              <a:t>soạn </a:t>
            </a:r>
            <a:r>
              <a:rPr dirty="0" sz="1300">
                <a:latin typeface="Times New Roman"/>
                <a:cs typeface="Times New Roman"/>
              </a:rPr>
              <a:t>thảo </a:t>
            </a:r>
            <a:r>
              <a:rPr dirty="0" sz="1300" spc="-5">
                <a:latin typeface="Times New Roman"/>
                <a:cs typeface="Times New Roman"/>
              </a:rPr>
              <a:t>code bằng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hai cách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Cách 1: </a:t>
            </a:r>
            <a:r>
              <a:rPr dirty="0" sz="130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đúp </a:t>
            </a:r>
            <a:r>
              <a:rPr dirty="0" sz="1300">
                <a:latin typeface="Times New Roman"/>
                <a:cs typeface="Times New Roman"/>
              </a:rPr>
              <a:t>chuột </a:t>
            </a:r>
            <a:r>
              <a:rPr dirty="0" sz="1300" spc="-5">
                <a:latin typeface="Times New Roman"/>
                <a:cs typeface="Times New Roman"/>
              </a:rPr>
              <a:t>vào nút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Display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Cách 2: 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(nút nhấn) btnDisplay.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cửa sổ </a:t>
            </a:r>
            <a:r>
              <a:rPr dirty="0" sz="1300" spc="-5" b="1">
                <a:latin typeface="Times New Roman"/>
                <a:cs typeface="Times New Roman"/>
              </a:rPr>
              <a:t>Properties </a:t>
            </a:r>
            <a:r>
              <a:rPr dirty="0" sz="1300" spc="-45">
                <a:latin typeface="Times New Roman"/>
                <a:cs typeface="Times New Roman"/>
              </a:rPr>
              <a:t>chọn </a:t>
            </a:r>
            <a:r>
              <a:rPr dirty="0" sz="1300" spc="2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even,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đó </a:t>
            </a:r>
            <a:r>
              <a:rPr dirty="0" sz="1300" spc="-5">
                <a:latin typeface="Times New Roman"/>
                <a:cs typeface="Times New Roman"/>
              </a:rPr>
              <a:t>kích đúp vào sự kiện Click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hình </a:t>
            </a:r>
            <a:r>
              <a:rPr dirty="0" sz="1300" spc="-5">
                <a:latin typeface="Times New Roman"/>
                <a:cs typeface="Times New Roman"/>
              </a:rPr>
              <a:t>vẽ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37263" y="2788402"/>
            <a:ext cx="2528913" cy="2337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5309387"/>
            <a:ext cx="6171565" cy="51943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484"/>
              </a:spcBef>
            </a:pPr>
            <a:r>
              <a:rPr dirty="0" sz="1300" spc="-5">
                <a:latin typeface="Times New Roman"/>
                <a:cs typeface="Times New Roman"/>
              </a:rPr>
              <a:t>Trong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cửa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sổ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code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xuất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hiện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hàm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để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xử</a:t>
            </a:r>
            <a:r>
              <a:rPr dirty="0" sz="1300" spc="1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lý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sự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kiện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khi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75">
                <a:latin typeface="Times New Roman"/>
                <a:cs typeface="Times New Roman"/>
              </a:rPr>
              <a:t>ngƣời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dùng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nhấn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vào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45">
                <a:latin typeface="Times New Roman"/>
                <a:cs typeface="Times New Roman"/>
              </a:rPr>
              <a:t>nút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300" spc="-5" b="1">
                <a:latin typeface="Times New Roman"/>
                <a:cs typeface="Times New Roman"/>
              </a:rPr>
              <a:t>Display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5905" y="5993797"/>
            <a:ext cx="4333875" cy="676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6764807"/>
            <a:ext cx="6178550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Tiếp theo, ta gõ vào </a:t>
            </a:r>
            <a:r>
              <a:rPr dirty="0" sz="1300">
                <a:latin typeface="Times New Roman"/>
                <a:cs typeface="Times New Roman"/>
              </a:rPr>
              <a:t>giữa </a:t>
            </a:r>
            <a:r>
              <a:rPr dirty="0" sz="1300" spc="-5">
                <a:latin typeface="Times New Roman"/>
                <a:cs typeface="Times New Roman"/>
              </a:rPr>
              <a:t>hàm btnDisplay_Click … dòng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gán </a:t>
            </a:r>
            <a:r>
              <a:rPr dirty="0" sz="1300">
                <a:latin typeface="Times New Roman"/>
                <a:cs typeface="Times New Roman"/>
              </a:rPr>
              <a:t>giá </a:t>
            </a:r>
            <a:r>
              <a:rPr dirty="0" sz="1300" spc="-5">
                <a:latin typeface="Times New Roman"/>
                <a:cs typeface="Times New Roman"/>
              </a:rPr>
              <a:t>trị </a:t>
            </a:r>
            <a:r>
              <a:rPr dirty="0" sz="1300" spc="-5" i="1">
                <a:latin typeface="Times New Roman"/>
                <a:cs typeface="Times New Roman"/>
              </a:rPr>
              <a:t>“Welcome to  </a:t>
            </a:r>
            <a:r>
              <a:rPr dirty="0" sz="1300" spc="-5" i="1">
                <a:latin typeface="Times New Roman"/>
                <a:cs typeface="Times New Roman"/>
              </a:rPr>
              <a:t>Visual C#”.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cho thuộc </a:t>
            </a:r>
            <a:r>
              <a:rPr dirty="0" sz="1300" spc="-5">
                <a:latin typeface="Times New Roman"/>
                <a:cs typeface="Times New Roman"/>
              </a:rPr>
              <a:t>tính </a:t>
            </a:r>
            <a:r>
              <a:rPr dirty="0" sz="1300">
                <a:latin typeface="Times New Roman"/>
                <a:cs typeface="Times New Roman"/>
              </a:rPr>
              <a:t>Text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>
                <a:latin typeface="Times New Roman"/>
                <a:cs typeface="Times New Roman"/>
              </a:rPr>
              <a:t>điều khiển </a:t>
            </a:r>
            <a:r>
              <a:rPr dirty="0" sz="1300" spc="-5">
                <a:latin typeface="Times New Roman"/>
                <a:cs typeface="Times New Roman"/>
              </a:rPr>
              <a:t>txtWelcome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06845" y="7439683"/>
            <a:ext cx="4333265" cy="676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6180455" cy="3569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72110" marR="4149090" indent="-360045">
              <a:lnSpc>
                <a:spcPct val="133100"/>
              </a:lnSpc>
              <a:spcBef>
                <a:spcPts val="10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 </a:t>
            </a:r>
            <a:r>
              <a:rPr dirty="0" sz="1300" spc="-5" b="1" i="1">
                <a:latin typeface="Times New Roman"/>
                <a:cs typeface="Times New Roman"/>
              </a:rPr>
              <a:t>quan  </a:t>
            </a:r>
            <a:r>
              <a:rPr dirty="0" u="heavy" sz="1300" spc="-10" b="1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Căn dặn:</a:t>
            </a:r>
            <a:endParaRPr sz="1300">
              <a:latin typeface="Times New Roman"/>
              <a:cs typeface="Times New Roman"/>
            </a:endParaRPr>
          </a:p>
          <a:p>
            <a:pPr algn="just" marL="624840" marR="5080" indent="-253365">
              <a:lnSpc>
                <a:spcPct val="124600"/>
              </a:lnSpc>
              <a:spcBef>
                <a:spcPts val="565"/>
              </a:spcBef>
              <a:buAutoNum type="arabicPeriod"/>
              <a:tabLst>
                <a:tab pos="625475" algn="l"/>
              </a:tabLst>
            </a:pPr>
            <a:r>
              <a:rPr dirty="0" sz="1300" spc="-10">
                <a:latin typeface="Times New Roman"/>
                <a:cs typeface="Times New Roman"/>
              </a:rPr>
              <a:t>Hầu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tất cả các </a:t>
            </a:r>
            <a:r>
              <a:rPr dirty="0" sz="1300">
                <a:latin typeface="Times New Roman"/>
                <a:cs typeface="Times New Roman"/>
              </a:rPr>
              <a:t>hàm </a:t>
            </a:r>
            <a:r>
              <a:rPr dirty="0" sz="1300" spc="-5">
                <a:latin typeface="Times New Roman"/>
                <a:cs typeface="Times New Roman"/>
              </a:rPr>
              <a:t>xử lý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sự kiện </a:t>
            </a:r>
            <a:r>
              <a:rPr dirty="0" sz="1300">
                <a:latin typeface="Times New Roman"/>
                <a:cs typeface="Times New Roman"/>
              </a:rPr>
              <a:t>nào </a:t>
            </a:r>
            <a:r>
              <a:rPr dirty="0" sz="1300" spc="-5">
                <a:latin typeface="Times New Roman"/>
                <a:cs typeface="Times New Roman"/>
              </a:rPr>
              <a:t>đó của các điều </a:t>
            </a:r>
            <a:r>
              <a:rPr dirty="0" sz="1300" spc="5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trên Form </a:t>
            </a:r>
            <a:r>
              <a:rPr dirty="0" sz="1300" spc="-65">
                <a:latin typeface="Times New Roman"/>
                <a:cs typeface="Times New Roman"/>
              </a:rPr>
              <a:t>đều  </a:t>
            </a:r>
            <a:r>
              <a:rPr dirty="0" sz="1300" spc="-5">
                <a:latin typeface="Times New Roman"/>
                <a:cs typeface="Times New Roman"/>
              </a:rPr>
              <a:t>có 2 đối số. </a:t>
            </a:r>
            <a:r>
              <a:rPr dirty="0" sz="1300" spc="-10">
                <a:latin typeface="Times New Roman"/>
                <a:cs typeface="Times New Roman"/>
              </a:rPr>
              <a:t>Đối </a:t>
            </a:r>
            <a:r>
              <a:rPr dirty="0" sz="1300">
                <a:latin typeface="Times New Roman"/>
                <a:cs typeface="Times New Roman"/>
              </a:rPr>
              <a:t>số </a:t>
            </a:r>
            <a:r>
              <a:rPr dirty="0" sz="1300" spc="-5" i="1">
                <a:latin typeface="Times New Roman"/>
                <a:cs typeface="Times New Roman"/>
              </a:rPr>
              <a:t>Sender </a:t>
            </a:r>
            <a:r>
              <a:rPr dirty="0" sz="1300" spc="-5">
                <a:latin typeface="Times New Roman"/>
                <a:cs typeface="Times New Roman"/>
              </a:rPr>
              <a:t>có kiểu </a:t>
            </a:r>
            <a:r>
              <a:rPr dirty="0" sz="1300" spc="-5" i="1">
                <a:latin typeface="Times New Roman"/>
                <a:cs typeface="Times New Roman"/>
              </a:rPr>
              <a:t>Object </a:t>
            </a:r>
            <a:r>
              <a:rPr dirty="0" sz="1300">
                <a:latin typeface="Times New Roman"/>
                <a:cs typeface="Times New Roman"/>
              </a:rPr>
              <a:t>đại </a:t>
            </a:r>
            <a:r>
              <a:rPr dirty="0" sz="1300" spc="-5">
                <a:latin typeface="Times New Roman"/>
                <a:cs typeface="Times New Roman"/>
              </a:rPr>
              <a:t>diện cho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đã phát </a:t>
            </a:r>
            <a:r>
              <a:rPr dirty="0" sz="1300" spc="-10">
                <a:latin typeface="Times New Roman"/>
                <a:cs typeface="Times New Roman"/>
              </a:rPr>
              <a:t>sinh </a:t>
            </a:r>
            <a:r>
              <a:rPr dirty="0" sz="1300" spc="-80">
                <a:latin typeface="Times New Roman"/>
                <a:cs typeface="Times New Roman"/>
              </a:rPr>
              <a:t>sự  </a:t>
            </a:r>
            <a:r>
              <a:rPr dirty="0" sz="1300" spc="-5">
                <a:latin typeface="Times New Roman"/>
                <a:cs typeface="Times New Roman"/>
              </a:rPr>
              <a:t>kiện, đối số </a:t>
            </a:r>
            <a:r>
              <a:rPr dirty="0" sz="1300" spc="-5" i="1">
                <a:latin typeface="Times New Roman"/>
                <a:cs typeface="Times New Roman"/>
              </a:rPr>
              <a:t>e </a:t>
            </a:r>
            <a:r>
              <a:rPr dirty="0" sz="1300" spc="-5">
                <a:latin typeface="Times New Roman"/>
                <a:cs typeface="Times New Roman"/>
              </a:rPr>
              <a:t>có kiểu </a:t>
            </a:r>
            <a:r>
              <a:rPr dirty="0" sz="1300" spc="-5" i="1">
                <a:latin typeface="Times New Roman"/>
                <a:cs typeface="Times New Roman"/>
              </a:rPr>
              <a:t>EventArgs </a:t>
            </a:r>
            <a:r>
              <a:rPr dirty="0" sz="1300" spc="-5">
                <a:latin typeface="Times New Roman"/>
                <a:cs typeface="Times New Roman"/>
              </a:rPr>
              <a:t>chứa các </a:t>
            </a:r>
            <a:r>
              <a:rPr dirty="0" sz="130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tin </a:t>
            </a:r>
            <a:r>
              <a:rPr dirty="0" sz="1300">
                <a:latin typeface="Times New Roman"/>
                <a:cs typeface="Times New Roman"/>
              </a:rPr>
              <a:t>về </a:t>
            </a:r>
            <a:r>
              <a:rPr dirty="0" sz="1300" spc="-5">
                <a:latin typeface="Times New Roman"/>
                <a:cs typeface="Times New Roman"/>
              </a:rPr>
              <a:t>sự kiện </a:t>
            </a:r>
            <a:r>
              <a:rPr dirty="0" sz="1300" spc="-100">
                <a:latin typeface="Times New Roman"/>
                <a:cs typeface="Times New Roman"/>
              </a:rPr>
              <a:t>nhƣ: </a:t>
            </a:r>
            <a:r>
              <a:rPr dirty="0" sz="1300" spc="-5">
                <a:latin typeface="Times New Roman"/>
                <a:cs typeface="Times New Roman"/>
              </a:rPr>
              <a:t>vị trí </a:t>
            </a:r>
            <a:r>
              <a:rPr dirty="0" sz="1300" spc="-25">
                <a:latin typeface="Times New Roman"/>
                <a:cs typeface="Times New Roman"/>
              </a:rPr>
              <a:t>chuột,  </a:t>
            </a:r>
            <a:r>
              <a:rPr dirty="0" sz="1300" spc="-5">
                <a:latin typeface="Times New Roman"/>
                <a:cs typeface="Times New Roman"/>
              </a:rPr>
              <a:t>thời gian </a:t>
            </a:r>
            <a:r>
              <a:rPr dirty="0" sz="1300">
                <a:latin typeface="Times New Roman"/>
                <a:cs typeface="Times New Roman"/>
              </a:rPr>
              <a:t>phát </a:t>
            </a:r>
            <a:r>
              <a:rPr dirty="0" sz="1300" spc="-10">
                <a:latin typeface="Times New Roman"/>
                <a:cs typeface="Times New Roman"/>
              </a:rPr>
              <a:t>sinh </a:t>
            </a:r>
            <a:r>
              <a:rPr dirty="0" sz="1300" spc="-5">
                <a:latin typeface="Times New Roman"/>
                <a:cs typeface="Times New Roman"/>
              </a:rPr>
              <a:t>sự kiện, thời </a:t>
            </a:r>
            <a:r>
              <a:rPr dirty="0" sz="1300">
                <a:latin typeface="Times New Roman"/>
                <a:cs typeface="Times New Roman"/>
              </a:rPr>
              <a:t>điểm </a:t>
            </a:r>
            <a:r>
              <a:rPr dirty="0" sz="1300" spc="-5">
                <a:latin typeface="Times New Roman"/>
                <a:cs typeface="Times New Roman"/>
              </a:rPr>
              <a:t>phát sinh sự kiện, … Từ </a:t>
            </a:r>
            <a:r>
              <a:rPr dirty="0" sz="1300">
                <a:latin typeface="Times New Roman"/>
                <a:cs typeface="Times New Roman"/>
              </a:rPr>
              <a:t>khó </a:t>
            </a:r>
            <a:r>
              <a:rPr dirty="0" sz="1300" spc="-5" i="1">
                <a:latin typeface="Times New Roman"/>
                <a:cs typeface="Times New Roman"/>
              </a:rPr>
              <a:t>Handles </a:t>
            </a:r>
            <a:r>
              <a:rPr dirty="0" sz="1300">
                <a:latin typeface="Times New Roman"/>
                <a:cs typeface="Times New Roman"/>
              </a:rPr>
              <a:t>nhằm  </a:t>
            </a:r>
            <a:r>
              <a:rPr dirty="0" sz="1300" spc="-5">
                <a:latin typeface="Times New Roman"/>
                <a:cs typeface="Times New Roman"/>
              </a:rPr>
              <a:t>xác định rõ thủ tục </a:t>
            </a:r>
            <a:r>
              <a:rPr dirty="0" sz="1300">
                <a:latin typeface="Times New Roman"/>
                <a:cs typeface="Times New Roman"/>
              </a:rPr>
              <a:t>đang </a:t>
            </a:r>
            <a:r>
              <a:rPr dirty="0" sz="1300" spc="-5">
                <a:latin typeface="Times New Roman"/>
                <a:cs typeface="Times New Roman"/>
              </a:rPr>
              <a:t>xử lý dùng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sự </a:t>
            </a:r>
            <a:r>
              <a:rPr dirty="0" sz="1300">
                <a:latin typeface="Times New Roman"/>
                <a:cs typeface="Times New Roman"/>
              </a:rPr>
              <a:t>kiện </a:t>
            </a:r>
            <a:r>
              <a:rPr dirty="0" sz="1300" spc="-5">
                <a:latin typeface="Times New Roman"/>
                <a:cs typeface="Times New Roman"/>
              </a:rPr>
              <a:t>nào của </a:t>
            </a:r>
            <a:r>
              <a:rPr dirty="0" sz="1300">
                <a:latin typeface="Times New Roman"/>
                <a:cs typeface="Times New Roman"/>
              </a:rPr>
              <a:t>đối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65">
                <a:latin typeface="Times New Roman"/>
                <a:cs typeface="Times New Roman"/>
              </a:rPr>
              <a:t>tƣợng.</a:t>
            </a:r>
            <a:endParaRPr sz="1300">
              <a:latin typeface="Times New Roman"/>
              <a:cs typeface="Times New Roman"/>
            </a:endParaRPr>
          </a:p>
          <a:p>
            <a:pPr algn="just" marL="624840" marR="11430" indent="-253365">
              <a:lnSpc>
                <a:spcPct val="124600"/>
              </a:lnSpc>
              <a:spcBef>
                <a:spcPts val="600"/>
              </a:spcBef>
              <a:buAutoNum type="arabicPeriod"/>
              <a:tabLst>
                <a:tab pos="625475" algn="l"/>
              </a:tabLst>
            </a:pPr>
            <a:r>
              <a:rPr dirty="0" sz="1300" spc="-5">
                <a:latin typeface="Times New Roman"/>
                <a:cs typeface="Times New Roman"/>
              </a:rPr>
              <a:t>Ta có cấu </a:t>
            </a:r>
            <a:r>
              <a:rPr dirty="0" sz="1300">
                <a:latin typeface="Times New Roman"/>
                <a:cs typeface="Times New Roman"/>
              </a:rPr>
              <a:t>trúc chung để </a:t>
            </a:r>
            <a:r>
              <a:rPr dirty="0" sz="1300" spc="-5">
                <a:latin typeface="Times New Roman"/>
                <a:cs typeface="Times New Roman"/>
              </a:rPr>
              <a:t>gán giá </a:t>
            </a:r>
            <a:r>
              <a:rPr dirty="0" sz="1300">
                <a:latin typeface="Times New Roman"/>
                <a:cs typeface="Times New Roman"/>
              </a:rPr>
              <a:t>trị cho thuộc </a:t>
            </a:r>
            <a:r>
              <a:rPr dirty="0" sz="1300" spc="-5">
                <a:latin typeface="Times New Roman"/>
                <a:cs typeface="Times New Roman"/>
              </a:rPr>
              <a:t>tính của một 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khi viết </a:t>
            </a:r>
            <a:r>
              <a:rPr dirty="0" sz="1300" spc="-10">
                <a:latin typeface="Times New Roman"/>
                <a:cs typeface="Times New Roman"/>
              </a:rPr>
              <a:t>mã 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125">
                <a:latin typeface="Times New Roman"/>
                <a:cs typeface="Times New Roman"/>
              </a:rPr>
              <a:t>nhƣ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algn="just" marL="1383665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&lt;Tên điều khiển&gt;.&lt;Thuộc tính&gt;=&lt;Giá trị&gt;</a:t>
            </a:r>
            <a:endParaRPr sz="1300">
              <a:latin typeface="Times New Roman"/>
              <a:cs typeface="Times New Roman"/>
            </a:endParaRPr>
          </a:p>
          <a:p>
            <a:pPr algn="just" marL="372110" marR="9525">
              <a:lnSpc>
                <a:spcPct val="124600"/>
              </a:lnSpc>
              <a:spcBef>
                <a:spcPts val="570"/>
              </a:spcBef>
            </a:pPr>
            <a:r>
              <a:rPr dirty="0" sz="1300" spc="-5">
                <a:latin typeface="Times New Roman"/>
                <a:cs typeface="Times New Roman"/>
              </a:rPr>
              <a:t>Các thuộc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của các điều khiển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 b="1">
                <a:latin typeface="Times New Roman"/>
                <a:cs typeface="Times New Roman"/>
              </a:rPr>
              <a:t>Visual C# </a:t>
            </a:r>
            <a:r>
              <a:rPr dirty="0" sz="1300" spc="-5">
                <a:latin typeface="Times New Roman"/>
                <a:cs typeface="Times New Roman"/>
              </a:rPr>
              <a:t>rất </a:t>
            </a:r>
            <a:r>
              <a:rPr dirty="0" sz="1300">
                <a:latin typeface="Times New Roman"/>
                <a:cs typeface="Times New Roman"/>
              </a:rPr>
              <a:t>phong </a:t>
            </a:r>
            <a:r>
              <a:rPr dirty="0" sz="1300" spc="-5">
                <a:latin typeface="Times New Roman"/>
                <a:cs typeface="Times New Roman"/>
              </a:rPr>
              <a:t>phú,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10">
                <a:latin typeface="Times New Roman"/>
                <a:cs typeface="Times New Roman"/>
              </a:rPr>
              <a:t>Visual </a:t>
            </a:r>
            <a:r>
              <a:rPr dirty="0" sz="1300">
                <a:latin typeface="Times New Roman"/>
                <a:cs typeface="Times New Roman"/>
              </a:rPr>
              <a:t>studio  </a:t>
            </a:r>
            <a:r>
              <a:rPr dirty="0" sz="1300" spc="-5">
                <a:latin typeface="Times New Roman"/>
                <a:cs typeface="Times New Roman"/>
              </a:rPr>
              <a:t>cung cấp tiện ích </a:t>
            </a:r>
            <a:r>
              <a:rPr dirty="0" sz="1300" spc="-5" b="1" i="1">
                <a:latin typeface="Times New Roman"/>
                <a:cs typeface="Times New Roman"/>
              </a:rPr>
              <a:t>Intellisence </a:t>
            </a:r>
            <a:r>
              <a:rPr dirty="0" sz="1300" spc="-5">
                <a:latin typeface="Times New Roman"/>
                <a:cs typeface="Times New Roman"/>
              </a:rPr>
              <a:t>tự động hiển thị danh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>
                <a:latin typeface="Times New Roman"/>
                <a:cs typeface="Times New Roman"/>
              </a:rPr>
              <a:t>các thuộc tính </a:t>
            </a:r>
            <a:r>
              <a:rPr dirty="0" sz="1300" spc="-5">
                <a:latin typeface="Times New Roman"/>
                <a:cs typeface="Times New Roman"/>
              </a:rPr>
              <a:t>của điều </a:t>
            </a:r>
            <a:r>
              <a:rPr dirty="0" sz="1300">
                <a:latin typeface="Times New Roman"/>
                <a:cs typeface="Times New Roman"/>
              </a:rPr>
              <a:t>khiển 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khi gõ tên </a:t>
            </a:r>
            <a:r>
              <a:rPr dirty="0" sz="1300" spc="-1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khiển và </a:t>
            </a:r>
            <a:r>
              <a:rPr dirty="0" sz="1300" spc="-10">
                <a:latin typeface="Times New Roman"/>
                <a:cs typeface="Times New Roman"/>
              </a:rPr>
              <a:t>dâu </a:t>
            </a:r>
            <a:r>
              <a:rPr dirty="0" sz="1300">
                <a:latin typeface="Times New Roman"/>
                <a:cs typeface="Times New Roman"/>
              </a:rPr>
              <a:t>chấm </a:t>
            </a:r>
            <a:r>
              <a:rPr dirty="0" sz="1300" spc="-210">
                <a:latin typeface="Times New Roman"/>
                <a:cs typeface="Times New Roman"/>
              </a:rPr>
              <a:t>„.‟, </a:t>
            </a:r>
            <a:r>
              <a:rPr dirty="0" sz="1300">
                <a:latin typeface="Times New Roman"/>
                <a:cs typeface="Times New Roman"/>
              </a:rPr>
              <a:t>ví dụ </a:t>
            </a:r>
            <a:r>
              <a:rPr dirty="0" sz="1300" spc="-125">
                <a:latin typeface="Times New Roman"/>
                <a:cs typeface="Times New Roman"/>
              </a:rPr>
              <a:t>nhƣ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4142104"/>
            <a:ext cx="5805170" cy="249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6697751"/>
            <a:ext cx="5819140" cy="1664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016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Để lựa chọn thuộc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ta dùng </a:t>
            </a:r>
            <a:r>
              <a:rPr dirty="0" sz="1300">
                <a:latin typeface="Times New Roman"/>
                <a:cs typeface="Times New Roman"/>
              </a:rPr>
              <a:t>phím </a:t>
            </a:r>
            <a:r>
              <a:rPr dirty="0" sz="1300" spc="-5">
                <a:latin typeface="Times New Roman"/>
                <a:cs typeface="Times New Roman"/>
              </a:rPr>
              <a:t>mũi tên </a:t>
            </a:r>
            <a:r>
              <a:rPr dirty="0" sz="1300">
                <a:latin typeface="Times New Roman"/>
                <a:cs typeface="Times New Roman"/>
              </a:rPr>
              <a:t>lên </a:t>
            </a:r>
            <a:r>
              <a:rPr dirty="0" sz="1300" spc="-5">
                <a:latin typeface="Times New Roman"/>
                <a:cs typeface="Times New Roman"/>
              </a:rPr>
              <a:t>xuống, </a:t>
            </a:r>
            <a:r>
              <a:rPr dirty="0" sz="1300">
                <a:latin typeface="Times New Roman"/>
                <a:cs typeface="Times New Roman"/>
              </a:rPr>
              <a:t>hoặc </a:t>
            </a:r>
            <a:r>
              <a:rPr dirty="0" sz="1300" spc="-5">
                <a:latin typeface="Times New Roman"/>
                <a:cs typeface="Times New Roman"/>
              </a:rPr>
              <a:t>gõ chữ cái đầu của </a:t>
            </a:r>
            <a:r>
              <a:rPr dirty="0" sz="1300">
                <a:latin typeface="Times New Roman"/>
                <a:cs typeface="Times New Roman"/>
              </a:rPr>
              <a:t>thuộc  </a:t>
            </a:r>
            <a:r>
              <a:rPr dirty="0" sz="1300" spc="-5">
                <a:latin typeface="Times New Roman"/>
                <a:cs typeface="Times New Roman"/>
              </a:rPr>
              <a:t>tính.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đó </a:t>
            </a:r>
            <a:r>
              <a:rPr dirty="0" sz="1300" spc="-5">
                <a:latin typeface="Times New Roman"/>
                <a:cs typeface="Times New Roman"/>
              </a:rPr>
              <a:t>ta dùng </a:t>
            </a:r>
            <a:r>
              <a:rPr dirty="0" sz="1300">
                <a:latin typeface="Times New Roman"/>
                <a:cs typeface="Times New Roman"/>
              </a:rPr>
              <a:t>phím </a:t>
            </a:r>
            <a:r>
              <a:rPr dirty="0" sz="1300" spc="-5">
                <a:latin typeface="Times New Roman"/>
                <a:cs typeface="Times New Roman"/>
              </a:rPr>
              <a:t>Enter để chèn tự </a:t>
            </a:r>
            <a:r>
              <a:rPr dirty="0" sz="1300">
                <a:latin typeface="Times New Roman"/>
                <a:cs typeface="Times New Roman"/>
              </a:rPr>
              <a:t>động </a:t>
            </a:r>
            <a:r>
              <a:rPr dirty="0" sz="1300" spc="-5">
                <a:latin typeface="Times New Roman"/>
                <a:cs typeface="Times New Roman"/>
              </a:rPr>
              <a:t>tên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tính </a:t>
            </a:r>
            <a:r>
              <a:rPr dirty="0" sz="1300">
                <a:latin typeface="Times New Roman"/>
                <a:cs typeface="Times New Roman"/>
              </a:rPr>
              <a:t>vào dòng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lệnh.</a:t>
            </a:r>
            <a:endParaRPr sz="1300">
              <a:latin typeface="Times New Roman"/>
              <a:cs typeface="Times New Roman"/>
            </a:endParaRPr>
          </a:p>
          <a:p>
            <a:pPr algn="just" marL="265430" marR="5080" indent="-253365">
              <a:lnSpc>
                <a:spcPct val="1247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3. Trong </a:t>
            </a:r>
            <a:r>
              <a:rPr dirty="0" sz="1300" spc="-10">
                <a:latin typeface="Times New Roman"/>
                <a:cs typeface="Times New Roman"/>
              </a:rPr>
              <a:t>môi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soạn thảo, nếu bạn gõ sai </a:t>
            </a:r>
            <a:r>
              <a:rPr dirty="0" sz="1300">
                <a:latin typeface="Times New Roman"/>
                <a:cs typeface="Times New Roman"/>
              </a:rPr>
              <a:t>cú </a:t>
            </a:r>
            <a:r>
              <a:rPr dirty="0" sz="1300" spc="-5">
                <a:latin typeface="Times New Roman"/>
                <a:cs typeface="Times New Roman"/>
              </a:rPr>
              <a:t>pháp thì môi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>
                <a:latin typeface="Times New Roman"/>
                <a:cs typeface="Times New Roman"/>
              </a:rPr>
              <a:t>lập </a:t>
            </a:r>
            <a:r>
              <a:rPr dirty="0" sz="1300" spc="-5">
                <a:latin typeface="Times New Roman"/>
                <a:cs typeface="Times New Roman"/>
              </a:rPr>
              <a:t>trình sẽ </a:t>
            </a:r>
            <a:r>
              <a:rPr dirty="0" sz="1300" spc="-145">
                <a:latin typeface="Times New Roman"/>
                <a:cs typeface="Times New Roman"/>
              </a:rPr>
              <a:t>bắt  </a:t>
            </a:r>
            <a:r>
              <a:rPr dirty="0" sz="1300" spc="-5">
                <a:latin typeface="Times New Roman"/>
                <a:cs typeface="Times New Roman"/>
              </a:rPr>
              <a:t>lỗi </a:t>
            </a:r>
            <a:r>
              <a:rPr dirty="0" sz="1300">
                <a:latin typeface="Times New Roman"/>
                <a:cs typeface="Times New Roman"/>
              </a:rPr>
              <a:t>ngay bằng </a:t>
            </a:r>
            <a:r>
              <a:rPr dirty="0" sz="1300" spc="-5">
                <a:latin typeface="Times New Roman"/>
                <a:cs typeface="Times New Roman"/>
              </a:rPr>
              <a:t>cách </a:t>
            </a:r>
            <a:r>
              <a:rPr dirty="0" sz="1300">
                <a:latin typeface="Times New Roman"/>
                <a:cs typeface="Times New Roman"/>
              </a:rPr>
              <a:t>hiển </a:t>
            </a:r>
            <a:r>
              <a:rPr dirty="0" sz="1300" spc="-5">
                <a:latin typeface="Times New Roman"/>
                <a:cs typeface="Times New Roman"/>
              </a:rPr>
              <a:t>thị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 spc="-5">
                <a:latin typeface="Times New Roman"/>
                <a:cs typeface="Times New Roman"/>
              </a:rPr>
              <a:t>gạch chân hình </a:t>
            </a:r>
            <a:r>
              <a:rPr dirty="0" sz="1300">
                <a:latin typeface="Times New Roman"/>
                <a:cs typeface="Times New Roman"/>
              </a:rPr>
              <a:t>răng </a:t>
            </a:r>
            <a:r>
              <a:rPr dirty="0" sz="1300" spc="-125">
                <a:latin typeface="Times New Roman"/>
                <a:cs typeface="Times New Roman"/>
              </a:rPr>
              <a:t>cƣa </a:t>
            </a:r>
            <a:r>
              <a:rPr dirty="0" sz="1300">
                <a:latin typeface="Times New Roman"/>
                <a:cs typeface="Times New Roman"/>
              </a:rPr>
              <a:t>ngay </a:t>
            </a:r>
            <a:r>
              <a:rPr dirty="0" sz="1300" spc="-95">
                <a:latin typeface="Times New Roman"/>
                <a:cs typeface="Times New Roman"/>
              </a:rPr>
              <a:t>dƣới </a:t>
            </a:r>
            <a:r>
              <a:rPr dirty="0" sz="1300" spc="-5">
                <a:latin typeface="Times New Roman"/>
                <a:cs typeface="Times New Roman"/>
              </a:rPr>
              <a:t>chỗ </a:t>
            </a:r>
            <a:r>
              <a:rPr dirty="0" sz="1300" spc="-10">
                <a:latin typeface="Times New Roman"/>
                <a:cs typeface="Times New Roman"/>
              </a:rPr>
              <a:t>sai, </a:t>
            </a:r>
            <a:r>
              <a:rPr dirty="0" sz="1300" spc="-210">
                <a:latin typeface="Times New Roman"/>
                <a:cs typeface="Times New Roman"/>
              </a:rPr>
              <a:t>khi  </a:t>
            </a:r>
            <a:r>
              <a:rPr dirty="0" sz="1300" spc="-5">
                <a:latin typeface="Times New Roman"/>
                <a:cs typeface="Times New Roman"/>
              </a:rPr>
              <a:t>sửa xong lập </a:t>
            </a:r>
            <a:r>
              <a:rPr dirty="0" sz="1300">
                <a:latin typeface="Times New Roman"/>
                <a:cs typeface="Times New Roman"/>
              </a:rPr>
              <a:t>tức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 spc="-5">
                <a:latin typeface="Times New Roman"/>
                <a:cs typeface="Times New Roman"/>
              </a:rPr>
              <a:t>gạch hình </a:t>
            </a:r>
            <a:r>
              <a:rPr dirty="0" sz="1300">
                <a:latin typeface="Times New Roman"/>
                <a:cs typeface="Times New Roman"/>
              </a:rPr>
              <a:t>răng </a:t>
            </a:r>
            <a:r>
              <a:rPr dirty="0" sz="1300" spc="-125">
                <a:latin typeface="Times New Roman"/>
                <a:cs typeface="Times New Roman"/>
              </a:rPr>
              <a:t>cƣa </a:t>
            </a:r>
            <a:r>
              <a:rPr dirty="0" sz="1300" spc="-5">
                <a:latin typeface="Times New Roman"/>
                <a:cs typeface="Times New Roman"/>
              </a:rPr>
              <a:t>bị mất.</a:t>
            </a: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20"/>
              </a:spcBef>
              <a:buFont typeface="Wingdings"/>
              <a:buChar char=""/>
              <a:tabLst>
                <a:tab pos="241300" algn="l"/>
              </a:tabLst>
            </a:pPr>
            <a:r>
              <a:rPr dirty="0" sz="1300" spc="-10" b="1">
                <a:latin typeface="Times New Roman"/>
                <a:cs typeface="Times New Roman"/>
              </a:rPr>
              <a:t>Viết </a:t>
            </a:r>
            <a:r>
              <a:rPr dirty="0" sz="1300" spc="-15" b="1">
                <a:latin typeface="Times New Roman"/>
                <a:cs typeface="Times New Roman"/>
              </a:rPr>
              <a:t>mã </a:t>
            </a:r>
            <a:r>
              <a:rPr dirty="0" sz="1300" spc="-5" b="1">
                <a:latin typeface="Times New Roman"/>
                <a:cs typeface="Times New Roman"/>
              </a:rPr>
              <a:t>lệnh </a:t>
            </a:r>
            <a:r>
              <a:rPr dirty="0" sz="1300" spc="-10" b="1">
                <a:latin typeface="Times New Roman"/>
                <a:cs typeface="Times New Roman"/>
              </a:rPr>
              <a:t>nút</a:t>
            </a:r>
            <a:r>
              <a:rPr dirty="0" sz="1300" spc="3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Clear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97287" y="8500226"/>
            <a:ext cx="4178370" cy="653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2125980" cy="55308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1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600710" indent="-229235">
              <a:lnSpc>
                <a:spcPct val="100000"/>
              </a:lnSpc>
              <a:spcBef>
                <a:spcPts val="515"/>
              </a:spcBef>
              <a:buFont typeface="Wingdings"/>
              <a:buChar char=""/>
              <a:tabLst>
                <a:tab pos="601345" algn="l"/>
              </a:tabLst>
            </a:pPr>
            <a:r>
              <a:rPr dirty="0" sz="1300" spc="-10" b="1">
                <a:latin typeface="Times New Roman"/>
                <a:cs typeface="Times New Roman"/>
              </a:rPr>
              <a:t>Viết </a:t>
            </a:r>
            <a:r>
              <a:rPr dirty="0" sz="1300" spc="-15" b="1">
                <a:latin typeface="Times New Roman"/>
                <a:cs typeface="Times New Roman"/>
              </a:rPr>
              <a:t>mã </a:t>
            </a:r>
            <a:r>
              <a:rPr dirty="0" sz="1300" spc="-5" b="1">
                <a:latin typeface="Times New Roman"/>
                <a:cs typeface="Times New Roman"/>
              </a:rPr>
              <a:t>lệnh </a:t>
            </a:r>
            <a:r>
              <a:rPr dirty="0" sz="1300" spc="-10" b="1">
                <a:latin typeface="Times New Roman"/>
                <a:cs typeface="Times New Roman"/>
              </a:rPr>
              <a:t>nút</a:t>
            </a:r>
            <a:r>
              <a:rPr dirty="0" sz="1300" b="1">
                <a:latin typeface="Times New Roman"/>
                <a:cs typeface="Times New Roman"/>
              </a:rPr>
              <a:t> Exit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9702" y="1148224"/>
            <a:ext cx="4104028" cy="634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1884323"/>
            <a:ext cx="6177915" cy="1469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5" i="1">
                <a:latin typeface="Times New Roman"/>
                <a:cs typeface="Times New Roman"/>
              </a:rPr>
              <a:t>this.Close()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tác </a:t>
            </a:r>
            <a:r>
              <a:rPr dirty="0" sz="1300" spc="-5">
                <a:latin typeface="Times New Roman"/>
                <a:cs typeface="Times New Roman"/>
              </a:rPr>
              <a:t>dụng đóng </a:t>
            </a:r>
            <a:r>
              <a:rPr dirty="0" sz="1300">
                <a:latin typeface="Times New Roman"/>
                <a:cs typeface="Times New Roman"/>
              </a:rPr>
              <a:t>Form hiện </a:t>
            </a:r>
            <a:r>
              <a:rPr dirty="0" sz="1300" spc="-5">
                <a:latin typeface="Times New Roman"/>
                <a:cs typeface="Times New Roman"/>
              </a:rPr>
              <a:t>hành lại và xóa tất cả các đối </a:t>
            </a:r>
            <a:r>
              <a:rPr dirty="0" sz="1300" spc="-80">
                <a:latin typeface="Times New Roman"/>
                <a:cs typeface="Times New Roman"/>
              </a:rPr>
              <a:t>tƣợng của  </a:t>
            </a:r>
            <a:r>
              <a:rPr dirty="0" sz="1300" spc="-5">
                <a:latin typeface="Times New Roman"/>
                <a:cs typeface="Times New Roman"/>
              </a:rPr>
              <a:t>Form ra </a:t>
            </a:r>
            <a:r>
              <a:rPr dirty="0" sz="1300">
                <a:latin typeface="Times New Roman"/>
                <a:cs typeface="Times New Roman"/>
              </a:rPr>
              <a:t>khỏi </a:t>
            </a:r>
            <a:r>
              <a:rPr dirty="0" sz="1300" spc="-5">
                <a:latin typeface="Times New Roman"/>
                <a:cs typeface="Times New Roman"/>
              </a:rPr>
              <a:t>bộ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nhớ.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1.4.5. Chạy chương </a:t>
            </a:r>
            <a:r>
              <a:rPr dirty="0" sz="1200" b="1" i="1">
                <a:latin typeface="Arial"/>
                <a:cs typeface="Arial"/>
              </a:rPr>
              <a:t>trình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05"/>
              </a:spcBef>
            </a:pP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chạy </a:t>
            </a:r>
            <a:r>
              <a:rPr dirty="0" sz="1300" spc="-50">
                <a:latin typeface="Times New Roman"/>
                <a:cs typeface="Times New Roman"/>
              </a:rPr>
              <a:t>chƣơng,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trong các </a:t>
            </a:r>
            <a:r>
              <a:rPr dirty="0" sz="1300">
                <a:latin typeface="Times New Roman"/>
                <a:cs typeface="Times New Roman"/>
              </a:rPr>
              <a:t>cách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90"/>
              </a:spcBef>
            </a:pPr>
            <a:r>
              <a:rPr dirty="0" sz="1300" spc="-5">
                <a:latin typeface="Times New Roman"/>
                <a:cs typeface="Times New Roman"/>
              </a:rPr>
              <a:t>+ C1: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Debug/Start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Degugging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7733" y="3480942"/>
            <a:ext cx="3590925" cy="859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+ C2: 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5">
                <a:latin typeface="Times New Roman"/>
                <a:cs typeface="Times New Roman"/>
              </a:rPr>
              <a:t>chuột </a:t>
            </a:r>
            <a:r>
              <a:rPr dirty="0" sz="1300">
                <a:latin typeface="Times New Roman"/>
                <a:cs typeface="Times New Roman"/>
              </a:rPr>
              <a:t>trái vào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10">
                <a:latin typeface="Times New Roman"/>
                <a:cs typeface="Times New Roman"/>
              </a:rPr>
              <a:t>Start</a:t>
            </a:r>
            <a:r>
              <a:rPr dirty="0" sz="1300" spc="-110">
                <a:latin typeface="Times New Roman"/>
                <a:cs typeface="Times New Roman"/>
              </a:rPr>
              <a:t> </a:t>
            </a:r>
            <a:r>
              <a:rPr dirty="0" sz="1300" spc="-15">
                <a:latin typeface="Times New Roman"/>
                <a:cs typeface="Times New Roman"/>
              </a:rPr>
              <a:t>Debugging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C3: </a:t>
            </a: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>
                <a:latin typeface="Times New Roman"/>
                <a:cs typeface="Times New Roman"/>
              </a:rPr>
              <a:t>phím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F5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200" spc="-5" b="1" i="1">
                <a:latin typeface="Arial"/>
                <a:cs typeface="Arial"/>
              </a:rPr>
              <a:t>1.4.6. Dừng chương</a:t>
            </a:r>
            <a:r>
              <a:rPr dirty="0" sz="1200" b="1" i="1">
                <a:latin typeface="Arial"/>
                <a:cs typeface="Arial"/>
              </a:rPr>
              <a:t> trình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48884" y="3475990"/>
            <a:ext cx="210185" cy="181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288660" y="3480942"/>
            <a:ext cx="18770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trên thanh công cụ</a:t>
            </a:r>
            <a:r>
              <a:rPr dirty="0" sz="1300" spc="-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Standard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8120" y="4381017"/>
            <a:ext cx="6177280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chạy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có thể </a:t>
            </a:r>
            <a:r>
              <a:rPr dirty="0" sz="1300">
                <a:latin typeface="Times New Roman"/>
                <a:cs typeface="Times New Roman"/>
              </a:rPr>
              <a:t>xảy </a:t>
            </a:r>
            <a:r>
              <a:rPr dirty="0" sz="1300" spc="-5">
                <a:latin typeface="Times New Roman"/>
                <a:cs typeface="Times New Roman"/>
              </a:rPr>
              <a:t>ra lỗi, khi </a:t>
            </a:r>
            <a:r>
              <a:rPr dirty="0" sz="1300">
                <a:latin typeface="Times New Roman"/>
                <a:cs typeface="Times New Roman"/>
              </a:rPr>
              <a:t>xảy ra </a:t>
            </a:r>
            <a:r>
              <a:rPr dirty="0" sz="1300" spc="-5">
                <a:latin typeface="Times New Roman"/>
                <a:cs typeface="Times New Roman"/>
              </a:rPr>
              <a:t>lỗi </a:t>
            </a:r>
            <a:r>
              <a:rPr dirty="0" sz="1300">
                <a:latin typeface="Times New Roman"/>
                <a:cs typeface="Times New Roman"/>
              </a:rPr>
              <a:t>thì </a:t>
            </a:r>
            <a:r>
              <a:rPr dirty="0" sz="1300" spc="-5">
                <a:latin typeface="Times New Roman"/>
                <a:cs typeface="Times New Roman"/>
              </a:rPr>
              <a:t>bạn cần </a:t>
            </a:r>
            <a:r>
              <a:rPr dirty="0" sz="1300">
                <a:latin typeface="Times New Roman"/>
                <a:cs typeface="Times New Roman"/>
              </a:rPr>
              <a:t>dừng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204">
                <a:latin typeface="Times New Roman"/>
                <a:cs typeface="Times New Roman"/>
              </a:rPr>
              <a:t>để  </a:t>
            </a:r>
            <a:r>
              <a:rPr dirty="0" sz="1300">
                <a:latin typeface="Times New Roman"/>
                <a:cs typeface="Times New Roman"/>
              </a:rPr>
              <a:t>quay </a:t>
            </a:r>
            <a:r>
              <a:rPr dirty="0" sz="1300" spc="-5">
                <a:latin typeface="Times New Roman"/>
                <a:cs typeface="Times New Roman"/>
              </a:rPr>
              <a:t>lại môi </a:t>
            </a:r>
            <a:r>
              <a:rPr dirty="0" sz="1300" spc="-70">
                <a:latin typeface="Times New Roman"/>
                <a:cs typeface="Times New Roman"/>
              </a:rPr>
              <a:t>trƣờng </a:t>
            </a:r>
            <a:r>
              <a:rPr dirty="0" sz="1300">
                <a:latin typeface="Times New Roman"/>
                <a:cs typeface="Times New Roman"/>
              </a:rPr>
              <a:t>soạn </a:t>
            </a:r>
            <a:r>
              <a:rPr dirty="0" sz="1300" spc="-5">
                <a:latin typeface="Times New Roman"/>
                <a:cs typeface="Times New Roman"/>
              </a:rPr>
              <a:t>thảo code để sửa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cách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7733" y="5036947"/>
            <a:ext cx="2545715" cy="1182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C1: Kích </a:t>
            </a:r>
            <a:r>
              <a:rPr dirty="0" sz="1300" spc="-5">
                <a:latin typeface="Times New Roman"/>
                <a:cs typeface="Times New Roman"/>
              </a:rPr>
              <a:t>chuột </a:t>
            </a:r>
            <a:r>
              <a:rPr dirty="0" sz="1300">
                <a:latin typeface="Times New Roman"/>
                <a:cs typeface="Times New Roman"/>
              </a:rPr>
              <a:t>vào biểu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Stop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C2: Vào Debug\Stop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Debugging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C3: </a:t>
            </a:r>
            <a:r>
              <a:rPr dirty="0" sz="1300" spc="-10">
                <a:latin typeface="Times New Roman"/>
                <a:cs typeface="Times New Roman"/>
              </a:rPr>
              <a:t>Nhấn </a:t>
            </a:r>
            <a:r>
              <a:rPr dirty="0" sz="1300" spc="-5">
                <a:latin typeface="Times New Roman"/>
                <a:cs typeface="Times New Roman"/>
              </a:rPr>
              <a:t>tổ hợp </a:t>
            </a:r>
            <a:r>
              <a:rPr dirty="0" sz="1300">
                <a:latin typeface="Times New Roman"/>
                <a:cs typeface="Times New Roman"/>
              </a:rPr>
              <a:t>phím </a:t>
            </a:r>
            <a:r>
              <a:rPr dirty="0" sz="1300" spc="-5">
                <a:latin typeface="Times New Roman"/>
                <a:cs typeface="Times New Roman"/>
              </a:rPr>
              <a:t>Shift +</a:t>
            </a:r>
            <a:r>
              <a:rPr dirty="0" sz="1300" spc="-10">
                <a:latin typeface="Times New Roman"/>
                <a:cs typeface="Times New Roman"/>
              </a:rPr>
              <a:t> F5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1.4.7. Mở </a:t>
            </a:r>
            <a:r>
              <a:rPr dirty="0" sz="1200" b="1" i="1">
                <a:latin typeface="Arial"/>
                <a:cs typeface="Arial"/>
              </a:rPr>
              <a:t>đồ án </a:t>
            </a:r>
            <a:r>
              <a:rPr dirty="0" sz="1200" spc="-10" b="1" i="1">
                <a:latin typeface="Arial"/>
                <a:cs typeface="Arial"/>
              </a:rPr>
              <a:t>đã </a:t>
            </a:r>
            <a:r>
              <a:rPr dirty="0" sz="1200" b="1" i="1">
                <a:latin typeface="Arial"/>
                <a:cs typeface="Arial"/>
              </a:rPr>
              <a:t>có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3675" y="5022850"/>
            <a:ext cx="190500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23130" y="5036947"/>
            <a:ext cx="128905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trên thanh công</a:t>
            </a:r>
            <a:r>
              <a:rPr dirty="0" sz="1300" spc="-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cụ.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8120" y="6260363"/>
            <a:ext cx="6177280" cy="766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Vào File/Open/Project…. </a:t>
            </a:r>
            <a:r>
              <a:rPr dirty="0" sz="1300" spc="-10">
                <a:latin typeface="Times New Roman"/>
                <a:cs typeface="Times New Roman"/>
              </a:rPr>
              <a:t>Xuất </a:t>
            </a:r>
            <a:r>
              <a:rPr dirty="0" sz="1300" spc="-5">
                <a:latin typeface="Times New Roman"/>
                <a:cs typeface="Times New Roman"/>
              </a:rPr>
              <a:t>hiện hộp </a:t>
            </a:r>
            <a:r>
              <a:rPr dirty="0" sz="1300">
                <a:latin typeface="Times New Roman"/>
                <a:cs typeface="Times New Roman"/>
              </a:rPr>
              <a:t>thoại </a:t>
            </a:r>
            <a:r>
              <a:rPr dirty="0" sz="1300" spc="-10">
                <a:latin typeface="Times New Roman"/>
                <a:cs typeface="Times New Roman"/>
              </a:rPr>
              <a:t>Open </a:t>
            </a:r>
            <a:r>
              <a:rPr dirty="0" sz="1300" spc="-5">
                <a:latin typeface="Times New Roman"/>
                <a:cs typeface="Times New Roman"/>
              </a:rPr>
              <a:t>Project, ta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 spc="-5">
                <a:latin typeface="Times New Roman"/>
                <a:cs typeface="Times New Roman"/>
              </a:rPr>
              <a:t>dẫn </a:t>
            </a:r>
            <a:r>
              <a:rPr dirty="0" sz="1300" spc="-60">
                <a:latin typeface="Times New Roman"/>
                <a:cs typeface="Times New Roman"/>
              </a:rPr>
              <a:t>đến  </a:t>
            </a:r>
            <a:r>
              <a:rPr dirty="0" sz="1300" spc="-120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chứa dự án. Ta chọn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có tên là tên dự án có kiểu là </a:t>
            </a:r>
            <a:r>
              <a:rPr dirty="0" sz="1300" spc="-5" b="1">
                <a:latin typeface="Times New Roman"/>
                <a:cs typeface="Times New Roman"/>
              </a:rPr>
              <a:t>Microsoft Visual </a:t>
            </a:r>
            <a:r>
              <a:rPr dirty="0" sz="1300" spc="-35" b="1">
                <a:latin typeface="Times New Roman"/>
                <a:cs typeface="Times New Roman"/>
              </a:rPr>
              <a:t>Studio  </a:t>
            </a:r>
            <a:r>
              <a:rPr dirty="0" sz="1300" spc="-5" b="1">
                <a:latin typeface="Times New Roman"/>
                <a:cs typeface="Times New Roman"/>
              </a:rPr>
              <a:t>Solution </a:t>
            </a:r>
            <a:r>
              <a:rPr dirty="0" sz="1300" spc="-5">
                <a:latin typeface="Times New Roman"/>
                <a:cs typeface="Times New Roman"/>
              </a:rPr>
              <a:t>hoặc </a:t>
            </a:r>
            <a:r>
              <a:rPr dirty="0" sz="1300" spc="-5" b="1">
                <a:latin typeface="Times New Roman"/>
                <a:cs typeface="Times New Roman"/>
              </a:rPr>
              <a:t>Visual C# Project File</a:t>
            </a:r>
            <a:r>
              <a:rPr dirty="0" sz="1300" spc="-5">
                <a:latin typeface="Times New Roman"/>
                <a:cs typeface="Times New Roman"/>
              </a:rPr>
              <a:t>,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đó </a:t>
            </a:r>
            <a:r>
              <a:rPr dirty="0" sz="1300" spc="-5">
                <a:latin typeface="Times New Roman"/>
                <a:cs typeface="Times New Roman"/>
              </a:rPr>
              <a:t>nhấn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OK.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3474720"/>
            <a:chOff x="1062532" y="792480"/>
            <a:chExt cx="6189980" cy="347472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8830"/>
              <a:ext cx="5701030" cy="3468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07932"/>
            <a:ext cx="6174740" cy="609790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5">
                <a:latin typeface="Arial"/>
                <a:cs typeface="Arial"/>
              </a:rPr>
              <a:t>CHƯƠNG </a:t>
            </a:r>
            <a:r>
              <a:rPr dirty="0" sz="1700">
                <a:latin typeface="Arial"/>
                <a:cs typeface="Arial"/>
              </a:rPr>
              <a:t>2: DỮ LIỆU, </a:t>
            </a:r>
            <a:r>
              <a:rPr dirty="0" sz="1700" spc="-5">
                <a:latin typeface="Arial"/>
                <a:cs typeface="Arial"/>
              </a:rPr>
              <a:t>CẤU </a:t>
            </a:r>
            <a:r>
              <a:rPr dirty="0" sz="1700">
                <a:latin typeface="Arial"/>
                <a:cs typeface="Arial"/>
              </a:rPr>
              <a:t>TRÚC </a:t>
            </a:r>
            <a:r>
              <a:rPr dirty="0" sz="1700" spc="-5">
                <a:latin typeface="Arial"/>
                <a:cs typeface="Arial"/>
              </a:rPr>
              <a:t>ĐIỀU KHIỂN VÀ GỠ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RỐI</a:t>
            </a:r>
            <a:endParaRPr sz="17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1110"/>
              </a:spcBef>
            </a:pP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này, </a:t>
            </a:r>
            <a:r>
              <a:rPr dirty="0" sz="1300">
                <a:latin typeface="Times New Roman"/>
                <a:cs typeface="Times New Roman"/>
              </a:rPr>
              <a:t>chúng </a:t>
            </a:r>
            <a:r>
              <a:rPr dirty="0" sz="1300" spc="-5">
                <a:latin typeface="Times New Roman"/>
                <a:cs typeface="Times New Roman"/>
              </a:rPr>
              <a:t>ta sẽ </a:t>
            </a:r>
            <a:r>
              <a:rPr dirty="0" sz="1300">
                <a:latin typeface="Times New Roman"/>
                <a:cs typeface="Times New Roman"/>
              </a:rPr>
              <a:t>tìm hiểu </a:t>
            </a:r>
            <a:r>
              <a:rPr dirty="0" sz="1300" spc="-5">
                <a:latin typeface="Times New Roman"/>
                <a:cs typeface="Times New Roman"/>
              </a:rPr>
              <a:t>các đặc </a:t>
            </a:r>
            <a:r>
              <a:rPr dirty="0" sz="1300">
                <a:latin typeface="Times New Roman"/>
                <a:cs typeface="Times New Roman"/>
              </a:rPr>
              <a:t>điểm </a:t>
            </a:r>
            <a:r>
              <a:rPr dirty="0" sz="1300" spc="-5">
                <a:latin typeface="Times New Roman"/>
                <a:cs typeface="Times New Roman"/>
              </a:rPr>
              <a:t>cơ bản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cú pháp của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45">
                <a:latin typeface="Times New Roman"/>
                <a:cs typeface="Times New Roman"/>
              </a:rPr>
              <a:t>C#.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>
                <a:latin typeface="Times New Roman"/>
                <a:cs typeface="Times New Roman"/>
              </a:rPr>
              <a:t>Các nội </a:t>
            </a:r>
            <a:r>
              <a:rPr dirty="0" sz="1300">
                <a:latin typeface="Times New Roman"/>
                <a:cs typeface="Times New Roman"/>
              </a:rPr>
              <a:t>dung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đề cập đến ở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bao</a:t>
            </a:r>
            <a:r>
              <a:rPr dirty="0" sz="1300" spc="-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gồm: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Đặc </a:t>
            </a:r>
            <a:r>
              <a:rPr dirty="0" sz="1300">
                <a:latin typeface="Times New Roman"/>
                <a:cs typeface="Times New Roman"/>
              </a:rPr>
              <a:t>điểm của </a:t>
            </a:r>
            <a:r>
              <a:rPr dirty="0" sz="1300" spc="-5">
                <a:latin typeface="Times New Roman"/>
                <a:cs typeface="Times New Roman"/>
              </a:rPr>
              <a:t>C# </a:t>
            </a:r>
            <a:r>
              <a:rPr dirty="0" sz="1300">
                <a:latin typeface="Times New Roman"/>
                <a:cs typeface="Times New Roman"/>
              </a:rPr>
              <a:t>(trong </a:t>
            </a:r>
            <a:r>
              <a:rPr dirty="0" sz="1300" spc="-5">
                <a:latin typeface="Times New Roman"/>
                <a:cs typeface="Times New Roman"/>
              </a:rPr>
              <a:t>phần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ta sẽ </a:t>
            </a:r>
            <a:r>
              <a:rPr dirty="0" sz="1300">
                <a:latin typeface="Times New Roman"/>
                <a:cs typeface="Times New Roman"/>
              </a:rPr>
              <a:t>so </a:t>
            </a:r>
            <a:r>
              <a:rPr dirty="0" sz="1300" spc="-5">
                <a:latin typeface="Times New Roman"/>
                <a:cs typeface="Times New Roman"/>
              </a:rPr>
              <a:t>sánh với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C++)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Biến, </a:t>
            </a:r>
            <a:r>
              <a:rPr dirty="0" sz="1300">
                <a:latin typeface="Times New Roman"/>
                <a:cs typeface="Times New Roman"/>
              </a:rPr>
              <a:t>hằng </a:t>
            </a:r>
            <a:r>
              <a:rPr dirty="0" sz="1300" spc="-5">
                <a:latin typeface="Times New Roman"/>
                <a:cs typeface="Times New Roman"/>
              </a:rPr>
              <a:t>và các </a:t>
            </a:r>
            <a:r>
              <a:rPr dirty="0" sz="1300">
                <a:latin typeface="Times New Roman"/>
                <a:cs typeface="Times New Roman"/>
              </a:rPr>
              <a:t>kiểu </a:t>
            </a:r>
            <a:r>
              <a:rPr dirty="0" sz="1300" spc="-5">
                <a:latin typeface="Times New Roman"/>
                <a:cs typeface="Times New Roman"/>
              </a:rPr>
              <a:t>dữ liệu trong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C#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thoại thông báo – </a:t>
            </a:r>
            <a:r>
              <a:rPr dirty="0" sz="1300" spc="-10">
                <a:latin typeface="Times New Roman"/>
                <a:cs typeface="Times New Roman"/>
              </a:rPr>
              <a:t>Message Box </a:t>
            </a:r>
            <a:r>
              <a:rPr dirty="0" sz="1300" spc="-5">
                <a:latin typeface="Times New Roman"/>
                <a:cs typeface="Times New Roman"/>
              </a:rPr>
              <a:t>và cách </a:t>
            </a:r>
            <a:r>
              <a:rPr dirty="0" sz="1300" spc="-10">
                <a:latin typeface="Times New Roman"/>
                <a:cs typeface="Times New Roman"/>
              </a:rPr>
              <a:t>dùng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nó.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Các câu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khiển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Cách định nghĩa một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C#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Các giải </a:t>
            </a:r>
            <a:r>
              <a:rPr dirty="0" sz="1300">
                <a:latin typeface="Times New Roman"/>
                <a:cs typeface="Times New Roman"/>
              </a:rPr>
              <a:t>pháp </a:t>
            </a:r>
            <a:r>
              <a:rPr dirty="0" sz="1300" spc="-5">
                <a:latin typeface="Times New Roman"/>
                <a:cs typeface="Times New Roman"/>
              </a:rPr>
              <a:t>gỡ rối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</a:t>
            </a:r>
            <a:endParaRPr sz="1300">
              <a:latin typeface="Times New Roman"/>
              <a:cs typeface="Times New Roman"/>
            </a:endParaRPr>
          </a:p>
          <a:p>
            <a:pPr lvl="1" marL="359410" indent="-347345">
              <a:lnSpc>
                <a:spcPct val="100000"/>
              </a:lnSpc>
              <a:spcBef>
                <a:spcPts val="1005"/>
              </a:spcBef>
              <a:buFont typeface="Arial"/>
              <a:buAutoNum type="arabicPeriod"/>
              <a:tabLst>
                <a:tab pos="360045" algn="l"/>
              </a:tabLst>
            </a:pPr>
            <a:r>
              <a:rPr dirty="0" sz="1400" spc="-5" b="1">
                <a:latin typeface="Arial"/>
                <a:cs typeface="Arial"/>
              </a:rPr>
              <a:t>Đ</a:t>
            </a:r>
            <a:r>
              <a:rPr dirty="0" sz="1400" spc="-5" b="1">
                <a:latin typeface="Arial"/>
                <a:cs typeface="Arial"/>
              </a:rPr>
              <a:t>ặc điểm </a:t>
            </a:r>
            <a:r>
              <a:rPr dirty="0" sz="1400" b="1">
                <a:latin typeface="Arial"/>
                <a:cs typeface="Arial"/>
              </a:rPr>
              <a:t>cơ </a:t>
            </a:r>
            <a:r>
              <a:rPr dirty="0" sz="1400" spc="-5" b="1">
                <a:latin typeface="Arial"/>
                <a:cs typeface="Arial"/>
              </a:rPr>
              <a:t>bản của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C#</a:t>
            </a:r>
            <a:endParaRPr sz="1400">
              <a:latin typeface="Arial"/>
              <a:cs typeface="Arial"/>
            </a:endParaRPr>
          </a:p>
          <a:p>
            <a:pPr marL="12700" marR="6985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5">
                <a:latin typeface="Times New Roman"/>
                <a:cs typeface="Times New Roman"/>
              </a:rPr>
              <a:t>Để có thể </a:t>
            </a:r>
            <a:r>
              <a:rPr dirty="0" sz="1300">
                <a:latin typeface="Times New Roman"/>
                <a:cs typeface="Times New Roman"/>
              </a:rPr>
              <a:t>hiểu </a:t>
            </a:r>
            <a:r>
              <a:rPr dirty="0" sz="1300" spc="-5">
                <a:latin typeface="Times New Roman"/>
                <a:cs typeface="Times New Roman"/>
              </a:rPr>
              <a:t>về C# một cách </a:t>
            </a:r>
            <a:r>
              <a:rPr dirty="0" sz="1300">
                <a:latin typeface="Times New Roman"/>
                <a:cs typeface="Times New Roman"/>
              </a:rPr>
              <a:t>sơ </a:t>
            </a:r>
            <a:r>
              <a:rPr dirty="0" sz="1300" spc="-95">
                <a:latin typeface="Times New Roman"/>
                <a:cs typeface="Times New Roman"/>
              </a:rPr>
              <a:t>lƣợc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nhanh </a:t>
            </a:r>
            <a:r>
              <a:rPr dirty="0" sz="1300" spc="-5">
                <a:latin typeface="Times New Roman"/>
                <a:cs typeface="Times New Roman"/>
              </a:rPr>
              <a:t>chóng ta có thể </a:t>
            </a:r>
            <a:r>
              <a:rPr dirty="0" sz="1300">
                <a:latin typeface="Times New Roman"/>
                <a:cs typeface="Times New Roman"/>
              </a:rPr>
              <a:t>so </a:t>
            </a:r>
            <a:r>
              <a:rPr dirty="0" sz="1300" spc="-10">
                <a:latin typeface="Times New Roman"/>
                <a:cs typeface="Times New Roman"/>
              </a:rPr>
              <a:t>sánh </a:t>
            </a:r>
            <a:r>
              <a:rPr dirty="0" sz="1300" spc="-5">
                <a:latin typeface="Times New Roman"/>
                <a:cs typeface="Times New Roman"/>
              </a:rPr>
              <a:t>C# và </a:t>
            </a:r>
            <a:r>
              <a:rPr dirty="0" sz="1300" spc="-65">
                <a:latin typeface="Times New Roman"/>
                <a:cs typeface="Times New Roman"/>
              </a:rPr>
              <a:t>C++ 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lvl="2" marL="697865" indent="-343535">
              <a:lnSpc>
                <a:spcPct val="100000"/>
              </a:lnSpc>
              <a:spcBef>
                <a:spcPts val="1019"/>
              </a:spcBef>
              <a:buFont typeface="Wingdings"/>
              <a:buChar char=""/>
              <a:tabLst>
                <a:tab pos="697865" algn="l"/>
                <a:tab pos="698500" algn="l"/>
              </a:tabLst>
            </a:pPr>
            <a:r>
              <a:rPr dirty="0" sz="1300" spc="-5" b="1">
                <a:latin typeface="Times New Roman"/>
                <a:cs typeface="Times New Roman"/>
              </a:rPr>
              <a:t>Giống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nhau:</a:t>
            </a:r>
            <a:endParaRPr sz="1300">
              <a:latin typeface="Times New Roman"/>
              <a:cs typeface="Times New Roman"/>
            </a:endParaRPr>
          </a:p>
          <a:p>
            <a:pPr lvl="3" marL="926465" indent="-195580">
              <a:lnSpc>
                <a:spcPct val="100000"/>
              </a:lnSpc>
              <a:spcBef>
                <a:spcPts val="950"/>
              </a:spcBef>
              <a:buChar char="-"/>
              <a:tabLst>
                <a:tab pos="926465" algn="l"/>
                <a:tab pos="927100" algn="l"/>
              </a:tabLst>
            </a:pPr>
            <a:r>
              <a:rPr dirty="0" sz="1300" spc="-10">
                <a:latin typeface="Times New Roman"/>
                <a:cs typeface="Times New Roman"/>
              </a:rPr>
              <a:t>Đều </a:t>
            </a:r>
            <a:r>
              <a:rPr dirty="0" sz="1300" spc="-5">
                <a:latin typeface="Times New Roman"/>
                <a:cs typeface="Times New Roman"/>
              </a:rPr>
              <a:t>phân biệt chữ hoa, chữ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thƣờng.</a:t>
            </a:r>
            <a:endParaRPr sz="1300">
              <a:latin typeface="Times New Roman"/>
              <a:cs typeface="Times New Roman"/>
            </a:endParaRPr>
          </a:p>
          <a:p>
            <a:pPr lvl="3" marL="926465" indent="-195580">
              <a:lnSpc>
                <a:spcPct val="100000"/>
              </a:lnSpc>
              <a:spcBef>
                <a:spcPts val="985"/>
              </a:spcBef>
              <a:buChar char="-"/>
              <a:tabLst>
                <a:tab pos="926465" algn="l"/>
                <a:tab pos="927100" algn="l"/>
              </a:tabLst>
            </a:pPr>
            <a:r>
              <a:rPr dirty="0" sz="1300" spc="-10">
                <a:latin typeface="Times New Roman"/>
                <a:cs typeface="Times New Roman"/>
              </a:rPr>
              <a:t>Mỗi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kết thúc </a:t>
            </a:r>
            <a:r>
              <a:rPr dirty="0" sz="1300" spc="-10">
                <a:latin typeface="Times New Roman"/>
                <a:cs typeface="Times New Roman"/>
              </a:rPr>
              <a:t>bởi dấu </a:t>
            </a:r>
            <a:r>
              <a:rPr dirty="0" sz="1300">
                <a:latin typeface="Times New Roman"/>
                <a:cs typeface="Times New Roman"/>
              </a:rPr>
              <a:t>chấm phẩy</a:t>
            </a:r>
            <a:r>
              <a:rPr dirty="0" sz="1300" spc="-14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(;)</a:t>
            </a:r>
            <a:endParaRPr sz="1300">
              <a:latin typeface="Times New Roman"/>
              <a:cs typeface="Times New Roman"/>
            </a:endParaRPr>
          </a:p>
          <a:p>
            <a:pPr lvl="3" marL="926465" indent="-195580">
              <a:lnSpc>
                <a:spcPct val="100000"/>
              </a:lnSpc>
              <a:spcBef>
                <a:spcPts val="985"/>
              </a:spcBef>
              <a:buChar char="-"/>
              <a:tabLst>
                <a:tab pos="926465" algn="l"/>
                <a:tab pos="927100" algn="l"/>
              </a:tabLst>
            </a:pPr>
            <a:r>
              <a:rPr dirty="0" sz="1300" spc="-5">
                <a:latin typeface="Times New Roman"/>
                <a:cs typeface="Times New Roman"/>
              </a:rPr>
              <a:t>Hỗ trợ 2 kiểu chú thích giống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nhau.</a:t>
            </a:r>
            <a:endParaRPr sz="1300">
              <a:latin typeface="Times New Roman"/>
              <a:cs typeface="Times New Roman"/>
            </a:endParaRPr>
          </a:p>
          <a:p>
            <a:pPr lvl="3" marL="926465" indent="-195580">
              <a:lnSpc>
                <a:spcPct val="100000"/>
              </a:lnSpc>
              <a:spcBef>
                <a:spcPts val="985"/>
              </a:spcBef>
              <a:buChar char="-"/>
              <a:tabLst>
                <a:tab pos="926465" algn="l"/>
                <a:tab pos="927100" algn="l"/>
              </a:tabLst>
            </a:pPr>
            <a:r>
              <a:rPr dirty="0" sz="1300" spc="-10">
                <a:latin typeface="Times New Roman"/>
                <a:cs typeface="Times New Roman"/>
              </a:rPr>
              <a:t>Đều </a:t>
            </a:r>
            <a:r>
              <a:rPr dirty="0" sz="1300" spc="-5">
                <a:latin typeface="Times New Roman"/>
                <a:cs typeface="Times New Roman"/>
              </a:rPr>
              <a:t>hỗ trợ lập trình </a:t>
            </a:r>
            <a:r>
              <a:rPr dirty="0" sz="1300" spc="-75">
                <a:latin typeface="Times New Roman"/>
                <a:cs typeface="Times New Roman"/>
              </a:rPr>
              <a:t>hƣớng </a:t>
            </a:r>
            <a:r>
              <a:rPr dirty="0" sz="1300" spc="-5">
                <a:latin typeface="Times New Roman"/>
                <a:cs typeface="Times New Roman"/>
              </a:rPr>
              <a:t>đối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-65">
                <a:latin typeface="Times New Roman"/>
                <a:cs typeface="Times New Roman"/>
              </a:rPr>
              <a:t>tƣợng.</a:t>
            </a:r>
            <a:endParaRPr sz="1300">
              <a:latin typeface="Times New Roman"/>
              <a:cs typeface="Times New Roman"/>
            </a:endParaRPr>
          </a:p>
          <a:p>
            <a:pPr lvl="3" marL="926465" indent="-195580">
              <a:lnSpc>
                <a:spcPct val="100000"/>
              </a:lnSpc>
              <a:spcBef>
                <a:spcPts val="980"/>
              </a:spcBef>
              <a:buChar char="-"/>
              <a:tabLst>
                <a:tab pos="926465" algn="l"/>
                <a:tab pos="927100" algn="l"/>
              </a:tabLst>
            </a:pPr>
            <a:r>
              <a:rPr dirty="0" sz="1300" spc="-5">
                <a:latin typeface="Times New Roman"/>
                <a:cs typeface="Times New Roman"/>
              </a:rPr>
              <a:t>Các lệnh </a:t>
            </a:r>
            <a:r>
              <a:rPr dirty="0" sz="1300">
                <a:latin typeface="Times New Roman"/>
                <a:cs typeface="Times New Roman"/>
              </a:rPr>
              <a:t>điều khiển: if, for, </a:t>
            </a:r>
            <a:r>
              <a:rPr dirty="0" sz="1300" spc="-10">
                <a:latin typeface="Times New Roman"/>
                <a:cs typeface="Times New Roman"/>
              </a:rPr>
              <a:t>while, switch, </a:t>
            </a:r>
            <a:r>
              <a:rPr dirty="0" sz="1300" spc="-5">
                <a:latin typeface="Times New Roman"/>
                <a:cs typeface="Times New Roman"/>
              </a:rPr>
              <a:t>…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cú pháp </a:t>
            </a:r>
            <a:r>
              <a:rPr dirty="0" sz="1300">
                <a:latin typeface="Times New Roman"/>
                <a:cs typeface="Times New Roman"/>
              </a:rPr>
              <a:t>giống nhau.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563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731520" indent="-360045">
              <a:lnSpc>
                <a:spcPct val="100000"/>
              </a:lnSpc>
              <a:spcBef>
                <a:spcPts val="1115"/>
              </a:spcBef>
              <a:buFont typeface="Wingdings"/>
              <a:buChar char=""/>
              <a:tabLst>
                <a:tab pos="731520" algn="l"/>
                <a:tab pos="732155" algn="l"/>
              </a:tabLst>
            </a:pPr>
            <a:r>
              <a:rPr dirty="0" sz="1300" spc="-5" b="1">
                <a:latin typeface="Times New Roman"/>
                <a:cs typeface="Times New Roman"/>
              </a:rPr>
              <a:t>Khác</a:t>
            </a:r>
            <a:r>
              <a:rPr dirty="0" sz="1300" spc="-1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nhau: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68805" y="1121917"/>
          <a:ext cx="5940425" cy="2781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9180"/>
                <a:gridCol w="2611120"/>
                <a:gridCol w="2260600"/>
              </a:tblGrid>
              <a:tr h="406907"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300" spc="-10" b="1">
                          <a:latin typeface="Times New Roman"/>
                          <a:cs typeface="Times New Roman"/>
                        </a:rPr>
                        <a:t>Đặc</a:t>
                      </a:r>
                      <a:r>
                        <a:rPr dirty="0" sz="1300" spc="-2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điểm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C++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C#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1411">
                <a:tc>
                  <a:txBody>
                    <a:bodyPr/>
                    <a:lstStyle/>
                    <a:p>
                      <a:pPr marL="67945" marR="62230">
                        <a:lnSpc>
                          <a:spcPct val="124600"/>
                        </a:lnSpc>
                        <a:spcBef>
                          <a:spcPts val="114"/>
                        </a:spcBef>
                        <a:tabLst>
                          <a:tab pos="778510" algn="l"/>
                        </a:tabLst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ƣ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ớng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đối  </a:t>
                      </a:r>
                      <a:r>
                        <a:rPr dirty="0" sz="1300" spc="-80">
                          <a:latin typeface="Times New Roman"/>
                          <a:cs typeface="Times New Roman"/>
                        </a:rPr>
                        <a:t>tƣợng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2230">
                        <a:lnSpc>
                          <a:spcPct val="124400"/>
                        </a:lnSpc>
                        <a:spcBef>
                          <a:spcPts val="12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- Lào ngôn ngữ lai giữa lập trình  </a:t>
                      </a:r>
                      <a:r>
                        <a:rPr dirty="0" sz="1300" spc="-75">
                          <a:latin typeface="Times New Roman"/>
                          <a:cs typeface="Times New Roman"/>
                        </a:rPr>
                        <a:t>hƣớng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đối </a:t>
                      </a:r>
                      <a:r>
                        <a:rPr dirty="0" sz="1300" spc="-80">
                          <a:latin typeface="Times New Roman"/>
                          <a:cs typeface="Times New Roman"/>
                        </a:rPr>
                        <a:t>tƣợng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trình </a:t>
                      </a:r>
                      <a:r>
                        <a:rPr dirty="0" sz="1300" spc="-210">
                          <a:latin typeface="Times New Roman"/>
                          <a:cs typeface="Times New Roman"/>
                        </a:rPr>
                        <a:t>hƣớng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chức năng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(nghĩa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là nó cho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phép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tạo  cả các </a:t>
                      </a:r>
                      <a:r>
                        <a:rPr dirty="0" sz="1300" spc="-60">
                          <a:latin typeface="Times New Roman"/>
                          <a:cs typeface="Times New Roman"/>
                        </a:rPr>
                        <a:t>chƣơng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trình </a:t>
                      </a:r>
                      <a:r>
                        <a:rPr dirty="0" sz="1300" spc="-75">
                          <a:latin typeface="Times New Roman"/>
                          <a:cs typeface="Times New Roman"/>
                        </a:rPr>
                        <a:t>hƣớng </a:t>
                      </a:r>
                      <a:r>
                        <a:rPr dirty="0" sz="1300" spc="-130">
                          <a:latin typeface="Times New Roman"/>
                          <a:cs typeface="Times New Roman"/>
                        </a:rPr>
                        <a:t>chức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năng </a:t>
                      </a:r>
                      <a:r>
                        <a:rPr dirty="0" sz="1300" spc="-120">
                          <a:latin typeface="Times New Roman"/>
                          <a:cs typeface="Times New Roman"/>
                        </a:rPr>
                        <a:t>nhƣ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trong</a:t>
                      </a:r>
                      <a:r>
                        <a:rPr dirty="0" sz="1300" spc="-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3500">
                        <a:lnSpc>
                          <a:spcPct val="124600"/>
                        </a:lnSpc>
                        <a:spcBef>
                          <a:spcPts val="114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-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cho phép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tạo </a:t>
                      </a:r>
                      <a:r>
                        <a:rPr dirty="0" sz="1300" spc="-100">
                          <a:latin typeface="Times New Roman"/>
                          <a:cs typeface="Times New Roman"/>
                        </a:rPr>
                        <a:t>chƣơng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trình </a:t>
                      </a:r>
                      <a:r>
                        <a:rPr dirty="0" sz="1300" spc="-75">
                          <a:latin typeface="Times New Roman"/>
                          <a:cs typeface="Times New Roman"/>
                        </a:rPr>
                        <a:t>hƣớng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chức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năng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(tất </a:t>
                      </a:r>
                      <a:r>
                        <a:rPr dirty="0" sz="1300" spc="-125">
                          <a:latin typeface="Times New Roman"/>
                          <a:cs typeface="Times New Roman"/>
                        </a:rPr>
                        <a:t>cả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phải là </a:t>
                      </a:r>
                      <a:r>
                        <a:rPr dirty="0" sz="1300" spc="-75">
                          <a:latin typeface="Times New Roman"/>
                          <a:cs typeface="Times New Roman"/>
                        </a:rPr>
                        <a:t>hƣớng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đối</a:t>
                      </a:r>
                      <a:r>
                        <a:rPr dirty="0" sz="130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65">
                          <a:latin typeface="Times New Roman"/>
                          <a:cs typeface="Times New Roman"/>
                        </a:rPr>
                        <a:t>tƣợng)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77264">
                <a:tc>
                  <a:txBody>
                    <a:bodyPr/>
                    <a:lstStyle/>
                    <a:p>
                      <a:pPr marL="67945" marR="61594">
                        <a:lnSpc>
                          <a:spcPct val="124800"/>
                        </a:lnSpc>
                        <a:spcBef>
                          <a:spcPts val="125"/>
                        </a:spcBef>
                        <a:tabLst>
                          <a:tab pos="461645" algn="l"/>
                          <a:tab pos="772160" algn="l"/>
                        </a:tabLst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Tệp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tin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300" spc="-95">
                          <a:latin typeface="Times New Roman"/>
                          <a:cs typeface="Times New Roman"/>
                        </a:rPr>
                        <a:t>thƣ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viện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8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 indent="-97155">
                        <a:lnSpc>
                          <a:spcPct val="100000"/>
                        </a:lnSpc>
                        <a:spcBef>
                          <a:spcPts val="509"/>
                        </a:spcBef>
                        <a:buChar char="-"/>
                        <a:tabLst>
                          <a:tab pos="165100" algn="l"/>
                        </a:tabLst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Sử dụng từ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khóa </a:t>
                      </a:r>
                      <a:r>
                        <a:rPr dirty="0" sz="1300" spc="-5" i="1">
                          <a:latin typeface="Times New Roman"/>
                          <a:cs typeface="Times New Roman"/>
                        </a:rPr>
                        <a:t>“include”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4465" indent="-97155">
                        <a:lnSpc>
                          <a:spcPct val="100000"/>
                        </a:lnSpc>
                        <a:spcBef>
                          <a:spcPts val="990"/>
                        </a:spcBef>
                        <a:buChar char="-"/>
                        <a:tabLst>
                          <a:tab pos="165100" algn="l"/>
                        </a:tabLst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Khái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niệm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này gọi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là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10" i="1">
                          <a:latin typeface="Times New Roman"/>
                          <a:cs typeface="Times New Roman"/>
                        </a:rPr>
                        <a:t>“header”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5740" indent="-137795">
                        <a:lnSpc>
                          <a:spcPct val="100000"/>
                        </a:lnSpc>
                        <a:spcBef>
                          <a:spcPts val="509"/>
                        </a:spcBef>
                        <a:buChar char="-"/>
                        <a:tabLst>
                          <a:tab pos="205740" algn="l"/>
                        </a:tabLst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Sử dụng từ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khóa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(using)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92100" indent="-224790">
                        <a:lnSpc>
                          <a:spcPct val="100000"/>
                        </a:lnSpc>
                        <a:spcBef>
                          <a:spcPts val="990"/>
                        </a:spcBef>
                        <a:buChar char="-"/>
                        <a:tabLst>
                          <a:tab pos="292100" algn="l"/>
                          <a:tab pos="292735" algn="l"/>
                          <a:tab pos="782320" algn="l"/>
                          <a:tab pos="1280160" algn="l"/>
                          <a:tab pos="1689735" algn="l"/>
                          <a:tab pos="2069464" algn="l"/>
                        </a:tabLst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Khái	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niệm	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này	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gọi	là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300" spc="-5" i="1">
                          <a:latin typeface="Times New Roman"/>
                          <a:cs typeface="Times New Roman"/>
                        </a:rPr>
                        <a:t>“namespace”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8120" y="3902481"/>
            <a:ext cx="6177915" cy="4660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359410">
              <a:lnSpc>
                <a:spcPct val="124200"/>
              </a:lnSpc>
              <a:spcBef>
                <a:spcPts val="105"/>
              </a:spcBef>
            </a:pPr>
            <a:r>
              <a:rPr dirty="0" sz="1300" spc="-5">
                <a:latin typeface="Times New Roman"/>
                <a:cs typeface="Times New Roman"/>
              </a:rPr>
              <a:t>Trên </a:t>
            </a:r>
            <a:r>
              <a:rPr dirty="0" sz="1300">
                <a:latin typeface="Times New Roman"/>
                <a:cs typeface="Times New Roman"/>
              </a:rPr>
              <a:t>đây </a:t>
            </a:r>
            <a:r>
              <a:rPr dirty="0" sz="1300" spc="-5">
                <a:latin typeface="Times New Roman"/>
                <a:cs typeface="Times New Roman"/>
              </a:rPr>
              <a:t>là một số so </a:t>
            </a:r>
            <a:r>
              <a:rPr dirty="0" sz="1300">
                <a:latin typeface="Times New Roman"/>
                <a:cs typeface="Times New Roman"/>
              </a:rPr>
              <a:t>sánh </a:t>
            </a:r>
            <a:r>
              <a:rPr dirty="0" sz="1300" spc="-5">
                <a:latin typeface="Times New Roman"/>
                <a:cs typeface="Times New Roman"/>
              </a:rPr>
              <a:t>rất khái </a:t>
            </a:r>
            <a:r>
              <a:rPr dirty="0" sz="1300">
                <a:latin typeface="Times New Roman"/>
                <a:cs typeface="Times New Roman"/>
              </a:rPr>
              <a:t>quát </a:t>
            </a:r>
            <a:r>
              <a:rPr dirty="0" sz="1300" spc="-5">
                <a:latin typeface="Times New Roman"/>
                <a:cs typeface="Times New Roman"/>
              </a:rPr>
              <a:t>giữa 2 ngôn ngữ C++ và </a:t>
            </a:r>
            <a:r>
              <a:rPr dirty="0" sz="1300">
                <a:latin typeface="Times New Roman"/>
                <a:cs typeface="Times New Roman"/>
              </a:rPr>
              <a:t>C#. Tuy </a:t>
            </a:r>
            <a:r>
              <a:rPr dirty="0" sz="1300" spc="-5">
                <a:latin typeface="Times New Roman"/>
                <a:cs typeface="Times New Roman"/>
              </a:rPr>
              <a:t>nhiên đi vào  từng chi tiết thì nó sẽ có sự khác biệt. </a:t>
            </a:r>
            <a:r>
              <a:rPr dirty="0" sz="1300" spc="-10">
                <a:latin typeface="Times New Roman"/>
                <a:cs typeface="Times New Roman"/>
              </a:rPr>
              <a:t>Phần </a:t>
            </a:r>
            <a:r>
              <a:rPr dirty="0" sz="1300" spc="-95">
                <a:latin typeface="Times New Roman"/>
                <a:cs typeface="Times New Roman"/>
              </a:rPr>
              <a:t>dƣới </a:t>
            </a:r>
            <a:r>
              <a:rPr dirty="0" sz="1300">
                <a:latin typeface="Times New Roman"/>
                <a:cs typeface="Times New Roman"/>
              </a:rPr>
              <a:t>đây </a:t>
            </a:r>
            <a:r>
              <a:rPr dirty="0" sz="1300" spc="-5">
                <a:latin typeface="Times New Roman"/>
                <a:cs typeface="Times New Roman"/>
              </a:rPr>
              <a:t>ta sẽ </a:t>
            </a:r>
            <a:r>
              <a:rPr dirty="0" sz="1300">
                <a:latin typeface="Times New Roman"/>
                <a:cs typeface="Times New Roman"/>
              </a:rPr>
              <a:t>tìm hiểu </a:t>
            </a:r>
            <a:r>
              <a:rPr dirty="0" sz="1300" spc="-5">
                <a:latin typeface="Times New Roman"/>
                <a:cs typeface="Times New Roman"/>
              </a:rPr>
              <a:t>chi tiết về dữ liệu, </a:t>
            </a:r>
            <a:r>
              <a:rPr dirty="0" sz="1300" spc="-60">
                <a:latin typeface="Times New Roman"/>
                <a:cs typeface="Times New Roman"/>
              </a:rPr>
              <a:t>cấu  </a:t>
            </a:r>
            <a:r>
              <a:rPr dirty="0" sz="1300" spc="-5">
                <a:latin typeface="Times New Roman"/>
                <a:cs typeface="Times New Roman"/>
              </a:rPr>
              <a:t>trúc </a:t>
            </a:r>
            <a:r>
              <a:rPr dirty="0" sz="1300" spc="-1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khiển trong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C#.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400" b="1">
                <a:latin typeface="Arial"/>
                <a:cs typeface="Arial"/>
              </a:rPr>
              <a:t>2.2. </a:t>
            </a:r>
            <a:r>
              <a:rPr dirty="0" sz="1400" spc="-5" b="1">
                <a:latin typeface="Arial"/>
                <a:cs typeface="Arial"/>
              </a:rPr>
              <a:t>Biến, hằng </a:t>
            </a:r>
            <a:r>
              <a:rPr dirty="0" sz="1400" spc="-10" b="1">
                <a:latin typeface="Arial"/>
                <a:cs typeface="Arial"/>
              </a:rPr>
              <a:t>và </a:t>
            </a:r>
            <a:r>
              <a:rPr dirty="0" sz="1400" spc="-5" b="1">
                <a:latin typeface="Arial"/>
                <a:cs typeface="Arial"/>
              </a:rPr>
              <a:t>các kiểu dữ</a:t>
            </a:r>
            <a:r>
              <a:rPr dirty="0" sz="1400" spc="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liệu</a:t>
            </a:r>
            <a:endParaRPr sz="14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1040"/>
              </a:spcBef>
            </a:pPr>
            <a:r>
              <a:rPr dirty="0" sz="1200" spc="-5" b="1" i="1">
                <a:latin typeface="Arial"/>
                <a:cs typeface="Arial"/>
              </a:rPr>
              <a:t>3.2.1.</a:t>
            </a:r>
            <a:r>
              <a:rPr dirty="0" sz="120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Biến</a:t>
            </a:r>
            <a:endParaRPr sz="1200">
              <a:latin typeface="Arial"/>
              <a:cs typeface="Arial"/>
            </a:endParaRPr>
          </a:p>
          <a:p>
            <a:pPr algn="just" marL="12700" marR="6985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5">
                <a:latin typeface="Times New Roman"/>
                <a:cs typeface="Times New Roman"/>
              </a:rPr>
              <a:t>Là một giá trị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để chứa dữ liệu </a:t>
            </a:r>
            <a:r>
              <a:rPr dirty="0" sz="1300">
                <a:latin typeface="Times New Roman"/>
                <a:cs typeface="Times New Roman"/>
              </a:rPr>
              <a:t>tạm </a:t>
            </a:r>
            <a:r>
              <a:rPr dirty="0" sz="1300" spc="-5">
                <a:latin typeface="Times New Roman"/>
                <a:cs typeface="Times New Roman"/>
              </a:rPr>
              <a:t>thời trong quá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tính </a:t>
            </a:r>
            <a:r>
              <a:rPr dirty="0" sz="1300" spc="5">
                <a:latin typeface="Times New Roman"/>
                <a:cs typeface="Times New Roman"/>
              </a:rPr>
              <a:t>toán. </a:t>
            </a:r>
            <a:r>
              <a:rPr dirty="0" sz="1300" spc="-5">
                <a:latin typeface="Times New Roman"/>
                <a:cs typeface="Times New Roman"/>
              </a:rPr>
              <a:t>Ta có thể khai  báo biến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cú </a:t>
            </a:r>
            <a:r>
              <a:rPr dirty="0" sz="1300">
                <a:latin typeface="Times New Roman"/>
                <a:cs typeface="Times New Roman"/>
              </a:rPr>
              <a:t>pháp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[Phạm vi </a:t>
            </a:r>
            <a:r>
              <a:rPr dirty="0" sz="1300" b="1">
                <a:latin typeface="Times New Roman"/>
                <a:cs typeface="Times New Roman"/>
              </a:rPr>
              <a:t>truy </a:t>
            </a:r>
            <a:r>
              <a:rPr dirty="0" sz="1300" spc="-5" b="1">
                <a:latin typeface="Times New Roman"/>
                <a:cs typeface="Times New Roman"/>
              </a:rPr>
              <a:t>xuất] &lt;Kiểu </a:t>
            </a:r>
            <a:r>
              <a:rPr dirty="0" sz="1300" spc="-10" b="1">
                <a:latin typeface="Times New Roman"/>
                <a:cs typeface="Times New Roman"/>
              </a:rPr>
              <a:t>biến&gt; </a:t>
            </a:r>
            <a:r>
              <a:rPr dirty="0" sz="1300" spc="-5" b="1">
                <a:latin typeface="Times New Roman"/>
                <a:cs typeface="Times New Roman"/>
              </a:rPr>
              <a:t>&lt;tên </a:t>
            </a:r>
            <a:r>
              <a:rPr dirty="0" sz="1300" b="1">
                <a:latin typeface="Times New Roman"/>
                <a:cs typeface="Times New Roman"/>
              </a:rPr>
              <a:t>biến&gt; </a:t>
            </a:r>
            <a:r>
              <a:rPr dirty="0" sz="1300" spc="-5" b="1">
                <a:latin typeface="Times New Roman"/>
                <a:cs typeface="Times New Roman"/>
              </a:rPr>
              <a:t>[=&lt;giá</a:t>
            </a:r>
            <a:r>
              <a:rPr dirty="0" sz="1300" spc="1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trị&gt;]</a:t>
            </a:r>
            <a:endParaRPr sz="1300">
              <a:latin typeface="Times New Roman"/>
              <a:cs typeface="Times New Roman"/>
            </a:endParaRPr>
          </a:p>
          <a:p>
            <a:pPr algn="just" marL="12700" marR="10795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 b="1">
                <a:latin typeface="Times New Roman"/>
                <a:cs typeface="Times New Roman"/>
              </a:rPr>
              <a:t>+ Tên </a:t>
            </a:r>
            <a:r>
              <a:rPr dirty="0" sz="1300" b="1">
                <a:latin typeface="Times New Roman"/>
                <a:cs typeface="Times New Roman"/>
              </a:rPr>
              <a:t>biến: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thể dài </a:t>
            </a:r>
            <a:r>
              <a:rPr dirty="0" sz="1300" spc="-5">
                <a:latin typeface="Times New Roman"/>
                <a:cs typeface="Times New Roman"/>
              </a:rPr>
              <a:t>256 ký tự bao </a:t>
            </a:r>
            <a:r>
              <a:rPr dirty="0" sz="1300">
                <a:latin typeface="Times New Roman"/>
                <a:cs typeface="Times New Roman"/>
              </a:rPr>
              <a:t>gồm các </a:t>
            </a:r>
            <a:r>
              <a:rPr dirty="0" sz="1300" spc="-5">
                <a:latin typeface="Times New Roman"/>
                <a:cs typeface="Times New Roman"/>
              </a:rPr>
              <a:t>chữ cái, chữ </a:t>
            </a:r>
            <a:r>
              <a:rPr dirty="0" sz="1300">
                <a:latin typeface="Times New Roman"/>
                <a:cs typeface="Times New Roman"/>
              </a:rPr>
              <a:t>số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dấu </a:t>
            </a:r>
            <a:r>
              <a:rPr dirty="0" sz="1300" spc="-5">
                <a:latin typeface="Times New Roman"/>
                <a:cs typeface="Times New Roman"/>
              </a:rPr>
              <a:t>gạch </a:t>
            </a:r>
            <a:r>
              <a:rPr dirty="0" sz="1300" spc="-75">
                <a:latin typeface="Times New Roman"/>
                <a:cs typeface="Times New Roman"/>
              </a:rPr>
              <a:t>dƣới. Tên  </a:t>
            </a:r>
            <a:r>
              <a:rPr dirty="0" sz="1300" spc="-5">
                <a:latin typeface="Times New Roman"/>
                <a:cs typeface="Times New Roman"/>
              </a:rPr>
              <a:t>biến phải </a:t>
            </a:r>
            <a:r>
              <a:rPr dirty="0" sz="1300">
                <a:latin typeface="Times New Roman"/>
                <a:cs typeface="Times New Roman"/>
              </a:rPr>
              <a:t>bắt </a:t>
            </a:r>
            <a:r>
              <a:rPr dirty="0" sz="1300" spc="-5">
                <a:latin typeface="Times New Roman"/>
                <a:cs typeface="Times New Roman"/>
              </a:rPr>
              <a:t>đầu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5">
                <a:latin typeface="Times New Roman"/>
                <a:cs typeface="Times New Roman"/>
              </a:rPr>
              <a:t>một chữ cái. </a:t>
            </a:r>
            <a:r>
              <a:rPr dirty="0" sz="1300">
                <a:latin typeface="Times New Roman"/>
                <a:cs typeface="Times New Roman"/>
              </a:rPr>
              <a:t>C# </a:t>
            </a:r>
            <a:r>
              <a:rPr dirty="0" sz="1300" spc="-5">
                <a:latin typeface="Times New Roman"/>
                <a:cs typeface="Times New Roman"/>
              </a:rPr>
              <a:t>phân </a:t>
            </a:r>
            <a:r>
              <a:rPr dirty="0" sz="1300">
                <a:latin typeface="Times New Roman"/>
                <a:cs typeface="Times New Roman"/>
              </a:rPr>
              <a:t>biệt </a:t>
            </a:r>
            <a:r>
              <a:rPr dirty="0" sz="1300" spc="-5">
                <a:latin typeface="Times New Roman"/>
                <a:cs typeface="Times New Roman"/>
              </a:rPr>
              <a:t>chữ hoa chữ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0">
                <a:latin typeface="Times New Roman"/>
                <a:cs typeface="Times New Roman"/>
              </a:rPr>
              <a:t>thƣờng.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b="1">
                <a:latin typeface="Times New Roman"/>
                <a:cs typeface="Times New Roman"/>
              </a:rPr>
              <a:t>Phạm </a:t>
            </a:r>
            <a:r>
              <a:rPr dirty="0" sz="1300" spc="-5" b="1">
                <a:latin typeface="Times New Roman"/>
                <a:cs typeface="Times New Roman"/>
              </a:rPr>
              <a:t>vi truy xuất gồm</a:t>
            </a:r>
            <a:r>
              <a:rPr dirty="0" sz="1300" spc="-25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có: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+ public: </a:t>
            </a:r>
            <a:r>
              <a:rPr dirty="0" sz="1300" spc="-5">
                <a:latin typeface="Times New Roman"/>
                <a:cs typeface="Times New Roman"/>
              </a:rPr>
              <a:t>Những biến khai báo public có thể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dùng ở bất </a:t>
            </a:r>
            <a:r>
              <a:rPr dirty="0" sz="1300">
                <a:latin typeface="Times New Roman"/>
                <a:cs typeface="Times New Roman"/>
              </a:rPr>
              <a:t>kỳ chỗ </a:t>
            </a:r>
            <a:r>
              <a:rPr dirty="0" sz="1300" spc="-5">
                <a:latin typeface="Times New Roman"/>
                <a:cs typeface="Times New Roman"/>
              </a:rPr>
              <a:t>nào trong lớp </a:t>
            </a:r>
            <a:r>
              <a:rPr dirty="0" sz="1300" spc="-105">
                <a:latin typeface="Times New Roman"/>
                <a:cs typeface="Times New Roman"/>
              </a:rPr>
              <a:t>đó  </a:t>
            </a:r>
            <a:r>
              <a:rPr dirty="0" sz="1300" spc="-5">
                <a:latin typeface="Times New Roman"/>
                <a:cs typeface="Times New Roman"/>
              </a:rPr>
              <a:t>và cả các </a:t>
            </a:r>
            <a:r>
              <a:rPr dirty="0" sz="1300">
                <a:latin typeface="Times New Roman"/>
                <a:cs typeface="Times New Roman"/>
              </a:rPr>
              <a:t>lớp </a:t>
            </a:r>
            <a:r>
              <a:rPr dirty="0" sz="1300" spc="-5">
                <a:latin typeface="Times New Roman"/>
                <a:cs typeface="Times New Roman"/>
              </a:rPr>
              <a:t>khác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dự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án.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+ private: </a:t>
            </a:r>
            <a:r>
              <a:rPr dirty="0" sz="1300" spc="-5">
                <a:latin typeface="Times New Roman"/>
                <a:cs typeface="Times New Roman"/>
              </a:rPr>
              <a:t>Những biến khai báo private thì chỉ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truy </a:t>
            </a:r>
            <a:r>
              <a:rPr dirty="0" sz="1300" spc="-5">
                <a:latin typeface="Times New Roman"/>
                <a:cs typeface="Times New Roman"/>
              </a:rPr>
              <a:t>cập ở trong </a:t>
            </a:r>
            <a:r>
              <a:rPr dirty="0" sz="1300">
                <a:latin typeface="Times New Roman"/>
                <a:cs typeface="Times New Roman"/>
              </a:rPr>
              <a:t>lớp</a:t>
            </a:r>
            <a:r>
              <a:rPr dirty="0" sz="1300" spc="-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đó.</a:t>
            </a:r>
            <a:endParaRPr sz="1300">
              <a:latin typeface="Times New Roman"/>
              <a:cs typeface="Times New Roman"/>
            </a:endParaRPr>
          </a:p>
          <a:p>
            <a:pPr algn="just" marL="12700" marR="889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 b="1" i="1">
                <a:latin typeface="Times New Roman"/>
                <a:cs typeface="Times New Roman"/>
              </a:rPr>
              <a:t>+ protected: </a:t>
            </a:r>
            <a:r>
              <a:rPr dirty="0" sz="1300" spc="-5">
                <a:latin typeface="Times New Roman"/>
                <a:cs typeface="Times New Roman"/>
              </a:rPr>
              <a:t>Những </a:t>
            </a:r>
            <a:r>
              <a:rPr dirty="0" sz="1300">
                <a:latin typeface="Times New Roman"/>
                <a:cs typeface="Times New Roman"/>
              </a:rPr>
              <a:t>biến </a:t>
            </a:r>
            <a:r>
              <a:rPr dirty="0" sz="1300" spc="-5">
                <a:latin typeface="Times New Roman"/>
                <a:cs typeface="Times New Roman"/>
              </a:rPr>
              <a:t>khai báo protected </a:t>
            </a:r>
            <a:r>
              <a:rPr dirty="0" sz="1300">
                <a:latin typeface="Times New Roman"/>
                <a:cs typeface="Times New Roman"/>
              </a:rPr>
              <a:t>chỉ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truy cập bên trong </a:t>
            </a:r>
            <a:r>
              <a:rPr dirty="0" sz="1300" spc="-5">
                <a:latin typeface="Times New Roman"/>
                <a:cs typeface="Times New Roman"/>
              </a:rPr>
              <a:t>lớp chứa nó </a:t>
            </a:r>
            <a:r>
              <a:rPr dirty="0" sz="1300" spc="-90">
                <a:latin typeface="Times New Roman"/>
                <a:cs typeface="Times New Roman"/>
              </a:rPr>
              <a:t>và  </a:t>
            </a:r>
            <a:r>
              <a:rPr dirty="0" sz="1300" spc="-5">
                <a:latin typeface="Times New Roman"/>
                <a:cs typeface="Times New Roman"/>
              </a:rPr>
              <a:t>những lớp dẫn xuất từ </a:t>
            </a:r>
            <a:r>
              <a:rPr dirty="0" sz="1300">
                <a:latin typeface="Times New Roman"/>
                <a:cs typeface="Times New Roman"/>
              </a:rPr>
              <a:t>lớp</a:t>
            </a:r>
            <a:r>
              <a:rPr dirty="0" sz="1300" spc="-5">
                <a:latin typeface="Times New Roman"/>
                <a:cs typeface="Times New Roman"/>
              </a:rPr>
              <a:t> đó.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46800" cy="86207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3.2.4. </a:t>
            </a:r>
            <a:r>
              <a:rPr dirty="0" sz="1300">
                <a:latin typeface="Times New Roman"/>
                <a:cs typeface="Times New Roman"/>
                <a:hlinkClick r:id="rId2" action="ppaction://hlinksldjump"/>
              </a:rPr>
              <a:t>Nhãn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– </a:t>
            </a:r>
            <a:r>
              <a:rPr dirty="0" sz="1300" spc="30"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Label...................................................................................................54</a:t>
            </a:r>
            <a:endParaRPr sz="13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3.2.5. Dòng </a:t>
            </a:r>
            <a:r>
              <a:rPr dirty="0" sz="1300" spc="-10">
                <a:latin typeface="Times New Roman"/>
                <a:cs typeface="Times New Roman"/>
                <a:hlinkClick r:id="rId3" action="ppaction://hlinksldjump"/>
              </a:rPr>
              <a:t>mách  </a:t>
            </a:r>
            <a:r>
              <a:rPr dirty="0" sz="1300" spc="-95">
                <a:latin typeface="Times New Roman"/>
                <a:cs typeface="Times New Roman"/>
                <a:hlinkClick r:id="rId3" action="ppaction://hlinksldjump"/>
              </a:rPr>
              <a:t>nƣớc 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– ToolTip</a:t>
            </a:r>
            <a:r>
              <a:rPr dirty="0" sz="1300" spc="125"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dirty="0" sz="1300" spc="-10">
                <a:latin typeface="Times New Roman"/>
                <a:cs typeface="Times New Roman"/>
                <a:hlinkClick r:id="rId3" action="ppaction://hlinksldjump"/>
              </a:rPr>
              <a:t>...........................................................................55</a:t>
            </a:r>
            <a:endParaRPr sz="13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3.2.6. Bài </a:t>
            </a:r>
            <a:r>
              <a:rPr dirty="0" sz="1300">
                <a:latin typeface="Times New Roman"/>
                <a:cs typeface="Times New Roman"/>
                <a:hlinkClick r:id="rId3" action="ppaction://hlinksldjump"/>
              </a:rPr>
              <a:t>tập</a:t>
            </a:r>
            <a:r>
              <a:rPr dirty="0" sz="1300" spc="170"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.............................................................................................................55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3.3. </a:t>
            </a:r>
            <a:r>
              <a:rPr dirty="0" sz="1300" spc="-10">
                <a:latin typeface="Times New Roman"/>
                <a:cs typeface="Times New Roman"/>
                <a:hlinkClick r:id="rId4" action="ppaction://hlinksldjump"/>
              </a:rPr>
              <a:t>Một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số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điều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khiển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cơ bản khác</a:t>
            </a:r>
            <a:r>
              <a:rPr dirty="0" sz="1300" spc="270"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..................................................................................57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3.3.1. Nhóm –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GroupBox</a:t>
            </a:r>
            <a:r>
              <a:rPr dirty="0" sz="1300" spc="265"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.........................................................................................57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3.3.2. </a:t>
            </a:r>
            <a:r>
              <a:rPr dirty="0" sz="1300" spc="-10">
                <a:latin typeface="Times New Roman"/>
                <a:cs typeface="Times New Roman"/>
                <a:hlinkClick r:id="rId5" action="ppaction://hlinksldjump"/>
              </a:rPr>
              <a:t>Hộp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đánh </a:t>
            </a:r>
            <a:r>
              <a:rPr dirty="0" sz="1300">
                <a:latin typeface="Times New Roman"/>
                <a:cs typeface="Times New Roman"/>
                <a:hlinkClick r:id="rId5" action="ppaction://hlinksldjump"/>
              </a:rPr>
              <a:t>dấu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–</a:t>
            </a:r>
            <a:r>
              <a:rPr dirty="0" sz="1300" spc="130"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CheckBox .............................................................................58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3.3.3. </a:t>
            </a:r>
            <a:r>
              <a:rPr dirty="0" sz="1300" spc="-10">
                <a:latin typeface="Times New Roman"/>
                <a:cs typeface="Times New Roman"/>
                <a:hlinkClick r:id="rId6" action="ppaction://hlinksldjump"/>
              </a:rPr>
              <a:t>Nút </a:t>
            </a:r>
            <a:r>
              <a:rPr dirty="0" sz="1300" spc="5">
                <a:latin typeface="Times New Roman"/>
                <a:cs typeface="Times New Roman"/>
                <a:hlinkClick r:id="rId6" action="ppaction://hlinksldjump"/>
              </a:rPr>
              <a:t>tùy </a:t>
            </a:r>
            <a:r>
              <a:rPr dirty="0" sz="1300">
                <a:latin typeface="Times New Roman"/>
                <a:cs typeface="Times New Roman"/>
                <a:hlinkClick r:id="rId6" action="ppaction://hlinksldjump"/>
              </a:rPr>
              <a:t>chọn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–</a:t>
            </a:r>
            <a:r>
              <a:rPr dirty="0" sz="1300" spc="-40">
                <a:latin typeface="Times New Roman"/>
                <a:cs typeface="Times New Roman"/>
                <a:hlinkClick r:id="rId6" action="ppaction://hlinksldjump"/>
              </a:rPr>
              <a:t> </a:t>
            </a:r>
            <a:r>
              <a:rPr dirty="0" sz="1300">
                <a:latin typeface="Times New Roman"/>
                <a:cs typeface="Times New Roman"/>
                <a:hlinkClick r:id="rId6" action="ppaction://hlinksldjump"/>
              </a:rPr>
              <a:t>RadioButton...........................................................................59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3.3.4. </a:t>
            </a:r>
            <a:r>
              <a:rPr dirty="0" sz="1300" spc="-10">
                <a:latin typeface="Times New Roman"/>
                <a:cs typeface="Times New Roman"/>
                <a:hlinkClick r:id="rId7" action="ppaction://hlinksldjump"/>
              </a:rPr>
              <a:t>Hộp </a:t>
            </a: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danh sách – </a:t>
            </a:r>
            <a:r>
              <a:rPr dirty="0" sz="1300" spc="45">
                <a:latin typeface="Times New Roman"/>
                <a:cs typeface="Times New Roman"/>
                <a:hlinkClick r:id="rId7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ListBox................................................................................60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3.3.5. </a:t>
            </a:r>
            <a:r>
              <a:rPr dirty="0" sz="1300" spc="-10">
                <a:latin typeface="Times New Roman"/>
                <a:cs typeface="Times New Roman"/>
                <a:hlinkClick r:id="rId8" action="ppaction://hlinksldjump"/>
              </a:rPr>
              <a:t>Hộp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lựa chọn – ComboBox</a:t>
            </a:r>
            <a:r>
              <a:rPr dirty="0" sz="1300" spc="190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............................................................................65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3.3.6. </a:t>
            </a:r>
            <a:r>
              <a:rPr dirty="0" sz="1300" spc="-10">
                <a:latin typeface="Times New Roman"/>
                <a:cs typeface="Times New Roman"/>
                <a:hlinkClick r:id="rId9" action="ppaction://hlinksldjump"/>
              </a:rPr>
              <a:t>Điều 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khiển</a:t>
            </a:r>
            <a:r>
              <a:rPr dirty="0" sz="1300" spc="75">
                <a:latin typeface="Times New Roman"/>
                <a:cs typeface="Times New Roman"/>
                <a:hlinkClick r:id="rId9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CheckedListBox...........................................................................68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3.3.7. </a:t>
            </a:r>
            <a:r>
              <a:rPr dirty="0" sz="1300" spc="-10">
                <a:latin typeface="Times New Roman"/>
                <a:cs typeface="Times New Roman"/>
                <a:hlinkClick r:id="rId10" action="ppaction://hlinksldjump"/>
              </a:rPr>
              <a:t>Điều 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khiển NumericUpDown</a:t>
            </a:r>
            <a:r>
              <a:rPr dirty="0" sz="1300" spc="-185">
                <a:latin typeface="Times New Roman"/>
                <a:cs typeface="Times New Roman"/>
                <a:hlinkClick r:id="rId10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.........................................................................73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3.3.8. </a:t>
            </a:r>
            <a:r>
              <a:rPr dirty="0" sz="1300">
                <a:latin typeface="Times New Roman"/>
                <a:cs typeface="Times New Roman"/>
                <a:hlinkClick r:id="rId11" action="ppaction://hlinksldjump"/>
              </a:rPr>
              <a:t>Thanh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cuộn HscrollBar và VscrollBar</a:t>
            </a:r>
            <a:r>
              <a:rPr dirty="0" sz="1300" spc="180">
                <a:latin typeface="Times New Roman"/>
                <a:cs typeface="Times New Roman"/>
                <a:hlinkClick r:id="rId11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...........................................................75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3.3.9. </a:t>
            </a:r>
            <a:r>
              <a:rPr dirty="0" sz="1300" spc="-10">
                <a:latin typeface="Times New Roman"/>
                <a:cs typeface="Times New Roman"/>
                <a:hlinkClick r:id="rId12" action="ppaction://hlinksldjump"/>
              </a:rPr>
              <a:t>Điều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khiển</a:t>
            </a:r>
            <a:r>
              <a:rPr dirty="0" sz="1300" spc="-20">
                <a:latin typeface="Times New Roman"/>
                <a:cs typeface="Times New Roman"/>
                <a:hlinkClick r:id="rId12" action="ppaction://hlinksldjump"/>
              </a:rPr>
              <a:t> </a:t>
            </a:r>
            <a:r>
              <a:rPr dirty="0" sz="1300">
                <a:latin typeface="Times New Roman"/>
                <a:cs typeface="Times New Roman"/>
                <a:hlinkClick r:id="rId12" action="ppaction://hlinksldjump"/>
              </a:rPr>
              <a:t>Timer............................................................................................76</a:t>
            </a:r>
            <a:endParaRPr sz="1300">
              <a:latin typeface="Times New Roman"/>
              <a:cs typeface="Times New Roman"/>
            </a:endParaRPr>
          </a:p>
          <a:p>
            <a:pPr algn="r" marL="12700" marR="5080" indent="570865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3.3.10. Điều khiển</a:t>
            </a:r>
            <a:r>
              <a:rPr dirty="0" sz="1300" spc="270">
                <a:latin typeface="Times New Roman"/>
                <a:cs typeface="Times New Roman"/>
                <a:hlinkClick r:id="rId1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RichTextBox</a:t>
            </a:r>
            <a:r>
              <a:rPr dirty="0" sz="1300" spc="-105">
                <a:latin typeface="Times New Roman"/>
                <a:cs typeface="Times New Roman"/>
                <a:hlinkClick r:id="rId1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..............................................................................78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CHƢƠNG 4: CÁC HỘP </a:t>
            </a:r>
            <a:r>
              <a:rPr dirty="0" sz="1300" spc="-10">
                <a:latin typeface="Times New Roman"/>
                <a:cs typeface="Times New Roman"/>
                <a:hlinkClick r:id="rId14" action="ppaction://hlinksldjump"/>
              </a:rPr>
              <a:t>HỘI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THOẠI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THÔNG</a:t>
            </a:r>
            <a:r>
              <a:rPr dirty="0" sz="1300" spc="240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 spc="-10">
                <a:latin typeface="Times New Roman"/>
                <a:cs typeface="Times New Roman"/>
                <a:hlinkClick r:id="rId14" action="ppaction://hlinksldjump"/>
              </a:rPr>
              <a:t>DỤNG</a:t>
            </a:r>
            <a:r>
              <a:rPr dirty="0" sz="1300" spc="-50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 spc="-10">
                <a:latin typeface="Times New Roman"/>
                <a:cs typeface="Times New Roman"/>
                <a:hlinkClick r:id="rId14" action="ppaction://hlinksldjump"/>
              </a:rPr>
              <a:t>.......................................................79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4.1. Hộp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hội thoại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Open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File</a:t>
            </a:r>
            <a:r>
              <a:rPr dirty="0" sz="1300" spc="40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............................................................................................79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4.2. </a:t>
            </a:r>
            <a:r>
              <a:rPr dirty="0" sz="1300" spc="-10">
                <a:latin typeface="Times New Roman"/>
                <a:cs typeface="Times New Roman"/>
                <a:hlinkClick r:id="rId15" action="ppaction://hlinksldjump"/>
              </a:rPr>
              <a:t>Hộp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thoại  SaveFile và luồng FileStream</a:t>
            </a:r>
            <a:r>
              <a:rPr dirty="0" sz="1300" spc="-105"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...................................................................81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5.2.1. </a:t>
            </a:r>
            <a:r>
              <a:rPr dirty="0" sz="1300">
                <a:latin typeface="Times New Roman"/>
                <a:cs typeface="Times New Roman"/>
                <a:hlinkClick r:id="rId15" action="ppaction://hlinksldjump"/>
              </a:rPr>
              <a:t>Hộp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thoại  </a:t>
            </a:r>
            <a:r>
              <a:rPr dirty="0" sz="1300">
                <a:latin typeface="Times New Roman"/>
                <a:cs typeface="Times New Roman"/>
                <a:hlinkClick r:id="rId15" action="ppaction://hlinksldjump"/>
              </a:rPr>
              <a:t>SaveFile</a:t>
            </a:r>
            <a:r>
              <a:rPr dirty="0" sz="1300" spc="-85"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.........................................................................................81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5.2.2. Luồng  </a:t>
            </a:r>
            <a:r>
              <a:rPr dirty="0" sz="1300">
                <a:latin typeface="Times New Roman"/>
                <a:cs typeface="Times New Roman"/>
                <a:hlinkClick r:id="rId15" action="ppaction://hlinksldjump"/>
              </a:rPr>
              <a:t>FileStream</a:t>
            </a:r>
            <a:r>
              <a:rPr dirty="0" sz="1300" spc="-100"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...........................................................................................81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4.3. </a:t>
            </a:r>
            <a:r>
              <a:rPr dirty="0" sz="1300" spc="-10">
                <a:latin typeface="Times New Roman"/>
                <a:cs typeface="Times New Roman"/>
                <a:hlinkClick r:id="rId16" action="ppaction://hlinksldjump"/>
              </a:rPr>
              <a:t>Hộp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thoại  Color</a:t>
            </a:r>
            <a:r>
              <a:rPr dirty="0" sz="1300" spc="120">
                <a:latin typeface="Times New Roman"/>
                <a:cs typeface="Times New Roman"/>
                <a:hlinkClick r:id="rId16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.........................................................................................................84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7" action="ppaction://hlinksldjump"/>
              </a:rPr>
              <a:t>4.4. </a:t>
            </a:r>
            <a:r>
              <a:rPr dirty="0" sz="1300" spc="-10">
                <a:latin typeface="Times New Roman"/>
                <a:cs typeface="Times New Roman"/>
                <a:hlinkClick r:id="rId17" action="ppaction://hlinksldjump"/>
              </a:rPr>
              <a:t>Hộp </a:t>
            </a:r>
            <a:r>
              <a:rPr dirty="0" sz="1300">
                <a:latin typeface="Times New Roman"/>
                <a:cs typeface="Times New Roman"/>
                <a:hlinkClick r:id="rId17" action="ppaction://hlinksldjump"/>
              </a:rPr>
              <a:t>thoại </a:t>
            </a:r>
            <a:r>
              <a:rPr dirty="0" sz="1300" spc="-5">
                <a:latin typeface="Times New Roman"/>
                <a:cs typeface="Times New Roman"/>
                <a:hlinkClick r:id="rId17" action="ppaction://hlinksldjump"/>
              </a:rPr>
              <a:t>Font </a:t>
            </a:r>
            <a:r>
              <a:rPr dirty="0" sz="1300" spc="30">
                <a:latin typeface="Times New Roman"/>
                <a:cs typeface="Times New Roman"/>
                <a:hlinkClick r:id="rId17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7" action="ppaction://hlinksldjump"/>
              </a:rPr>
              <a:t>...........................................................................................................86</a:t>
            </a:r>
            <a:endParaRPr sz="13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163100"/>
              </a:lnSpc>
              <a:spcBef>
                <a:spcPts val="5"/>
              </a:spcBef>
            </a:pPr>
            <a:r>
              <a:rPr dirty="0" sz="1300">
                <a:latin typeface="Times New Roman"/>
                <a:cs typeface="Times New Roman"/>
                <a:hlinkClick r:id="rId18" action="ppaction://hlinksldjump"/>
              </a:rPr>
              <a:t>CHƢƠNG </a:t>
            </a:r>
            <a:r>
              <a:rPr dirty="0" sz="1300" spc="-5">
                <a:latin typeface="Times New Roman"/>
                <a:cs typeface="Times New Roman"/>
                <a:hlinkClick r:id="rId18" action="ppaction://hlinksldjump"/>
              </a:rPr>
              <a:t>5: </a:t>
            </a:r>
            <a:r>
              <a:rPr dirty="0" sz="1300">
                <a:latin typeface="Times New Roman"/>
                <a:cs typeface="Times New Roman"/>
                <a:hlinkClick r:id="rId18" action="ppaction://hlinksldjump"/>
              </a:rPr>
              <a:t>MENU VÀ CÁC ĐỒ ÁN </a:t>
            </a:r>
            <a:r>
              <a:rPr dirty="0" sz="1300" spc="5">
                <a:latin typeface="Times New Roman"/>
                <a:cs typeface="Times New Roman"/>
                <a:hlinkClick r:id="rId18" action="ppaction://hlinksldjump"/>
              </a:rPr>
              <a:t>NHIỀU </a:t>
            </a:r>
            <a:r>
              <a:rPr dirty="0" sz="1300">
                <a:latin typeface="Times New Roman"/>
                <a:cs typeface="Times New Roman"/>
                <a:hlinkClick r:id="rId18" action="ppaction://hlinksldjump"/>
              </a:rPr>
              <a:t>BIỂU MẪU </a:t>
            </a:r>
            <a:r>
              <a:rPr dirty="0" sz="1300" spc="-15">
                <a:latin typeface="Times New Roman"/>
                <a:cs typeface="Times New Roman"/>
                <a:hlinkClick r:id="rId18" action="ppaction://hlinksldjump"/>
              </a:rPr>
              <a:t>.............................................89 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8" action="ppaction://hlinksldjump"/>
              </a:rPr>
              <a:t>5.1. </a:t>
            </a:r>
            <a:r>
              <a:rPr dirty="0" sz="1300" spc="-10">
                <a:latin typeface="Times New Roman"/>
                <a:cs typeface="Times New Roman"/>
                <a:hlinkClick r:id="rId18" action="ppaction://hlinksldjump"/>
              </a:rPr>
              <a:t>Điều </a:t>
            </a:r>
            <a:r>
              <a:rPr dirty="0" sz="1300">
                <a:latin typeface="Times New Roman"/>
                <a:cs typeface="Times New Roman"/>
                <a:hlinkClick r:id="rId18" action="ppaction://hlinksldjump"/>
              </a:rPr>
              <a:t>khiển</a:t>
            </a:r>
            <a:r>
              <a:rPr dirty="0" sz="1300" spc="-70">
                <a:latin typeface="Times New Roman"/>
                <a:cs typeface="Times New Roman"/>
                <a:hlinkClick r:id="rId18" action="ppaction://hlinksldjump"/>
              </a:rPr>
              <a:t> </a:t>
            </a:r>
            <a:r>
              <a:rPr dirty="0" sz="1300">
                <a:latin typeface="Times New Roman"/>
                <a:cs typeface="Times New Roman"/>
                <a:hlinkClick r:id="rId18" action="ppaction://hlinksldjump"/>
              </a:rPr>
              <a:t>MenuStrip................................................................................................89</a:t>
            </a: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  <a:hlinkClick r:id="rId19" action="ppaction://hlinksldjump"/>
              </a:rPr>
              <a:t>5.2. Popup </a:t>
            </a:r>
            <a:r>
              <a:rPr dirty="0" sz="1300" spc="-10">
                <a:latin typeface="Times New Roman"/>
                <a:cs typeface="Times New Roman"/>
                <a:hlinkClick r:id="rId19" action="ppaction://hlinksldjump"/>
              </a:rPr>
              <a:t>menu  </a:t>
            </a:r>
            <a:r>
              <a:rPr dirty="0" sz="1300" spc="-5">
                <a:latin typeface="Times New Roman"/>
                <a:cs typeface="Times New Roman"/>
                <a:hlinkClick r:id="rId19" action="ppaction://hlinksldjump"/>
              </a:rPr>
              <a:t>–</a:t>
            </a:r>
            <a:r>
              <a:rPr dirty="0" sz="1300" spc="105">
                <a:latin typeface="Times New Roman"/>
                <a:cs typeface="Times New Roman"/>
                <a:hlinkClick r:id="rId19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9" action="ppaction://hlinksldjump"/>
              </a:rPr>
              <a:t>ContextMenuStrip..............................................................................91</a:t>
            </a: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20" action="ppaction://hlinksldjump"/>
              </a:rPr>
              <a:t>5.3. Đồ án nhiều </a:t>
            </a:r>
            <a:r>
              <a:rPr dirty="0" sz="1300">
                <a:latin typeface="Times New Roman"/>
                <a:cs typeface="Times New Roman"/>
                <a:hlinkClick r:id="rId20" action="ppaction://hlinksldjump"/>
              </a:rPr>
              <a:t>biểu </a:t>
            </a:r>
            <a:r>
              <a:rPr dirty="0" sz="1300" spc="-5">
                <a:latin typeface="Times New Roman"/>
                <a:cs typeface="Times New Roman"/>
                <a:hlinkClick r:id="rId20" action="ppaction://hlinksldjump"/>
              </a:rPr>
              <a:t>mẫu</a:t>
            </a:r>
            <a:r>
              <a:rPr dirty="0" sz="1300" spc="275">
                <a:latin typeface="Times New Roman"/>
                <a:cs typeface="Times New Roman"/>
                <a:hlinkClick r:id="rId20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20" action="ppaction://hlinksldjump"/>
              </a:rPr>
              <a:t>................................................................................................93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20" action="ppaction://hlinksldjump"/>
              </a:rPr>
              <a:t>5.3.1. Bổ </a:t>
            </a:r>
            <a:r>
              <a:rPr dirty="0" sz="1300" spc="-10">
                <a:latin typeface="Times New Roman"/>
                <a:cs typeface="Times New Roman"/>
                <a:hlinkClick r:id="rId20" action="ppaction://hlinksldjump"/>
              </a:rPr>
              <a:t>sung </a:t>
            </a:r>
            <a:r>
              <a:rPr dirty="0" sz="1300">
                <a:latin typeface="Times New Roman"/>
                <a:cs typeface="Times New Roman"/>
                <a:hlinkClick r:id="rId20" action="ppaction://hlinksldjump"/>
              </a:rPr>
              <a:t>biểu </a:t>
            </a:r>
            <a:r>
              <a:rPr dirty="0" sz="1300" spc="-5">
                <a:latin typeface="Times New Roman"/>
                <a:cs typeface="Times New Roman"/>
                <a:hlinkClick r:id="rId20" action="ppaction://hlinksldjump"/>
              </a:rPr>
              <a:t>mẫu</a:t>
            </a:r>
            <a:r>
              <a:rPr dirty="0" sz="1300" spc="254">
                <a:latin typeface="Times New Roman"/>
                <a:cs typeface="Times New Roman"/>
                <a:hlinkClick r:id="rId20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20" action="ppaction://hlinksldjump"/>
              </a:rPr>
              <a:t>...........................................................................................93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10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0123"/>
            <a:ext cx="6178550" cy="376555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20"/>
              </a:spcBef>
            </a:pPr>
            <a:r>
              <a:rPr dirty="0" sz="1200" spc="-5" b="1" i="1">
                <a:latin typeface="Arial"/>
                <a:cs typeface="Arial"/>
              </a:rPr>
              <a:t>2.2.2</a:t>
            </a:r>
            <a:r>
              <a:rPr dirty="0" sz="120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Hằng</a:t>
            </a:r>
            <a:endParaRPr sz="1200">
              <a:latin typeface="Arial"/>
              <a:cs typeface="Arial"/>
            </a:endParaRPr>
          </a:p>
          <a:p>
            <a:pPr algn="just" marL="12700" marR="10795" indent="359410">
              <a:lnSpc>
                <a:spcPct val="124600"/>
              </a:lnSpc>
              <a:spcBef>
                <a:spcPts val="540"/>
              </a:spcBef>
            </a:pPr>
            <a:r>
              <a:rPr dirty="0" sz="1300" spc="-1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để chứa </a:t>
            </a:r>
            <a:r>
              <a:rPr dirty="0" sz="1300">
                <a:latin typeface="Times New Roman"/>
                <a:cs typeface="Times New Roman"/>
              </a:rPr>
              <a:t>những </a:t>
            </a:r>
            <a:r>
              <a:rPr dirty="0" sz="1300" spc="-5">
                <a:latin typeface="Times New Roman"/>
                <a:cs typeface="Times New Roman"/>
              </a:rPr>
              <a:t>dữ liệu có giá trị </a:t>
            </a:r>
            <a:r>
              <a:rPr dirty="0" sz="1300">
                <a:latin typeface="Times New Roman"/>
                <a:cs typeface="Times New Roman"/>
              </a:rPr>
              <a:t>không </a:t>
            </a:r>
            <a:r>
              <a:rPr dirty="0" sz="1300" spc="-5">
                <a:latin typeface="Times New Roman"/>
                <a:cs typeface="Times New Roman"/>
              </a:rPr>
              <a:t>đổi trong </a:t>
            </a:r>
            <a:r>
              <a:rPr dirty="0" sz="1300" spc="-10">
                <a:latin typeface="Times New Roman"/>
                <a:cs typeface="Times New Roman"/>
              </a:rPr>
              <a:t>suốt </a:t>
            </a:r>
            <a:r>
              <a:rPr dirty="0" sz="1300" spc="-5">
                <a:latin typeface="Times New Roman"/>
                <a:cs typeface="Times New Roman"/>
              </a:rPr>
              <a:t>quá trình </a:t>
            </a:r>
            <a:r>
              <a:rPr dirty="0" sz="1300">
                <a:latin typeface="Times New Roman"/>
                <a:cs typeface="Times New Roman"/>
              </a:rPr>
              <a:t>tính toán. </a:t>
            </a:r>
            <a:r>
              <a:rPr dirty="0" sz="1300" spc="-10">
                <a:latin typeface="Times New Roman"/>
                <a:cs typeface="Times New Roman"/>
              </a:rPr>
              <a:t>Sử  </a:t>
            </a:r>
            <a:r>
              <a:rPr dirty="0" sz="1300" spc="-5">
                <a:latin typeface="Times New Roman"/>
                <a:cs typeface="Times New Roman"/>
              </a:rPr>
              <a:t>dụng hằng số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 spc="-10">
                <a:latin typeface="Times New Roman"/>
                <a:cs typeface="Times New Roman"/>
              </a:rPr>
              <a:t>sáng sủa, </a:t>
            </a:r>
            <a:r>
              <a:rPr dirty="0" sz="1300" spc="-5">
                <a:latin typeface="Times New Roman"/>
                <a:cs typeface="Times New Roman"/>
              </a:rPr>
              <a:t>dễ đọc nhờ tên gọi gợi nhớ </a:t>
            </a:r>
            <a:r>
              <a:rPr dirty="0" sz="1300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vì các con </a:t>
            </a:r>
            <a:r>
              <a:rPr dirty="0" sz="1300" spc="-70">
                <a:latin typeface="Times New Roman"/>
                <a:cs typeface="Times New Roman"/>
              </a:rPr>
              <a:t>số.  </a:t>
            </a:r>
            <a:r>
              <a:rPr dirty="0" sz="1300" spc="-10">
                <a:latin typeface="Times New Roman"/>
                <a:cs typeface="Times New Roman"/>
              </a:rPr>
              <a:t>Hằng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khai báo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cú pháp</a:t>
            </a:r>
            <a:r>
              <a:rPr dirty="0" sz="1300" spc="-13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&lt;const&gt; &lt;kiểu dữ </a:t>
            </a:r>
            <a:r>
              <a:rPr dirty="0" sz="1300" b="1" i="1">
                <a:latin typeface="Times New Roman"/>
                <a:cs typeface="Times New Roman"/>
              </a:rPr>
              <a:t>liệu&gt; </a:t>
            </a:r>
            <a:r>
              <a:rPr dirty="0" sz="1300" spc="-5" b="1" i="1">
                <a:latin typeface="Times New Roman"/>
                <a:cs typeface="Times New Roman"/>
              </a:rPr>
              <a:t>&lt;tên </a:t>
            </a:r>
            <a:r>
              <a:rPr dirty="0" sz="1300" spc="-10" b="1" i="1">
                <a:latin typeface="Times New Roman"/>
                <a:cs typeface="Times New Roman"/>
              </a:rPr>
              <a:t>hằng&gt; </a:t>
            </a:r>
            <a:r>
              <a:rPr dirty="0" sz="1300" spc="-5" b="1" i="1">
                <a:latin typeface="Times New Roman"/>
                <a:cs typeface="Times New Roman"/>
              </a:rPr>
              <a:t>= &lt;giá</a:t>
            </a:r>
            <a:r>
              <a:rPr dirty="0" sz="1300" spc="15" b="1" i="1">
                <a:latin typeface="Times New Roman"/>
                <a:cs typeface="Times New Roman"/>
              </a:rPr>
              <a:t> </a:t>
            </a:r>
            <a:r>
              <a:rPr dirty="0" sz="1300" b="1" i="1">
                <a:latin typeface="Times New Roman"/>
                <a:cs typeface="Times New Roman"/>
              </a:rPr>
              <a:t>trị&gt;;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Ví dụ: const double Pi=3.14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;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Phạm vi hoạt động: </a:t>
            </a:r>
            <a:r>
              <a:rPr dirty="0" sz="1300">
                <a:latin typeface="Times New Roman"/>
                <a:cs typeface="Times New Roman"/>
              </a:rPr>
              <a:t>Hằng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khai báo với từ khóa private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155">
                <a:latin typeface="Times New Roman"/>
                <a:cs typeface="Times New Roman"/>
              </a:rPr>
              <a:t>chỉ  </a:t>
            </a:r>
            <a:r>
              <a:rPr dirty="0" sz="1300" spc="-5">
                <a:latin typeface="Times New Roman"/>
                <a:cs typeface="Times New Roman"/>
              </a:rPr>
              <a:t>hoạt động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thức, khai báo cho </a:t>
            </a:r>
            <a:r>
              <a:rPr dirty="0" sz="1300">
                <a:latin typeface="Times New Roman"/>
                <a:cs typeface="Times New Roman"/>
              </a:rPr>
              <a:t>biểu </a:t>
            </a:r>
            <a:r>
              <a:rPr dirty="0" sz="1300" spc="-5">
                <a:latin typeface="Times New Roman"/>
                <a:cs typeface="Times New Roman"/>
              </a:rPr>
              <a:t>mẫu chỉ hoạt </a:t>
            </a:r>
            <a:r>
              <a:rPr dirty="0" sz="1300">
                <a:latin typeface="Times New Roman"/>
                <a:cs typeface="Times New Roman"/>
              </a:rPr>
              <a:t>động trong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">
                <a:latin typeface="Times New Roman"/>
                <a:cs typeface="Times New Roman"/>
              </a:rPr>
              <a:t>đó. </a:t>
            </a:r>
            <a:r>
              <a:rPr dirty="0" sz="1300" spc="-55">
                <a:latin typeface="Times New Roman"/>
                <a:cs typeface="Times New Roman"/>
              </a:rPr>
              <a:t>Hằng 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khai báo với từ </a:t>
            </a:r>
            <a:r>
              <a:rPr dirty="0" sz="1300">
                <a:latin typeface="Times New Roman"/>
                <a:cs typeface="Times New Roman"/>
              </a:rPr>
              <a:t>khóa </a:t>
            </a:r>
            <a:r>
              <a:rPr dirty="0" sz="1300" spc="-5">
                <a:latin typeface="Times New Roman"/>
                <a:cs typeface="Times New Roman"/>
              </a:rPr>
              <a:t>public hoạt </a:t>
            </a:r>
            <a:r>
              <a:rPr dirty="0" sz="1300">
                <a:latin typeface="Times New Roman"/>
                <a:cs typeface="Times New Roman"/>
              </a:rPr>
              <a:t>động trên </a:t>
            </a:r>
            <a:r>
              <a:rPr dirty="0" sz="1300" spc="-5">
                <a:latin typeface="Times New Roman"/>
                <a:cs typeface="Times New Roman"/>
              </a:rPr>
              <a:t>toàn ứng</a:t>
            </a:r>
            <a:r>
              <a:rPr dirty="0" sz="1300" spc="-1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dụng.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5"/>
              </a:spcBef>
            </a:pPr>
            <a:r>
              <a:rPr dirty="0" sz="1200" spc="-5" b="1" i="1">
                <a:latin typeface="Arial"/>
                <a:cs typeface="Arial"/>
              </a:rPr>
              <a:t>2.2.3. Các kiểu </a:t>
            </a:r>
            <a:r>
              <a:rPr dirty="0" sz="1200" b="1" i="1">
                <a:latin typeface="Arial"/>
                <a:cs typeface="Arial"/>
              </a:rPr>
              <a:t>dữ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liệu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55"/>
              </a:spcBef>
            </a:pPr>
            <a:r>
              <a:rPr dirty="0" sz="1300" spc="-5" b="1">
                <a:latin typeface="Times New Roman"/>
                <a:cs typeface="Times New Roman"/>
              </a:rPr>
              <a:t>1. Kiểu</a:t>
            </a:r>
            <a:r>
              <a:rPr dirty="0" sz="1300" spc="-10" b="1">
                <a:latin typeface="Times New Roman"/>
                <a:cs typeface="Times New Roman"/>
              </a:rPr>
              <a:t> số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- </a:t>
            </a:r>
            <a:r>
              <a:rPr dirty="0" sz="1300" spc="-10">
                <a:latin typeface="Times New Roman"/>
                <a:cs typeface="Times New Roman"/>
              </a:rPr>
              <a:t>Kiểu </a:t>
            </a:r>
            <a:r>
              <a:rPr dirty="0" sz="1300" spc="-5">
                <a:latin typeface="Times New Roman"/>
                <a:cs typeface="Times New Roman"/>
              </a:rPr>
              <a:t>số nguyên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có: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94942" y="4257167"/>
          <a:ext cx="5679440" cy="3942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915"/>
                <a:gridCol w="685799"/>
                <a:gridCol w="3886835"/>
              </a:tblGrid>
              <a:tr h="405383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Kiểu dữ</a:t>
                      </a:r>
                      <a:r>
                        <a:rPr dirty="0" sz="1300" spc="-4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b="1">
                          <a:latin typeface="Times New Roman"/>
                          <a:cs typeface="Times New Roman"/>
                        </a:rPr>
                        <a:t>liệu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Số</a:t>
                      </a:r>
                      <a:r>
                        <a:rPr dirty="0" sz="1300" spc="-3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byte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Mô tả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byte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Số nguyên </a:t>
                      </a:r>
                      <a:r>
                        <a:rPr dirty="0" sz="1300" spc="-75">
                          <a:latin typeface="Times New Roman"/>
                          <a:cs typeface="Times New Roman"/>
                        </a:rPr>
                        <a:t>dƣơng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dấu từ 0 –</a:t>
                      </a:r>
                      <a:r>
                        <a:rPr dirty="0" sz="130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255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sbyte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Số nguyên có dấu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(từ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-128 đến</a:t>
                      </a:r>
                      <a:r>
                        <a:rPr dirty="0" sz="130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127)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63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short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Số nguyên có dấu giá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trị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từ -32768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đến</a:t>
                      </a:r>
                      <a:r>
                        <a:rPr dirty="0" sz="130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32767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ushort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Số nguyên không dấu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từ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0 –</a:t>
                      </a:r>
                      <a:r>
                        <a:rPr dirty="0" sz="13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65535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690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Int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4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Số nguyên có dấu từ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-2.147.483.647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đến</a:t>
                      </a:r>
                      <a:r>
                        <a:rPr dirty="0" sz="130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2.147.483.647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uint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4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Số nguyên không dấu 0 –</a:t>
                      </a:r>
                      <a:r>
                        <a:rPr dirty="0" sz="130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4.294.967.295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9075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long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8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Kiểu số nguyên có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dấu có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trị trong</a:t>
                      </a:r>
                      <a:r>
                        <a:rPr dirty="0" sz="12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khoảng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1200" spc="-5">
                          <a:latin typeface="Times New Roman"/>
                          <a:cs typeface="Times New Roman"/>
                        </a:rPr>
                        <a:t>-9.223.370.036.854.775.808 đến</a:t>
                      </a:r>
                      <a:r>
                        <a:rPr dirty="0" sz="12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200">
                          <a:latin typeface="Times New Roman"/>
                          <a:cs typeface="Times New Roman"/>
                        </a:rPr>
                        <a:t>9.223.372.036.854.775.807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38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ulong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8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Số nguyên không dấu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từ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0 đến</a:t>
                      </a:r>
                      <a:r>
                        <a:rPr dirty="0" sz="130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0xffffffffffffffff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80"/>
              </a:spcBef>
            </a:pPr>
            <a:r>
              <a:rPr dirty="0" sz="1300" spc="-5">
                <a:latin typeface="Times New Roman"/>
                <a:cs typeface="Times New Roman"/>
              </a:rPr>
              <a:t>- </a:t>
            </a:r>
            <a:r>
              <a:rPr dirty="0" sz="1300" spc="-10">
                <a:latin typeface="Times New Roman"/>
                <a:cs typeface="Times New Roman"/>
              </a:rPr>
              <a:t>Kiểu </a:t>
            </a:r>
            <a:r>
              <a:rPr dirty="0" sz="1300" spc="-5">
                <a:latin typeface="Times New Roman"/>
                <a:cs typeface="Times New Roman"/>
              </a:rPr>
              <a:t>số thực </a:t>
            </a:r>
            <a:r>
              <a:rPr dirty="0" sz="1300">
                <a:latin typeface="Times New Roman"/>
                <a:cs typeface="Times New Roman"/>
              </a:rPr>
              <a:t>gồm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có: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94942" y="1121917"/>
          <a:ext cx="5679440" cy="2370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915"/>
                <a:gridCol w="685799"/>
                <a:gridCol w="3886835"/>
              </a:tblGrid>
              <a:tr h="406907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Kiểu dữ</a:t>
                      </a:r>
                      <a:r>
                        <a:rPr dirty="0" sz="1300" spc="-4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b="1">
                          <a:latin typeface="Times New Roman"/>
                          <a:cs typeface="Times New Roman"/>
                        </a:rPr>
                        <a:t>liệu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Số</a:t>
                      </a:r>
                      <a:r>
                        <a:rPr dirty="0" sz="1300" spc="-3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byte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300" spc="-5" b="1">
                          <a:latin typeface="Times New Roman"/>
                          <a:cs typeface="Times New Roman"/>
                        </a:rPr>
                        <a:t>Mô tả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52272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float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4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ct val="124600"/>
                        </a:lnSpc>
                        <a:spcBef>
                          <a:spcPts val="114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Kiểu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dấu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chấm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động có giá trị xấp xỉ từ 3,4E-38 đến  3,4E+38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với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7 chữ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số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có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nghĩa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9915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double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8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2230">
                        <a:lnSpc>
                          <a:spcPct val="124600"/>
                        </a:lnSpc>
                        <a:spcBef>
                          <a:spcPts val="114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Kiểu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dấu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chấm động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có độ chính xác gấp đôi, giá trị </a:t>
                      </a:r>
                      <a:r>
                        <a:rPr dirty="0" sz="1300" spc="5">
                          <a:latin typeface="Times New Roman"/>
                          <a:cs typeface="Times New Roman"/>
                        </a:rPr>
                        <a:t>xấp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xỉ từ 1,7E-308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đến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1,7E+308 với 15, 16 chữ số có  nghĩa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576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decimal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8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Có độ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chính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đến 28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con số và giá trị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thập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phân.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2720" y="3544951"/>
            <a:ext cx="6228080" cy="5234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751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spc="-5" b="1">
                <a:latin typeface="Times New Roman"/>
                <a:cs typeface="Times New Roman"/>
              </a:rPr>
              <a:t>phép toán </a:t>
            </a:r>
            <a:r>
              <a:rPr dirty="0" sz="1300" b="1">
                <a:latin typeface="Times New Roman"/>
                <a:cs typeface="Times New Roman"/>
              </a:rPr>
              <a:t>số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học</a:t>
            </a:r>
            <a:endParaRPr sz="1300">
              <a:latin typeface="Times New Roman"/>
              <a:cs typeface="Times New Roman"/>
            </a:endParaRPr>
          </a:p>
          <a:p>
            <a:pPr marL="38100" marR="32384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+ Cộng (+), trừ </a:t>
            </a:r>
            <a:r>
              <a:rPr dirty="0" sz="1300">
                <a:latin typeface="Times New Roman"/>
                <a:cs typeface="Times New Roman"/>
              </a:rPr>
              <a:t>(-), nhân </a:t>
            </a:r>
            <a:r>
              <a:rPr dirty="0" sz="1300" spc="-5">
                <a:latin typeface="Times New Roman"/>
                <a:cs typeface="Times New Roman"/>
              </a:rPr>
              <a:t>(*), chia (/). </a:t>
            </a:r>
            <a:r>
              <a:rPr dirty="0" sz="1300">
                <a:latin typeface="Times New Roman"/>
                <a:cs typeface="Times New Roman"/>
              </a:rPr>
              <a:t>Các phép </a:t>
            </a:r>
            <a:r>
              <a:rPr dirty="0" sz="1300" spc="-5">
                <a:latin typeface="Times New Roman"/>
                <a:cs typeface="Times New Roman"/>
              </a:rPr>
              <a:t>toán </a:t>
            </a:r>
            <a:r>
              <a:rPr dirty="0" sz="1300">
                <a:latin typeface="Times New Roman"/>
                <a:cs typeface="Times New Roman"/>
              </a:rPr>
              <a:t>x[+,-,*,/]=y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75">
                <a:latin typeface="Times New Roman"/>
                <a:cs typeface="Times New Roman"/>
              </a:rPr>
              <a:t>đƣơng </a:t>
            </a:r>
            <a:r>
              <a:rPr dirty="0" sz="1300" spc="-5">
                <a:latin typeface="Times New Roman"/>
                <a:cs typeface="Times New Roman"/>
              </a:rPr>
              <a:t>với </a:t>
            </a:r>
            <a:r>
              <a:rPr dirty="0" sz="1300" spc="-110">
                <a:latin typeface="Times New Roman"/>
                <a:cs typeface="Times New Roman"/>
              </a:rPr>
              <a:t>phép  </a:t>
            </a:r>
            <a:r>
              <a:rPr dirty="0" sz="1300" spc="-5">
                <a:latin typeface="Times New Roman"/>
                <a:cs typeface="Times New Roman"/>
              </a:rPr>
              <a:t>toán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x=x[+,-,*,/]y.</a:t>
            </a:r>
            <a:endParaRPr sz="1300">
              <a:latin typeface="Times New Roman"/>
              <a:cs typeface="Times New Roman"/>
            </a:endParaRPr>
          </a:p>
          <a:p>
            <a:pPr marL="3975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Phép chia </a:t>
            </a:r>
            <a:r>
              <a:rPr dirty="0" sz="1300" spc="5">
                <a:latin typeface="Times New Roman"/>
                <a:cs typeface="Times New Roman"/>
              </a:rPr>
              <a:t>lấy </a:t>
            </a:r>
            <a:r>
              <a:rPr dirty="0" sz="1300" spc="-5">
                <a:latin typeface="Times New Roman"/>
                <a:cs typeface="Times New Roman"/>
              </a:rPr>
              <a:t>phần </a:t>
            </a:r>
            <a:r>
              <a:rPr dirty="0" sz="1300" spc="-200">
                <a:latin typeface="Times New Roman"/>
                <a:cs typeface="Times New Roman"/>
              </a:rPr>
              <a:t>dƣ </a:t>
            </a:r>
            <a:r>
              <a:rPr dirty="0" sz="1300" spc="-5">
                <a:latin typeface="Times New Roman"/>
                <a:cs typeface="Times New Roman"/>
              </a:rPr>
              <a:t>(%). Ví dụ: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5%3=2</a:t>
            </a:r>
            <a:endParaRPr sz="1300">
              <a:latin typeface="Times New Roman"/>
              <a:cs typeface="Times New Roman"/>
            </a:endParaRPr>
          </a:p>
          <a:p>
            <a:pPr marL="38100" marR="304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Math.Round(x,n): </a:t>
            </a:r>
            <a:r>
              <a:rPr dirty="0" sz="1300">
                <a:latin typeface="Times New Roman"/>
                <a:cs typeface="Times New Roman"/>
              </a:rPr>
              <a:t>hàm làm </a:t>
            </a:r>
            <a:r>
              <a:rPr dirty="0" sz="1300" spc="-5">
                <a:latin typeface="Times New Roman"/>
                <a:cs typeface="Times New Roman"/>
              </a:rPr>
              <a:t>tròn </a:t>
            </a:r>
            <a:r>
              <a:rPr dirty="0" sz="1300" spc="5">
                <a:latin typeface="Times New Roman"/>
                <a:cs typeface="Times New Roman"/>
              </a:rPr>
              <a:t>số </a:t>
            </a:r>
            <a:r>
              <a:rPr dirty="0" sz="1300" spc="-5">
                <a:latin typeface="Times New Roman"/>
                <a:cs typeface="Times New Roman"/>
              </a:rPr>
              <a:t>thực x đến n chữ số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dấu </a:t>
            </a:r>
            <a:r>
              <a:rPr dirty="0" sz="1300">
                <a:latin typeface="Times New Roman"/>
                <a:cs typeface="Times New Roman"/>
              </a:rPr>
              <a:t>phẩy thập phân, </a:t>
            </a:r>
            <a:r>
              <a:rPr dirty="0" sz="1300" spc="-5">
                <a:latin typeface="Times New Roman"/>
                <a:cs typeface="Times New Roman"/>
              </a:rPr>
              <a:t>ví  dụ: Math.Round(11.346,2) = </a:t>
            </a:r>
            <a:r>
              <a:rPr dirty="0" sz="1300">
                <a:latin typeface="Times New Roman"/>
                <a:cs typeface="Times New Roman"/>
              </a:rPr>
              <a:t>11.35</a:t>
            </a:r>
            <a:endParaRPr sz="1300">
              <a:latin typeface="Times New Roman"/>
              <a:cs typeface="Times New Roman"/>
            </a:endParaRPr>
          </a:p>
          <a:p>
            <a:pPr marL="3975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Math.Sin(x): </a:t>
            </a:r>
            <a:r>
              <a:rPr dirty="0" sz="1300">
                <a:latin typeface="Times New Roman"/>
                <a:cs typeface="Times New Roman"/>
              </a:rPr>
              <a:t>hàm tính </a:t>
            </a:r>
            <a:r>
              <a:rPr dirty="0" sz="1300" spc="-5">
                <a:latin typeface="Times New Roman"/>
                <a:cs typeface="Times New Roman"/>
              </a:rPr>
              <a:t>giá </a:t>
            </a:r>
            <a:r>
              <a:rPr dirty="0" sz="1300">
                <a:latin typeface="Times New Roman"/>
                <a:cs typeface="Times New Roman"/>
              </a:rPr>
              <a:t>trị của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sin(x)</a:t>
            </a:r>
            <a:endParaRPr sz="1300">
              <a:latin typeface="Times New Roman"/>
              <a:cs typeface="Times New Roman"/>
            </a:endParaRPr>
          </a:p>
          <a:p>
            <a:pPr marL="397510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</a:rPr>
              <a:t>+ Math.Cos(x): </a:t>
            </a:r>
            <a:r>
              <a:rPr dirty="0" sz="1300">
                <a:latin typeface="Times New Roman"/>
                <a:cs typeface="Times New Roman"/>
              </a:rPr>
              <a:t>hàm tính </a:t>
            </a:r>
            <a:r>
              <a:rPr dirty="0" sz="1300" spc="-5">
                <a:latin typeface="Times New Roman"/>
                <a:cs typeface="Times New Roman"/>
              </a:rPr>
              <a:t>giá </a:t>
            </a:r>
            <a:r>
              <a:rPr dirty="0" sz="1300">
                <a:latin typeface="Times New Roman"/>
                <a:cs typeface="Times New Roman"/>
              </a:rPr>
              <a:t>trị của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cos(x)</a:t>
            </a:r>
            <a:endParaRPr sz="1300">
              <a:latin typeface="Times New Roman"/>
              <a:cs typeface="Times New Roman"/>
            </a:endParaRPr>
          </a:p>
          <a:p>
            <a:pPr marL="3975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Math.Exp(x): </a:t>
            </a:r>
            <a:r>
              <a:rPr dirty="0" sz="1300">
                <a:latin typeface="Times New Roman"/>
                <a:cs typeface="Times New Roman"/>
              </a:rPr>
              <a:t>hàm tính </a:t>
            </a:r>
            <a:r>
              <a:rPr dirty="0" sz="1300" spc="-5">
                <a:latin typeface="Times New Roman"/>
                <a:cs typeface="Times New Roman"/>
              </a:rPr>
              <a:t>giá trị </a:t>
            </a:r>
            <a:r>
              <a:rPr dirty="0" sz="1300">
                <a:latin typeface="Times New Roman"/>
                <a:cs typeface="Times New Roman"/>
              </a:rPr>
              <a:t>của</a:t>
            </a:r>
            <a:r>
              <a:rPr dirty="0" sz="1300" spc="-5">
                <a:latin typeface="Times New Roman"/>
                <a:cs typeface="Times New Roman"/>
              </a:rPr>
              <a:t> e</a:t>
            </a:r>
            <a:r>
              <a:rPr dirty="0" baseline="39215" sz="1275" spc="-7">
                <a:latin typeface="Times New Roman"/>
                <a:cs typeface="Times New Roman"/>
              </a:rPr>
              <a:t>x</a:t>
            </a:r>
            <a:endParaRPr baseline="39215" sz="1275">
              <a:latin typeface="Times New Roman"/>
              <a:cs typeface="Times New Roman"/>
            </a:endParaRPr>
          </a:p>
          <a:p>
            <a:pPr marL="438784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Math.Pow(x,y): </a:t>
            </a:r>
            <a:r>
              <a:rPr dirty="0" sz="1300">
                <a:latin typeface="Times New Roman"/>
                <a:cs typeface="Times New Roman"/>
              </a:rPr>
              <a:t>hàm tính </a:t>
            </a:r>
            <a:r>
              <a:rPr dirty="0" sz="1300" spc="-5">
                <a:latin typeface="Times New Roman"/>
                <a:cs typeface="Times New Roman"/>
              </a:rPr>
              <a:t>giá </a:t>
            </a:r>
            <a:r>
              <a:rPr dirty="0" sz="1300">
                <a:latin typeface="Times New Roman"/>
                <a:cs typeface="Times New Roman"/>
              </a:rPr>
              <a:t>trị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x</a:t>
            </a:r>
            <a:r>
              <a:rPr dirty="0" baseline="39215" sz="1275">
                <a:latin typeface="Times New Roman"/>
                <a:cs typeface="Times New Roman"/>
              </a:rPr>
              <a:t>y</a:t>
            </a:r>
            <a:endParaRPr baseline="39215" sz="1275">
              <a:latin typeface="Times New Roman"/>
              <a:cs typeface="Times New Roman"/>
            </a:endParaRPr>
          </a:p>
          <a:p>
            <a:pPr marL="438784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Math.Abs(x): </a:t>
            </a:r>
            <a:r>
              <a:rPr dirty="0" sz="1300">
                <a:latin typeface="Times New Roman"/>
                <a:cs typeface="Times New Roman"/>
              </a:rPr>
              <a:t>hàm tính </a:t>
            </a:r>
            <a:r>
              <a:rPr dirty="0" sz="1300" spc="-5">
                <a:latin typeface="Times New Roman"/>
                <a:cs typeface="Times New Roman"/>
              </a:rPr>
              <a:t>giá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5">
                <a:latin typeface="Times New Roman"/>
                <a:cs typeface="Times New Roman"/>
              </a:rPr>
              <a:t>tuyệt đối của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</a:t>
            </a:r>
            <a:endParaRPr sz="1300">
              <a:latin typeface="Times New Roman"/>
              <a:cs typeface="Times New Roman"/>
            </a:endParaRPr>
          </a:p>
          <a:p>
            <a:pPr marL="3975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Math.Sqrt(x): </a:t>
            </a:r>
            <a:r>
              <a:rPr dirty="0" sz="1300">
                <a:latin typeface="Times New Roman"/>
                <a:cs typeface="Times New Roman"/>
              </a:rPr>
              <a:t>hàm tính </a:t>
            </a:r>
            <a:r>
              <a:rPr dirty="0" sz="1300" spc="-5">
                <a:latin typeface="Times New Roman"/>
                <a:cs typeface="Times New Roman"/>
              </a:rPr>
              <a:t>căn bậc </a:t>
            </a:r>
            <a:r>
              <a:rPr dirty="0" sz="1300">
                <a:latin typeface="Times New Roman"/>
                <a:cs typeface="Times New Roman"/>
              </a:rPr>
              <a:t>hai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</a:t>
            </a:r>
            <a:endParaRPr sz="1300">
              <a:latin typeface="Times New Roman"/>
              <a:cs typeface="Times New Roman"/>
            </a:endParaRPr>
          </a:p>
          <a:p>
            <a:pPr marL="3975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Sử dụng lớp </a:t>
            </a:r>
            <a:r>
              <a:rPr dirty="0" sz="1300">
                <a:latin typeface="Times New Roman"/>
                <a:cs typeface="Times New Roman"/>
              </a:rPr>
              <a:t>Random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10">
                <a:latin typeface="Times New Roman"/>
                <a:cs typeface="Times New Roman"/>
              </a:rPr>
              <a:t>sinh </a:t>
            </a:r>
            <a:r>
              <a:rPr dirty="0" sz="1300" spc="-5">
                <a:latin typeface="Times New Roman"/>
                <a:cs typeface="Times New Roman"/>
              </a:rPr>
              <a:t>số ngẫu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nhiên:</a:t>
            </a:r>
            <a:endParaRPr sz="1300">
              <a:latin typeface="Times New Roman"/>
              <a:cs typeface="Times New Roman"/>
            </a:endParaRPr>
          </a:p>
          <a:p>
            <a:pPr marL="1409065" marR="2948305" indent="-457200">
              <a:lnSpc>
                <a:spcPct val="163100"/>
              </a:lnSpc>
              <a:spcBef>
                <a:spcPts val="5"/>
              </a:spcBef>
              <a:buChar char="-"/>
              <a:tabLst>
                <a:tab pos="1049020" algn="l"/>
              </a:tabLst>
            </a:pPr>
            <a:r>
              <a:rPr dirty="0" sz="1300" spc="-5">
                <a:latin typeface="Times New Roman"/>
                <a:cs typeface="Times New Roman"/>
              </a:rPr>
              <a:t>B1: Khởi tạo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Random.  Random rd=new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Random();</a:t>
            </a:r>
            <a:endParaRPr sz="1300">
              <a:latin typeface="Times New Roman"/>
              <a:cs typeface="Times New Roman"/>
            </a:endParaRPr>
          </a:p>
          <a:p>
            <a:pPr marL="1048385" indent="-97155">
              <a:lnSpc>
                <a:spcPct val="100000"/>
              </a:lnSpc>
              <a:spcBef>
                <a:spcPts val="985"/>
              </a:spcBef>
              <a:buChar char="-"/>
              <a:tabLst>
                <a:tab pos="1049020" algn="l"/>
              </a:tabLst>
            </a:pPr>
            <a:r>
              <a:rPr dirty="0" sz="1300" spc="-5">
                <a:latin typeface="Times New Roman"/>
                <a:cs typeface="Times New Roman"/>
              </a:rPr>
              <a:t>B2: Dùng các </a:t>
            </a:r>
            <a:r>
              <a:rPr dirty="0" sz="1300">
                <a:latin typeface="Times New Roman"/>
                <a:cs typeface="Times New Roman"/>
              </a:rPr>
              <a:t>hàm </a:t>
            </a:r>
            <a:r>
              <a:rPr dirty="0" sz="1300" spc="-5">
                <a:latin typeface="Times New Roman"/>
                <a:cs typeface="Times New Roman"/>
              </a:rPr>
              <a:t>với ý nghĩa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0">
                <a:latin typeface="Times New Roman"/>
                <a:cs typeface="Times New Roman"/>
              </a:rPr>
              <a:t> sau:</a:t>
            </a:r>
            <a:endParaRPr sz="1300">
              <a:latin typeface="Times New Roman"/>
              <a:cs typeface="Times New Roman"/>
            </a:endParaRPr>
          </a:p>
          <a:p>
            <a:pPr marL="1066165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* rd.Next(): Sinh ngẫu nhiên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số kiểu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int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7915" cy="841819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040765" marR="7620">
              <a:lnSpc>
                <a:spcPct val="124700"/>
              </a:lnSpc>
              <a:spcBef>
                <a:spcPts val="95"/>
              </a:spcBef>
              <a:buChar char="*"/>
              <a:tabLst>
                <a:tab pos="1180465" algn="l"/>
              </a:tabLst>
            </a:pPr>
            <a:r>
              <a:rPr dirty="0" sz="1300" spc="-5">
                <a:latin typeface="Times New Roman"/>
                <a:cs typeface="Times New Roman"/>
              </a:rPr>
              <a:t>rd.Next(int MinValue,int MaxValue): Sinh ngẫu nhiên một số </a:t>
            </a:r>
            <a:r>
              <a:rPr dirty="0" sz="1300">
                <a:latin typeface="Times New Roman"/>
                <a:cs typeface="Times New Roman"/>
              </a:rPr>
              <a:t>kiểu </a:t>
            </a:r>
            <a:r>
              <a:rPr dirty="0" sz="1300" spc="-5">
                <a:latin typeface="Times New Roman"/>
                <a:cs typeface="Times New Roman"/>
              </a:rPr>
              <a:t>int có  giá trị từ MinValue </a:t>
            </a:r>
            <a:r>
              <a:rPr dirty="0" sz="1300">
                <a:latin typeface="Times New Roman"/>
                <a:cs typeface="Times New Roman"/>
              </a:rPr>
              <a:t>đến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MaxValue.</a:t>
            </a:r>
            <a:endParaRPr sz="1300">
              <a:latin typeface="Times New Roman"/>
              <a:cs typeface="Times New Roman"/>
            </a:endParaRPr>
          </a:p>
          <a:p>
            <a:pPr marL="1040765" marR="5080">
              <a:lnSpc>
                <a:spcPct val="124600"/>
              </a:lnSpc>
              <a:spcBef>
                <a:spcPts val="600"/>
              </a:spcBef>
              <a:buChar char="*"/>
              <a:tabLst>
                <a:tab pos="1181735" algn="l"/>
              </a:tabLst>
            </a:pPr>
            <a:r>
              <a:rPr dirty="0" sz="1300" spc="-5">
                <a:latin typeface="Times New Roman"/>
                <a:cs typeface="Times New Roman"/>
              </a:rPr>
              <a:t>rd.Next(int </a:t>
            </a:r>
            <a:r>
              <a:rPr dirty="0" sz="1300">
                <a:latin typeface="Times New Roman"/>
                <a:cs typeface="Times New Roman"/>
              </a:rPr>
              <a:t>MaxValue): </a:t>
            </a:r>
            <a:r>
              <a:rPr dirty="0" sz="1300" spc="-10">
                <a:latin typeface="Times New Roman"/>
                <a:cs typeface="Times New Roman"/>
              </a:rPr>
              <a:t>Sinh </a:t>
            </a:r>
            <a:r>
              <a:rPr dirty="0" sz="1300" spc="-5">
                <a:latin typeface="Times New Roman"/>
                <a:cs typeface="Times New Roman"/>
              </a:rPr>
              <a:t>ngẫu </a:t>
            </a:r>
            <a:r>
              <a:rPr dirty="0" sz="1300">
                <a:latin typeface="Times New Roman"/>
                <a:cs typeface="Times New Roman"/>
              </a:rPr>
              <a:t>nhiên </a:t>
            </a:r>
            <a:r>
              <a:rPr dirty="0" sz="1300" spc="-5">
                <a:latin typeface="Times New Roman"/>
                <a:cs typeface="Times New Roman"/>
              </a:rPr>
              <a:t>một số </a:t>
            </a:r>
            <a:r>
              <a:rPr dirty="0" sz="1300">
                <a:latin typeface="Times New Roman"/>
                <a:cs typeface="Times New Roman"/>
              </a:rPr>
              <a:t>kiểu </a:t>
            </a:r>
            <a:r>
              <a:rPr dirty="0" sz="1300" spc="-5">
                <a:latin typeface="Times New Roman"/>
                <a:cs typeface="Times New Roman"/>
              </a:rPr>
              <a:t>int có giá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5">
                <a:latin typeface="Times New Roman"/>
                <a:cs typeface="Times New Roman"/>
              </a:rPr>
              <a:t>từ lớn  nhất là</a:t>
            </a:r>
            <a:r>
              <a:rPr dirty="0" sz="1300" spc="-10">
                <a:latin typeface="Times New Roman"/>
                <a:cs typeface="Times New Roman"/>
              </a:rPr>
              <a:t> MaxValue</a:t>
            </a:r>
            <a:endParaRPr sz="1300">
              <a:latin typeface="Times New Roman"/>
              <a:cs typeface="Times New Roman"/>
            </a:endParaRPr>
          </a:p>
          <a:p>
            <a:pPr marL="1164590" indent="-124460">
              <a:lnSpc>
                <a:spcPct val="100000"/>
              </a:lnSpc>
              <a:spcBef>
                <a:spcPts val="985"/>
              </a:spcBef>
              <a:buChar char="*"/>
              <a:tabLst>
                <a:tab pos="1165225" algn="l"/>
              </a:tabLst>
            </a:pPr>
            <a:r>
              <a:rPr dirty="0" sz="1300" spc="-5">
                <a:latin typeface="Times New Roman"/>
                <a:cs typeface="Times New Roman"/>
              </a:rPr>
              <a:t>rd.NextDouble(): sinh ngẫu </a:t>
            </a:r>
            <a:r>
              <a:rPr dirty="0" sz="1300">
                <a:latin typeface="Times New Roman"/>
                <a:cs typeface="Times New Roman"/>
              </a:rPr>
              <a:t>nhiên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số </a:t>
            </a:r>
            <a:r>
              <a:rPr dirty="0" sz="1300">
                <a:latin typeface="Times New Roman"/>
                <a:cs typeface="Times New Roman"/>
              </a:rPr>
              <a:t>kiểu </a:t>
            </a:r>
            <a:r>
              <a:rPr dirty="0" sz="1300" spc="-5">
                <a:latin typeface="Times New Roman"/>
                <a:cs typeface="Times New Roman"/>
              </a:rPr>
              <a:t>double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giá trị từ 0 đến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1.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0"/>
              </a:spcBef>
            </a:pPr>
            <a:r>
              <a:rPr dirty="0" sz="1300" spc="-5" b="1">
                <a:latin typeface="Times New Roman"/>
                <a:cs typeface="Times New Roman"/>
              </a:rPr>
              <a:t>Các phép toán </a:t>
            </a:r>
            <a:r>
              <a:rPr dirty="0" sz="1300" b="1">
                <a:latin typeface="Times New Roman"/>
                <a:cs typeface="Times New Roman"/>
              </a:rPr>
              <a:t>so </a:t>
            </a:r>
            <a:r>
              <a:rPr dirty="0" sz="1300" spc="-5" b="1">
                <a:latin typeface="Times New Roman"/>
                <a:cs typeface="Times New Roman"/>
              </a:rPr>
              <a:t>sánh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+ Lớn hơn (&gt;), </a:t>
            </a:r>
            <a:r>
              <a:rPr dirty="0" sz="1300">
                <a:latin typeface="Times New Roman"/>
                <a:cs typeface="Times New Roman"/>
              </a:rPr>
              <a:t>lớn </a:t>
            </a:r>
            <a:r>
              <a:rPr dirty="0" sz="1300" spc="-5">
                <a:latin typeface="Times New Roman"/>
                <a:cs typeface="Times New Roman"/>
              </a:rPr>
              <a:t>hơn hoặc bằng </a:t>
            </a:r>
            <a:r>
              <a:rPr dirty="0" sz="1300">
                <a:latin typeface="Times New Roman"/>
                <a:cs typeface="Times New Roman"/>
              </a:rPr>
              <a:t>(&gt;=)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Nhỏ hơn (&lt;), </a:t>
            </a:r>
            <a:r>
              <a:rPr dirty="0" sz="1300">
                <a:latin typeface="Times New Roman"/>
                <a:cs typeface="Times New Roman"/>
              </a:rPr>
              <a:t>nhỏ </a:t>
            </a:r>
            <a:r>
              <a:rPr dirty="0" sz="1300" spc="-5">
                <a:latin typeface="Times New Roman"/>
                <a:cs typeface="Times New Roman"/>
              </a:rPr>
              <a:t>hơn hoặc bằng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(&lt;=)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Bằng(= =), khác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(!=).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2. Kiểu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chuỗi</a:t>
            </a:r>
            <a:endParaRPr sz="1300">
              <a:latin typeface="Times New Roman"/>
              <a:cs typeface="Times New Roman"/>
            </a:endParaRPr>
          </a:p>
          <a:p>
            <a:pPr marL="12700" marR="7620" indent="359410">
              <a:lnSpc>
                <a:spcPct val="126200"/>
              </a:lnSpc>
              <a:spcBef>
                <a:spcPts val="540"/>
              </a:spcBef>
              <a:tabLst>
                <a:tab pos="1223645" algn="l"/>
              </a:tabLst>
            </a:pPr>
            <a:r>
              <a:rPr dirty="0" sz="1300" spc="-5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kiểu </a:t>
            </a:r>
            <a:r>
              <a:rPr dirty="0" sz="1300" spc="-10">
                <a:latin typeface="Times New Roman"/>
                <a:cs typeface="Times New Roman"/>
              </a:rPr>
              <a:t>string </a:t>
            </a:r>
            <a:r>
              <a:rPr dirty="0" sz="1300" spc="-65">
                <a:latin typeface="Times New Roman"/>
                <a:cs typeface="Times New Roman"/>
              </a:rPr>
              <a:t>thƣờng </a:t>
            </a:r>
            <a:r>
              <a:rPr dirty="0" sz="1300" spc="-5">
                <a:latin typeface="Times New Roman"/>
                <a:cs typeface="Times New Roman"/>
              </a:rPr>
              <a:t>chứa một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ký tự. Để khai báo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cú </a:t>
            </a:r>
            <a:r>
              <a:rPr dirty="0" sz="1300" spc="-105">
                <a:latin typeface="Times New Roman"/>
                <a:cs typeface="Times New Roman"/>
              </a:rPr>
              <a:t>pháp 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string	myString;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1000"/>
              </a:spcBef>
            </a:pP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ta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thể </a:t>
            </a:r>
            <a:r>
              <a:rPr dirty="0" sz="1300">
                <a:latin typeface="Times New Roman"/>
                <a:cs typeface="Times New Roman"/>
              </a:rPr>
              <a:t>gán giá </a:t>
            </a:r>
            <a:r>
              <a:rPr dirty="0" sz="1300" spc="-5">
                <a:latin typeface="Times New Roman"/>
                <a:cs typeface="Times New Roman"/>
              </a:rPr>
              <a:t>trị của </a:t>
            </a:r>
            <a:r>
              <a:rPr dirty="0" sz="1300">
                <a:latin typeface="Times New Roman"/>
                <a:cs typeface="Times New Roman"/>
              </a:rPr>
              <a:t>chuỗi: </a:t>
            </a:r>
            <a:r>
              <a:rPr dirty="0" sz="1000" spc="-5">
                <a:latin typeface="Courier New"/>
                <a:cs typeface="Courier New"/>
              </a:rPr>
              <a:t>myString=”Chào</a:t>
            </a:r>
            <a:r>
              <a:rPr dirty="0" sz="1000" spc="-10">
                <a:latin typeface="Courier New"/>
                <a:cs typeface="Courier New"/>
              </a:rPr>
              <a:t> bạn”;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1005"/>
              </a:spcBef>
            </a:pPr>
            <a:r>
              <a:rPr dirty="0" sz="1300" spc="-10">
                <a:latin typeface="Times New Roman"/>
                <a:cs typeface="Times New Roman"/>
              </a:rPr>
              <a:t>Hoặc </a:t>
            </a:r>
            <a:r>
              <a:rPr dirty="0" sz="1300" spc="-5">
                <a:latin typeface="Times New Roman"/>
                <a:cs typeface="Times New Roman"/>
              </a:rPr>
              <a:t>ta 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vừa </a:t>
            </a:r>
            <a:r>
              <a:rPr dirty="0" sz="130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vừa khởi tạo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sau: </a:t>
            </a:r>
            <a:r>
              <a:rPr dirty="0" sz="1000" spc="-5">
                <a:latin typeface="Courier New"/>
                <a:cs typeface="Courier New"/>
              </a:rPr>
              <a:t>string myString=”Chào</a:t>
            </a:r>
            <a:r>
              <a:rPr dirty="0" sz="1000" spc="3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bạn”;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75"/>
              </a:spcBef>
            </a:pPr>
            <a:r>
              <a:rPr dirty="0" sz="1300" spc="-5">
                <a:latin typeface="Times New Roman"/>
                <a:cs typeface="Times New Roman"/>
              </a:rPr>
              <a:t>Trong C#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hỗ </a:t>
            </a:r>
            <a:r>
              <a:rPr dirty="0" sz="1300">
                <a:latin typeface="Times New Roman"/>
                <a:cs typeface="Times New Roman"/>
              </a:rPr>
              <a:t>trợ </a:t>
            </a:r>
            <a:r>
              <a:rPr dirty="0" sz="1300" spc="-5">
                <a:latin typeface="Times New Roman"/>
                <a:cs typeface="Times New Roman"/>
              </a:rPr>
              <a:t>font </a:t>
            </a:r>
            <a:r>
              <a:rPr dirty="0" sz="1300" spc="-10">
                <a:latin typeface="Times New Roman"/>
                <a:cs typeface="Times New Roman"/>
              </a:rPr>
              <a:t>Unicode </a:t>
            </a:r>
            <a:r>
              <a:rPr dirty="0" sz="1300">
                <a:latin typeface="Times New Roman"/>
                <a:cs typeface="Times New Roman"/>
              </a:rPr>
              <a:t>nên </a:t>
            </a:r>
            <a:r>
              <a:rPr dirty="0" sz="1300" spc="-5">
                <a:latin typeface="Times New Roman"/>
                <a:cs typeface="Times New Roman"/>
              </a:rPr>
              <a:t>ta có thể gõ tiếng </a:t>
            </a:r>
            <a:r>
              <a:rPr dirty="0" sz="1300">
                <a:latin typeface="Times New Roman"/>
                <a:cs typeface="Times New Roman"/>
              </a:rPr>
              <a:t>việt </a:t>
            </a:r>
            <a:r>
              <a:rPr dirty="0" sz="1300" spc="-5">
                <a:latin typeface="Times New Roman"/>
                <a:cs typeface="Times New Roman"/>
              </a:rPr>
              <a:t>có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dấu.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spc="-5" b="1">
                <a:latin typeface="Times New Roman"/>
                <a:cs typeface="Times New Roman"/>
              </a:rPr>
              <a:t>phép toán trên kiểu</a:t>
            </a:r>
            <a:r>
              <a:rPr dirty="0" sz="1300" spc="1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chuỗi</a:t>
            </a:r>
            <a:endParaRPr sz="1300">
              <a:latin typeface="Times New Roman"/>
              <a:cs typeface="Times New Roman"/>
            </a:endParaRPr>
          </a:p>
          <a:p>
            <a:pPr marL="372110" marR="56515">
              <a:lnSpc>
                <a:spcPts val="2540"/>
              </a:lnSpc>
              <a:spcBef>
                <a:spcPts val="215"/>
              </a:spcBef>
            </a:pPr>
            <a:r>
              <a:rPr dirty="0" sz="1300" spc="-5">
                <a:latin typeface="Times New Roman"/>
                <a:cs typeface="Times New Roman"/>
              </a:rPr>
              <a:t>+ dấu + : </a:t>
            </a:r>
            <a:r>
              <a:rPr dirty="0" sz="1300">
                <a:latin typeface="Times New Roman"/>
                <a:cs typeface="Times New Roman"/>
              </a:rPr>
              <a:t>toán </a:t>
            </a:r>
            <a:r>
              <a:rPr dirty="0" sz="1300" spc="-5">
                <a:latin typeface="Times New Roman"/>
                <a:cs typeface="Times New Roman"/>
              </a:rPr>
              <a:t>tử ghép chuỗi. Ví </a:t>
            </a:r>
            <a:r>
              <a:rPr dirty="0" sz="1300">
                <a:latin typeface="Times New Roman"/>
                <a:cs typeface="Times New Roman"/>
              </a:rPr>
              <a:t>dụ: </a:t>
            </a:r>
            <a:r>
              <a:rPr dirty="0" sz="1300" spc="-5">
                <a:latin typeface="Times New Roman"/>
                <a:cs typeface="Times New Roman"/>
              </a:rPr>
              <a:t>“Hà Nội ” + “ </a:t>
            </a:r>
            <a:r>
              <a:rPr dirty="0" sz="1300" spc="-10">
                <a:latin typeface="Times New Roman"/>
                <a:cs typeface="Times New Roman"/>
              </a:rPr>
              <a:t>mùa </a:t>
            </a:r>
            <a:r>
              <a:rPr dirty="0" sz="1300">
                <a:latin typeface="Times New Roman"/>
                <a:cs typeface="Times New Roman"/>
              </a:rPr>
              <a:t>thu”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quả “Hà Nội </a:t>
            </a:r>
            <a:r>
              <a:rPr dirty="0" sz="1300" spc="-10">
                <a:latin typeface="Times New Roman"/>
                <a:cs typeface="Times New Roman"/>
              </a:rPr>
              <a:t>mùa  </a:t>
            </a:r>
            <a:r>
              <a:rPr dirty="0" sz="1300" spc="-5">
                <a:latin typeface="Times New Roman"/>
                <a:cs typeface="Times New Roman"/>
              </a:rPr>
              <a:t>thu”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740"/>
              </a:spcBef>
            </a:pPr>
            <a:r>
              <a:rPr dirty="0" sz="1300" spc="-5">
                <a:latin typeface="Times New Roman"/>
                <a:cs typeface="Times New Roman"/>
              </a:rPr>
              <a:t>+s.Length: trả về </a:t>
            </a:r>
            <a:r>
              <a:rPr dirty="0" sz="1300">
                <a:latin typeface="Times New Roman"/>
                <a:cs typeface="Times New Roman"/>
              </a:rPr>
              <a:t>chiều </a:t>
            </a:r>
            <a:r>
              <a:rPr dirty="0" sz="1300" spc="-5">
                <a:latin typeface="Times New Roman"/>
                <a:cs typeface="Times New Roman"/>
              </a:rPr>
              <a:t>dài của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s. Ví dụ: “Đạt Anh”.Length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kết quả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=7.</a:t>
            </a:r>
            <a:endParaRPr sz="1300">
              <a:latin typeface="Times New Roman"/>
              <a:cs typeface="Times New Roman"/>
            </a:endParaRPr>
          </a:p>
          <a:p>
            <a:pPr marL="12700" marR="952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s.Replace(str1,str2): </a:t>
            </a:r>
            <a:r>
              <a:rPr dirty="0" sz="1300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thế chuỗi str1 trong chuỗi s bằng chuỗi </a:t>
            </a:r>
            <a:r>
              <a:rPr dirty="0" sz="1300" spc="-10">
                <a:latin typeface="Times New Roman"/>
                <a:cs typeface="Times New Roman"/>
              </a:rPr>
              <a:t>str2. </a:t>
            </a:r>
            <a:r>
              <a:rPr dirty="0" sz="1300" spc="-5">
                <a:latin typeface="Times New Roman"/>
                <a:cs typeface="Times New Roman"/>
              </a:rPr>
              <a:t>Ví dụ:  "Nguyễn Thu </a:t>
            </a:r>
            <a:r>
              <a:rPr dirty="0" sz="1300" spc="-20">
                <a:latin typeface="Times New Roman"/>
                <a:cs typeface="Times New Roman"/>
              </a:rPr>
              <a:t>Hƣờng".Replace("Thu", </a:t>
            </a:r>
            <a:r>
              <a:rPr dirty="0" sz="1300" spc="-5">
                <a:latin typeface="Times New Roman"/>
                <a:cs typeface="Times New Roman"/>
              </a:rPr>
              <a:t>"Anh") cho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quả chuỗi </a:t>
            </a:r>
            <a:r>
              <a:rPr dirty="0" sz="1300">
                <a:latin typeface="Times New Roman"/>
                <a:cs typeface="Times New Roman"/>
              </a:rPr>
              <a:t>“Nguyễn </a:t>
            </a:r>
            <a:r>
              <a:rPr dirty="0" sz="1300" spc="-10">
                <a:latin typeface="Times New Roman"/>
                <a:cs typeface="Times New Roman"/>
              </a:rPr>
              <a:t>Anh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 spc="-55">
                <a:latin typeface="Times New Roman"/>
                <a:cs typeface="Times New Roman"/>
              </a:rPr>
              <a:t>Hƣờng”.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s.Substring(vt,n): </a:t>
            </a:r>
            <a:r>
              <a:rPr dirty="0" sz="1300">
                <a:latin typeface="Times New Roman"/>
                <a:cs typeface="Times New Roman"/>
              </a:rPr>
              <a:t>trả </a:t>
            </a:r>
            <a:r>
              <a:rPr dirty="0" sz="1300" spc="-5">
                <a:latin typeface="Times New Roman"/>
                <a:cs typeface="Times New Roman"/>
              </a:rPr>
              <a:t>về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con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n ký </a:t>
            </a:r>
            <a:r>
              <a:rPr dirty="0" sz="1300">
                <a:latin typeface="Times New Roman"/>
                <a:cs typeface="Times New Roman"/>
              </a:rPr>
              <a:t>tự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s, bắt đầu từ ký tự ở  vị trí vt. </a:t>
            </a:r>
            <a:r>
              <a:rPr dirty="0" sz="1300">
                <a:latin typeface="Times New Roman"/>
                <a:cs typeface="Times New Roman"/>
              </a:rPr>
              <a:t>Ví </a:t>
            </a:r>
            <a:r>
              <a:rPr dirty="0" sz="1300" spc="-5">
                <a:latin typeface="Times New Roman"/>
                <a:cs typeface="Times New Roman"/>
              </a:rPr>
              <a:t>dụ: </a:t>
            </a:r>
            <a:r>
              <a:rPr dirty="0" sz="1300">
                <a:latin typeface="Times New Roman"/>
                <a:cs typeface="Times New Roman"/>
              </a:rPr>
              <a:t>“Hoa </a:t>
            </a:r>
            <a:r>
              <a:rPr dirty="0" sz="1300" spc="-5">
                <a:latin typeface="Times New Roman"/>
                <a:cs typeface="Times New Roman"/>
              </a:rPr>
              <a:t>hồng”.Substring(1,2)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kết quả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“oa”.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5">
                <a:latin typeface="Times New Roman"/>
                <a:cs typeface="Times New Roman"/>
              </a:rPr>
              <a:t>+ s.Insert(vt,str): chèn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giá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str vào chuỗi s </a:t>
            </a:r>
            <a:r>
              <a:rPr dirty="0" sz="1300">
                <a:latin typeface="Times New Roman"/>
                <a:cs typeface="Times New Roman"/>
              </a:rPr>
              <a:t>tại </a:t>
            </a:r>
            <a:r>
              <a:rPr dirty="0" sz="1300" spc="-5">
                <a:latin typeface="Times New Roman"/>
                <a:cs typeface="Times New Roman"/>
              </a:rPr>
              <a:t>vị </a:t>
            </a:r>
            <a:r>
              <a:rPr dirty="0" sz="1300">
                <a:latin typeface="Times New Roman"/>
                <a:cs typeface="Times New Roman"/>
              </a:rPr>
              <a:t>trí </a:t>
            </a:r>
            <a:r>
              <a:rPr dirty="0" sz="1300" spc="-5">
                <a:latin typeface="Times New Roman"/>
                <a:cs typeface="Times New Roman"/>
              </a:rPr>
              <a:t>vt. Ví </a:t>
            </a:r>
            <a:r>
              <a:rPr dirty="0" sz="1300">
                <a:latin typeface="Times New Roman"/>
                <a:cs typeface="Times New Roman"/>
              </a:rPr>
              <a:t>dụ: </a:t>
            </a:r>
            <a:r>
              <a:rPr dirty="0" sz="1300" spc="-5">
                <a:latin typeface="Times New Roman"/>
                <a:cs typeface="Times New Roman"/>
              </a:rPr>
              <a:t>“Trời  xanh”.Insert(4,” màu”) cho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quả “Trời màu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xanh”.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5" i="1">
                <a:latin typeface="Times New Roman"/>
                <a:cs typeface="Times New Roman"/>
              </a:rPr>
              <a:t>s.ToLower</a:t>
            </a:r>
            <a:r>
              <a:rPr dirty="0" sz="1300" spc="-5">
                <a:latin typeface="Times New Roman"/>
                <a:cs typeface="Times New Roman"/>
              </a:rPr>
              <a:t>: biến đổi chuỗi s về chữ in </a:t>
            </a:r>
            <a:r>
              <a:rPr dirty="0" sz="1300" spc="-60">
                <a:latin typeface="Times New Roman"/>
                <a:cs typeface="Times New Roman"/>
              </a:rPr>
              <a:t>thƣờng. </a:t>
            </a:r>
            <a:r>
              <a:rPr dirty="0" sz="1300" spc="-10">
                <a:latin typeface="Times New Roman"/>
                <a:cs typeface="Times New Roman"/>
              </a:rPr>
              <a:t>Ví </a:t>
            </a:r>
            <a:r>
              <a:rPr dirty="0" sz="1300" spc="-5">
                <a:latin typeface="Times New Roman"/>
                <a:cs typeface="Times New Roman"/>
              </a:rPr>
              <a:t>dụ: “Hà </a:t>
            </a:r>
            <a:r>
              <a:rPr dirty="0" sz="1300" spc="-25">
                <a:latin typeface="Times New Roman"/>
                <a:cs typeface="Times New Roman"/>
              </a:rPr>
              <a:t>Nội”.ToLower </a:t>
            </a:r>
            <a:r>
              <a:rPr dirty="0" sz="1300" spc="-5">
                <a:latin typeface="Times New Roman"/>
                <a:cs typeface="Times New Roman"/>
              </a:rPr>
              <a:t>cho kết </a:t>
            </a:r>
            <a:r>
              <a:rPr dirty="0" sz="1300" spc="-50">
                <a:latin typeface="Times New Roman"/>
                <a:cs typeface="Times New Roman"/>
              </a:rPr>
              <a:t>quả  </a:t>
            </a:r>
            <a:r>
              <a:rPr dirty="0" sz="1300" spc="-5">
                <a:latin typeface="Times New Roman"/>
                <a:cs typeface="Times New Roman"/>
              </a:rPr>
              <a:t>“hà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nội”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9185" cy="193103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75">
                <a:latin typeface="Times New Roman"/>
                <a:cs typeface="Times New Roman"/>
              </a:rPr>
              <a:t>+ </a:t>
            </a:r>
            <a:r>
              <a:rPr dirty="0" sz="1300" spc="-5" i="1">
                <a:latin typeface="Times New Roman"/>
                <a:cs typeface="Times New Roman"/>
              </a:rPr>
              <a:t>s.ToUpper</a:t>
            </a:r>
            <a:r>
              <a:rPr dirty="0" sz="1300" spc="-5">
                <a:latin typeface="Times New Roman"/>
                <a:cs typeface="Times New Roman"/>
              </a:rPr>
              <a:t>: biến đổi chuỗi s về chữ in </a:t>
            </a:r>
            <a:r>
              <a:rPr dirty="0" sz="1300">
                <a:latin typeface="Times New Roman"/>
                <a:cs typeface="Times New Roman"/>
              </a:rPr>
              <a:t>hoa. </a:t>
            </a:r>
            <a:r>
              <a:rPr dirty="0" sz="1300" spc="-10">
                <a:latin typeface="Times New Roman"/>
                <a:cs typeface="Times New Roman"/>
              </a:rPr>
              <a:t>Ví </a:t>
            </a:r>
            <a:r>
              <a:rPr dirty="0" sz="1300" spc="-5">
                <a:latin typeface="Times New Roman"/>
                <a:cs typeface="Times New Roman"/>
              </a:rPr>
              <a:t>dụ: “Hà Nội”.ToUpper có kết </a:t>
            </a:r>
            <a:r>
              <a:rPr dirty="0" sz="1300">
                <a:latin typeface="Times New Roman"/>
                <a:cs typeface="Times New Roman"/>
              </a:rPr>
              <a:t>quả  “HÀ</a:t>
            </a:r>
            <a:r>
              <a:rPr dirty="0" sz="1300" spc="-5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NỘI”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5" i="1">
                <a:latin typeface="Times New Roman"/>
                <a:cs typeface="Times New Roman"/>
              </a:rPr>
              <a:t>s.Remove(vt,n)</a:t>
            </a:r>
            <a:r>
              <a:rPr dirty="0" sz="1300" spc="-5">
                <a:latin typeface="Times New Roman"/>
                <a:cs typeface="Times New Roman"/>
              </a:rPr>
              <a:t>: xóa n ký </a:t>
            </a:r>
            <a:r>
              <a:rPr dirty="0" sz="1300">
                <a:latin typeface="Times New Roman"/>
                <a:cs typeface="Times New Roman"/>
              </a:rPr>
              <a:t>tự trong </a:t>
            </a:r>
            <a:r>
              <a:rPr dirty="0" sz="1300" spc="-5">
                <a:latin typeface="Times New Roman"/>
                <a:cs typeface="Times New Roman"/>
              </a:rPr>
              <a:t>chuỗi s, bắt đầu từ ký tự ở vị </a:t>
            </a:r>
            <a:r>
              <a:rPr dirty="0" sz="1300">
                <a:latin typeface="Times New Roman"/>
                <a:cs typeface="Times New Roman"/>
              </a:rPr>
              <a:t>trí </a:t>
            </a:r>
            <a:r>
              <a:rPr dirty="0" sz="1300" spc="-5">
                <a:latin typeface="Times New Roman"/>
                <a:cs typeface="Times New Roman"/>
              </a:rPr>
              <a:t>vt. </a:t>
            </a:r>
            <a:r>
              <a:rPr dirty="0" sz="1300" spc="-10">
                <a:latin typeface="Times New Roman"/>
                <a:cs typeface="Times New Roman"/>
              </a:rPr>
              <a:t>Ví </a:t>
            </a:r>
            <a:r>
              <a:rPr dirty="0" sz="1300">
                <a:latin typeface="Times New Roman"/>
                <a:cs typeface="Times New Roman"/>
              </a:rPr>
              <a:t>dụ:  </a:t>
            </a:r>
            <a:r>
              <a:rPr dirty="0" sz="1300" spc="-25">
                <a:latin typeface="Times New Roman"/>
                <a:cs typeface="Times New Roman"/>
              </a:rPr>
              <a:t>"Hoa </a:t>
            </a:r>
            <a:r>
              <a:rPr dirty="0" sz="1300">
                <a:latin typeface="Times New Roman"/>
                <a:cs typeface="Times New Roman"/>
              </a:rPr>
              <a:t>hồng </a:t>
            </a:r>
            <a:r>
              <a:rPr dirty="0" sz="1300" spc="-40">
                <a:latin typeface="Times New Roman"/>
                <a:cs typeface="Times New Roman"/>
              </a:rPr>
              <a:t>".Remove(1, </a:t>
            </a:r>
            <a:r>
              <a:rPr dirty="0" sz="1300" spc="-5">
                <a:latin typeface="Times New Roman"/>
                <a:cs typeface="Times New Roman"/>
              </a:rPr>
              <a:t>2) cho kết quả </a:t>
            </a:r>
            <a:r>
              <a:rPr dirty="0" sz="1300" spc="-10">
                <a:latin typeface="Times New Roman"/>
                <a:cs typeface="Times New Roman"/>
              </a:rPr>
              <a:t>“H </a:t>
            </a:r>
            <a:r>
              <a:rPr dirty="0" sz="1300" spc="-5">
                <a:latin typeface="Times New Roman"/>
                <a:cs typeface="Times New Roman"/>
              </a:rPr>
              <a:t>hồng”. (Chuỗi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tính từ vị </a:t>
            </a:r>
            <a:r>
              <a:rPr dirty="0" sz="1300">
                <a:latin typeface="Times New Roman"/>
                <a:cs typeface="Times New Roman"/>
              </a:rPr>
              <a:t>trí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0)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600"/>
              </a:lnSpc>
              <a:spcBef>
                <a:spcPts val="600"/>
              </a:spcBef>
              <a:tabLst>
                <a:tab pos="1450975" algn="l"/>
                <a:tab pos="4263390" algn="l"/>
                <a:tab pos="4678045" algn="l"/>
                <a:tab pos="5144770" algn="l"/>
              </a:tabLst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s.TrimStart</a:t>
            </a:r>
            <a:r>
              <a:rPr dirty="0" sz="1300" spc="-5">
                <a:latin typeface="Times New Roman"/>
                <a:cs typeface="Times New Roman"/>
              </a:rPr>
              <a:t>: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xóa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các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ký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tự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rỗng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ở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đầu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chuỗi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s.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Ví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dụ: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150">
                <a:latin typeface="Times New Roman"/>
                <a:cs typeface="Times New Roman"/>
              </a:rPr>
              <a:t>"	</a:t>
            </a:r>
            <a:r>
              <a:rPr dirty="0" sz="1300" spc="-5">
                <a:latin typeface="Times New Roman"/>
                <a:cs typeface="Times New Roman"/>
              </a:rPr>
              <a:t>Hoa	hồng	</a:t>
            </a:r>
            <a:r>
              <a:rPr dirty="0" sz="1300" spc="-15">
                <a:latin typeface="Times New Roman"/>
                <a:cs typeface="Times New Roman"/>
              </a:rPr>
              <a:t>".TrimStart </a:t>
            </a:r>
            <a:r>
              <a:rPr dirty="0" sz="1300">
                <a:latin typeface="Times New Roman"/>
                <a:cs typeface="Times New Roman"/>
              </a:rPr>
              <a:t>cho  kết </a:t>
            </a:r>
            <a:r>
              <a:rPr dirty="0" sz="1300" spc="-5">
                <a:latin typeface="Times New Roman"/>
                <a:cs typeface="Times New Roman"/>
              </a:rPr>
              <a:t>quả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"Hoa  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hồng	</a:t>
            </a:r>
            <a:r>
              <a:rPr dirty="0" sz="1300" spc="-114">
                <a:latin typeface="Times New Roman"/>
                <a:cs typeface="Times New Roman"/>
              </a:rPr>
              <a:t>".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68120" y="2431440"/>
            <a:ext cx="4425950" cy="1412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240" indent="359410">
              <a:lnSpc>
                <a:spcPct val="124600"/>
              </a:lnSpc>
              <a:spcBef>
                <a:spcPts val="100"/>
              </a:spcBef>
              <a:tabLst>
                <a:tab pos="1116965" algn="l"/>
              </a:tabLst>
            </a:pPr>
            <a:r>
              <a:rPr dirty="0" sz="1300" spc="-210">
                <a:latin typeface="Times New Roman"/>
                <a:cs typeface="Times New Roman"/>
              </a:rPr>
              <a:t>+ </a:t>
            </a:r>
            <a:r>
              <a:rPr dirty="0" sz="1300" spc="-5" i="1">
                <a:latin typeface="Times New Roman"/>
                <a:cs typeface="Times New Roman"/>
              </a:rPr>
              <a:t>s.TrimEnd</a:t>
            </a:r>
            <a:r>
              <a:rPr dirty="0" sz="1300" spc="-5">
                <a:latin typeface="Times New Roman"/>
                <a:cs typeface="Times New Roman"/>
              </a:rPr>
              <a:t>: xóa các ký tự rỗng ở cuối chuỗi s. </a:t>
            </a:r>
            <a:r>
              <a:rPr dirty="0" sz="1300" spc="-10">
                <a:latin typeface="Times New Roman"/>
                <a:cs typeface="Times New Roman"/>
              </a:rPr>
              <a:t>Ví </a:t>
            </a:r>
            <a:r>
              <a:rPr dirty="0" sz="1300" spc="-5">
                <a:latin typeface="Times New Roman"/>
                <a:cs typeface="Times New Roman"/>
              </a:rPr>
              <a:t>dụ: </a:t>
            </a:r>
            <a:r>
              <a:rPr dirty="0" sz="1300" spc="-150">
                <a:latin typeface="Times New Roman"/>
                <a:cs typeface="Times New Roman"/>
              </a:rPr>
              <a:t>" </a:t>
            </a:r>
            <a:r>
              <a:rPr dirty="0" sz="1300" spc="-5">
                <a:latin typeface="Times New Roman"/>
                <a:cs typeface="Times New Roman"/>
              </a:rPr>
              <a:t>Hoa 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quả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150">
                <a:latin typeface="Times New Roman"/>
                <a:cs typeface="Times New Roman"/>
              </a:rPr>
              <a:t>"    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Hoa	</a:t>
            </a:r>
            <a:r>
              <a:rPr dirty="0" sz="1300" spc="-30">
                <a:latin typeface="Times New Roman"/>
                <a:cs typeface="Times New Roman"/>
              </a:rPr>
              <a:t>hồng"</a:t>
            </a:r>
            <a:endParaRPr sz="1300">
              <a:latin typeface="Times New Roman"/>
              <a:cs typeface="Times New Roman"/>
            </a:endParaRPr>
          </a:p>
          <a:p>
            <a:pPr marL="12700" marR="70485" indent="359410">
              <a:lnSpc>
                <a:spcPct val="124800"/>
              </a:lnSpc>
              <a:spcBef>
                <a:spcPts val="595"/>
              </a:spcBef>
            </a:pPr>
            <a:r>
              <a:rPr dirty="0" sz="1300" spc="-210">
                <a:latin typeface="Times New Roman"/>
                <a:cs typeface="Times New Roman"/>
              </a:rPr>
              <a:t>+ </a:t>
            </a:r>
            <a:r>
              <a:rPr dirty="0" sz="1300" spc="-5" i="1">
                <a:latin typeface="Times New Roman"/>
                <a:cs typeface="Times New Roman"/>
              </a:rPr>
              <a:t>s.Trim</a:t>
            </a:r>
            <a:r>
              <a:rPr dirty="0" sz="1300" spc="-5">
                <a:latin typeface="Times New Roman"/>
                <a:cs typeface="Times New Roman"/>
              </a:rPr>
              <a:t>: xóa các ký tự rỗng ở đầu và cuối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s. </a:t>
            </a:r>
            <a:r>
              <a:rPr dirty="0" sz="1300" spc="-10">
                <a:latin typeface="Times New Roman"/>
                <a:cs typeface="Times New Roman"/>
              </a:rPr>
              <a:t>Ví </a:t>
            </a:r>
            <a:r>
              <a:rPr dirty="0" sz="1300">
                <a:latin typeface="Times New Roman"/>
                <a:cs typeface="Times New Roman"/>
              </a:rPr>
              <a:t>dụ: </a:t>
            </a:r>
            <a:r>
              <a:rPr dirty="0" sz="1300" spc="-150">
                <a:latin typeface="Times New Roman"/>
                <a:cs typeface="Times New Roman"/>
              </a:rPr>
              <a:t>" 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quả </a:t>
            </a:r>
            <a:r>
              <a:rPr dirty="0" sz="1300" spc="-25">
                <a:latin typeface="Times New Roman"/>
                <a:cs typeface="Times New Roman"/>
              </a:rPr>
              <a:t>"Hoa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hồng".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65">
                <a:latin typeface="Times New Roman"/>
                <a:cs typeface="Times New Roman"/>
              </a:rPr>
              <a:t>s.Split(„c‟): </a:t>
            </a:r>
            <a:r>
              <a:rPr dirty="0" sz="1300" spc="-5">
                <a:latin typeface="Times New Roman"/>
                <a:cs typeface="Times New Roman"/>
              </a:rPr>
              <a:t>Trả về mảng chuỗi </a:t>
            </a:r>
            <a:r>
              <a:rPr dirty="0" sz="1300" spc="-9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phân </a:t>
            </a:r>
            <a:r>
              <a:rPr dirty="0" sz="1300">
                <a:latin typeface="Times New Roman"/>
                <a:cs typeface="Times New Roman"/>
              </a:rPr>
              <a:t>định </a:t>
            </a:r>
            <a:r>
              <a:rPr dirty="0" sz="1300" spc="-5">
                <a:latin typeface="Times New Roman"/>
                <a:cs typeface="Times New Roman"/>
              </a:rPr>
              <a:t>bởi ký tự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175">
                <a:latin typeface="Times New Roman"/>
                <a:cs typeface="Times New Roman"/>
              </a:rPr>
              <a:t>c.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0704" y="2480817"/>
            <a:ext cx="16046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  <a:tab pos="1352550" algn="l"/>
              </a:tabLst>
            </a:pPr>
            <a:r>
              <a:rPr dirty="0" sz="1300" spc="-5">
                <a:latin typeface="Times New Roman"/>
                <a:cs typeface="Times New Roman"/>
              </a:rPr>
              <a:t>hồng</a:t>
            </a:r>
            <a:r>
              <a:rPr dirty="0" sz="1300" spc="-5">
                <a:latin typeface="Times New Roman"/>
                <a:cs typeface="Times New Roman"/>
              </a:rPr>
              <a:t>	</a:t>
            </a:r>
            <a:r>
              <a:rPr dirty="0" sz="1300" spc="-145">
                <a:latin typeface="Times New Roman"/>
                <a:cs typeface="Times New Roman"/>
              </a:rPr>
              <a:t>"</a:t>
            </a:r>
            <a:r>
              <a:rPr dirty="0" sz="1300" spc="-15">
                <a:latin typeface="Times New Roman"/>
                <a:cs typeface="Times New Roman"/>
              </a:rPr>
              <a:t>.</a:t>
            </a:r>
            <a:r>
              <a:rPr dirty="0" sz="1300" spc="5">
                <a:latin typeface="Times New Roman"/>
                <a:cs typeface="Times New Roman"/>
              </a:rPr>
              <a:t>T</a:t>
            </a:r>
            <a:r>
              <a:rPr dirty="0" sz="1300" spc="15">
                <a:latin typeface="Times New Roman"/>
                <a:cs typeface="Times New Roman"/>
              </a:rPr>
              <a:t>r</a:t>
            </a:r>
            <a:r>
              <a:rPr dirty="0" sz="1300" spc="5">
                <a:latin typeface="Times New Roman"/>
                <a:cs typeface="Times New Roman"/>
              </a:rPr>
              <a:t>i</a:t>
            </a:r>
            <a:r>
              <a:rPr dirty="0" sz="1300" spc="5">
                <a:latin typeface="Times New Roman"/>
                <a:cs typeface="Times New Roman"/>
              </a:rPr>
              <a:t>m</a:t>
            </a:r>
            <a:r>
              <a:rPr dirty="0" sz="1300" spc="-55">
                <a:latin typeface="Times New Roman"/>
                <a:cs typeface="Times New Roman"/>
              </a:rPr>
              <a:t>E</a:t>
            </a:r>
            <a:r>
              <a:rPr dirty="0" sz="1300" spc="65">
                <a:latin typeface="Times New Roman"/>
                <a:cs typeface="Times New Roman"/>
              </a:rPr>
              <a:t>n</a:t>
            </a:r>
            <a:r>
              <a:rPr dirty="0" sz="1300" spc="25">
                <a:latin typeface="Times New Roman"/>
                <a:cs typeface="Times New Roman"/>
              </a:rPr>
              <a:t>d</a:t>
            </a:r>
            <a:r>
              <a:rPr dirty="0" sz="1300">
                <a:latin typeface="Times New Roman"/>
                <a:cs typeface="Times New Roman"/>
              </a:rPr>
              <a:t>	</a:t>
            </a:r>
            <a:r>
              <a:rPr dirty="0" sz="1300" spc="5">
                <a:latin typeface="Times New Roman"/>
                <a:cs typeface="Times New Roman"/>
              </a:rPr>
              <a:t>c</a:t>
            </a:r>
            <a:r>
              <a:rPr dirty="0" sz="1300" spc="-5">
                <a:latin typeface="Times New Roman"/>
                <a:cs typeface="Times New Roman"/>
              </a:rPr>
              <a:t>ho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0704" y="3050793"/>
            <a:ext cx="136398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  <a:tab pos="927100" algn="l"/>
              </a:tabLst>
            </a:pPr>
            <a:r>
              <a:rPr dirty="0" sz="1300" spc="-5">
                <a:latin typeface="Times New Roman"/>
                <a:cs typeface="Times New Roman"/>
              </a:rPr>
              <a:t>H</a:t>
            </a:r>
            <a:r>
              <a:rPr dirty="0" sz="1300" spc="-5">
                <a:latin typeface="Times New Roman"/>
                <a:cs typeface="Times New Roman"/>
              </a:rPr>
              <a:t>oa</a:t>
            </a:r>
            <a:r>
              <a:rPr dirty="0" sz="1300" spc="-5">
                <a:latin typeface="Times New Roman"/>
                <a:cs typeface="Times New Roman"/>
              </a:rPr>
              <a:t>	</a:t>
            </a:r>
            <a:r>
              <a:rPr dirty="0" sz="1300" spc="-5">
                <a:latin typeface="Times New Roman"/>
                <a:cs typeface="Times New Roman"/>
              </a:rPr>
              <a:t>hồng</a:t>
            </a:r>
            <a:r>
              <a:rPr dirty="0" sz="1300" spc="-5">
                <a:latin typeface="Times New Roman"/>
                <a:cs typeface="Times New Roman"/>
              </a:rPr>
              <a:t>	</a:t>
            </a:r>
            <a:r>
              <a:rPr dirty="0" sz="1300" spc="-150">
                <a:latin typeface="Times New Roman"/>
                <a:cs typeface="Times New Roman"/>
              </a:rPr>
              <a:t>"</a:t>
            </a:r>
            <a:r>
              <a:rPr dirty="0" sz="1300" spc="-15">
                <a:latin typeface="Times New Roman"/>
                <a:cs typeface="Times New Roman"/>
              </a:rPr>
              <a:t>.</a:t>
            </a:r>
            <a:r>
              <a:rPr dirty="0" sz="1300" spc="5">
                <a:latin typeface="Times New Roman"/>
                <a:cs typeface="Times New Roman"/>
              </a:rPr>
              <a:t>T</a:t>
            </a:r>
            <a:r>
              <a:rPr dirty="0" sz="1300" spc="15">
                <a:latin typeface="Times New Roman"/>
                <a:cs typeface="Times New Roman"/>
              </a:rPr>
              <a:t>r</a:t>
            </a:r>
            <a:r>
              <a:rPr dirty="0" sz="1300" spc="5">
                <a:latin typeface="Times New Roman"/>
                <a:cs typeface="Times New Roman"/>
              </a:rPr>
              <a:t>i</a:t>
            </a:r>
            <a:r>
              <a:rPr dirty="0" sz="1300" spc="-5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8120" y="3944239"/>
            <a:ext cx="6179185" cy="3577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210">
                <a:latin typeface="Times New Roman"/>
                <a:cs typeface="Times New Roman"/>
              </a:rPr>
              <a:t>+ </a:t>
            </a:r>
            <a:r>
              <a:rPr dirty="0" sz="1250" spc="-5" i="1">
                <a:latin typeface="Times New Roman"/>
                <a:cs typeface="Times New Roman"/>
              </a:rPr>
              <a:t>Convert.ToInt16(ch)</a:t>
            </a:r>
            <a:r>
              <a:rPr dirty="0" sz="1300" spc="-5">
                <a:latin typeface="Times New Roman"/>
                <a:cs typeface="Times New Roman"/>
              </a:rPr>
              <a:t>: </a:t>
            </a:r>
            <a:r>
              <a:rPr dirty="0" sz="1300">
                <a:latin typeface="Times New Roman"/>
                <a:cs typeface="Times New Roman"/>
              </a:rPr>
              <a:t>trả </a:t>
            </a:r>
            <a:r>
              <a:rPr dirty="0" sz="1300" spc="-5">
                <a:latin typeface="Times New Roman"/>
                <a:cs typeface="Times New Roman"/>
              </a:rPr>
              <a:t>về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ASCII của ký </a:t>
            </a:r>
            <a:r>
              <a:rPr dirty="0" sz="1300">
                <a:latin typeface="Times New Roman"/>
                <a:cs typeface="Times New Roman"/>
              </a:rPr>
              <a:t>tự </a:t>
            </a:r>
            <a:r>
              <a:rPr dirty="0" sz="1300" spc="-5">
                <a:latin typeface="Times New Roman"/>
                <a:cs typeface="Times New Roman"/>
              </a:rPr>
              <a:t>ch. Ví dụ: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Convert.ToInt16(„A‟)=65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250" spc="-5" i="1">
                <a:latin typeface="Times New Roman"/>
                <a:cs typeface="Times New Roman"/>
              </a:rPr>
              <a:t>Convert.ToChar(n): </a:t>
            </a:r>
            <a:r>
              <a:rPr dirty="0" sz="1250">
                <a:latin typeface="Times New Roman"/>
                <a:cs typeface="Times New Roman"/>
              </a:rPr>
              <a:t>trả </a:t>
            </a:r>
            <a:r>
              <a:rPr dirty="0" sz="1250" spc="-5">
                <a:latin typeface="Times New Roman"/>
                <a:cs typeface="Times New Roman"/>
              </a:rPr>
              <a:t>về ký tự </a:t>
            </a:r>
            <a:r>
              <a:rPr dirty="0" sz="1250">
                <a:latin typeface="Times New Roman"/>
                <a:cs typeface="Times New Roman"/>
              </a:rPr>
              <a:t>có </a:t>
            </a:r>
            <a:r>
              <a:rPr dirty="0" sz="1250" spc="-10">
                <a:latin typeface="Times New Roman"/>
                <a:cs typeface="Times New Roman"/>
              </a:rPr>
              <a:t>mã </a:t>
            </a:r>
            <a:r>
              <a:rPr dirty="0" sz="1250" spc="-5">
                <a:latin typeface="Times New Roman"/>
                <a:cs typeface="Times New Roman"/>
              </a:rPr>
              <a:t>ASCII = n. </a:t>
            </a:r>
            <a:r>
              <a:rPr dirty="0" sz="1250" spc="-10">
                <a:latin typeface="Times New Roman"/>
                <a:cs typeface="Times New Roman"/>
              </a:rPr>
              <a:t>Ví </a:t>
            </a:r>
            <a:r>
              <a:rPr dirty="0" sz="1250" spc="-5">
                <a:latin typeface="Times New Roman"/>
                <a:cs typeface="Times New Roman"/>
              </a:rPr>
              <a:t>dụ:</a:t>
            </a:r>
            <a:r>
              <a:rPr dirty="0" sz="1250" spc="270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Convert.ToChar(65)=”A”</a:t>
            </a: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0"/>
              </a:spcBef>
            </a:pPr>
            <a:r>
              <a:rPr dirty="0" sz="1300" spc="-5" b="1">
                <a:latin typeface="Times New Roman"/>
                <a:cs typeface="Times New Roman"/>
              </a:rPr>
              <a:t>3. Kiểu đúng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sai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Là kiểu dữ liệu chỉ </a:t>
            </a:r>
            <a:r>
              <a:rPr dirty="0" sz="1300" spc="-10">
                <a:latin typeface="Times New Roman"/>
                <a:cs typeface="Times New Roman"/>
              </a:rPr>
              <a:t>nhận </a:t>
            </a:r>
            <a:r>
              <a:rPr dirty="0" sz="1300" spc="-5">
                <a:latin typeface="Times New Roman"/>
                <a:cs typeface="Times New Roman"/>
              </a:rPr>
              <a:t>một trong hai giá trị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True/False.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Các phép </a:t>
            </a:r>
            <a:r>
              <a:rPr dirty="0" sz="1300" b="1">
                <a:latin typeface="Times New Roman"/>
                <a:cs typeface="Times New Roman"/>
              </a:rPr>
              <a:t>toán </a:t>
            </a:r>
            <a:r>
              <a:rPr dirty="0" sz="1300" spc="-5" b="1">
                <a:latin typeface="Times New Roman"/>
                <a:cs typeface="Times New Roman"/>
              </a:rPr>
              <a:t>trên kiểu dữ </a:t>
            </a:r>
            <a:r>
              <a:rPr dirty="0" sz="1300" spc="-10" b="1">
                <a:latin typeface="Times New Roman"/>
                <a:cs typeface="Times New Roman"/>
              </a:rPr>
              <a:t>liệu</a:t>
            </a:r>
            <a:r>
              <a:rPr dirty="0" sz="1300" spc="170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bool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40"/>
              </a:spcBef>
            </a:pPr>
            <a:r>
              <a:rPr dirty="0" sz="1300" spc="-5" i="1">
                <a:latin typeface="Times New Roman"/>
                <a:cs typeface="Times New Roman"/>
              </a:rPr>
              <a:t>Phép toán và – </a:t>
            </a:r>
            <a:r>
              <a:rPr dirty="0" sz="1300" spc="-20" i="1">
                <a:latin typeface="Times New Roman"/>
                <a:cs typeface="Times New Roman"/>
              </a:rPr>
              <a:t>&amp;&amp;</a:t>
            </a:r>
            <a:r>
              <a:rPr dirty="0" sz="1300" spc="-20">
                <a:latin typeface="Times New Roman"/>
                <a:cs typeface="Times New Roman"/>
              </a:rPr>
              <a:t>: </a:t>
            </a:r>
            <a:r>
              <a:rPr dirty="0" sz="1300">
                <a:latin typeface="Times New Roman"/>
                <a:cs typeface="Times New Roman"/>
              </a:rPr>
              <a:t>xét </a:t>
            </a:r>
            <a:r>
              <a:rPr dirty="0" sz="1300" spc="-5">
                <a:latin typeface="Times New Roman"/>
                <a:cs typeface="Times New Roman"/>
              </a:rPr>
              <a:t>biểu thức </a:t>
            </a:r>
            <a:r>
              <a:rPr dirty="0" sz="1200">
                <a:latin typeface="Courier New"/>
                <a:cs typeface="Courier New"/>
              </a:rPr>
              <a:t>A </a:t>
            </a:r>
            <a:r>
              <a:rPr dirty="0" sz="1200" spc="-5">
                <a:latin typeface="Courier New"/>
                <a:cs typeface="Courier New"/>
              </a:rPr>
              <a:t>&amp;&amp; </a:t>
            </a:r>
            <a:r>
              <a:rPr dirty="0" sz="1200">
                <a:latin typeface="Courier New"/>
                <a:cs typeface="Courier New"/>
              </a:rPr>
              <a:t>B </a:t>
            </a:r>
            <a:r>
              <a:rPr dirty="0" sz="1300" spc="-5">
                <a:latin typeface="Times New Roman"/>
                <a:cs typeface="Times New Roman"/>
              </a:rPr>
              <a:t>chỉ </a:t>
            </a:r>
            <a:r>
              <a:rPr dirty="0" sz="1300">
                <a:latin typeface="Times New Roman"/>
                <a:cs typeface="Times New Roman"/>
              </a:rPr>
              <a:t>nhận </a:t>
            </a:r>
            <a:r>
              <a:rPr dirty="0" sz="1300" spc="-5">
                <a:latin typeface="Times New Roman"/>
                <a:cs typeface="Times New Roman"/>
              </a:rPr>
              <a:t>giá trị đúng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và chỉ khi cả A  và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cùng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nhận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giá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trị</a:t>
            </a:r>
            <a:r>
              <a:rPr dirty="0" sz="1300" spc="1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đúng.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Còn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nhận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giá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trị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sai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trong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tất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cả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các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70">
                <a:latin typeface="Times New Roman"/>
                <a:cs typeface="Times New Roman"/>
              </a:rPr>
              <a:t>trƣờng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hợp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còn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lại.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5400"/>
              </a:lnSpc>
              <a:spcBef>
                <a:spcPts val="660"/>
              </a:spcBef>
            </a:pPr>
            <a:r>
              <a:rPr dirty="0" sz="1300" spc="-5" i="1">
                <a:latin typeface="Times New Roman"/>
                <a:cs typeface="Times New Roman"/>
              </a:rPr>
              <a:t>Phép toán ho</a:t>
            </a:r>
            <a:r>
              <a:rPr dirty="0" sz="1300" spc="-5">
                <a:latin typeface="Times New Roman"/>
                <a:cs typeface="Times New Roman"/>
              </a:rPr>
              <a:t>ặ</a:t>
            </a:r>
            <a:r>
              <a:rPr dirty="0" sz="1300" spc="-5" i="1">
                <a:latin typeface="Times New Roman"/>
                <a:cs typeface="Times New Roman"/>
              </a:rPr>
              <a:t>c – </a:t>
            </a:r>
            <a:r>
              <a:rPr dirty="0" sz="1300" spc="-10" i="1">
                <a:latin typeface="Times New Roman"/>
                <a:cs typeface="Times New Roman"/>
              </a:rPr>
              <a:t>||</a:t>
            </a:r>
            <a:r>
              <a:rPr dirty="0" sz="1300" spc="-10">
                <a:latin typeface="Times New Roman"/>
                <a:cs typeface="Times New Roman"/>
              </a:rPr>
              <a:t>: </a:t>
            </a:r>
            <a:r>
              <a:rPr dirty="0" sz="1300" spc="-5">
                <a:latin typeface="Times New Roman"/>
                <a:cs typeface="Times New Roman"/>
              </a:rPr>
              <a:t>xét biểu thức </a:t>
            </a:r>
            <a:r>
              <a:rPr dirty="0" sz="1200">
                <a:latin typeface="Courier New"/>
                <a:cs typeface="Courier New"/>
              </a:rPr>
              <a:t>A </a:t>
            </a:r>
            <a:r>
              <a:rPr dirty="0" sz="1200" spc="-5">
                <a:latin typeface="Courier New"/>
                <a:cs typeface="Courier New"/>
              </a:rPr>
              <a:t>|| </a:t>
            </a:r>
            <a:r>
              <a:rPr dirty="0" sz="1200">
                <a:latin typeface="Courier New"/>
                <a:cs typeface="Courier New"/>
              </a:rPr>
              <a:t>B </a:t>
            </a:r>
            <a:r>
              <a:rPr dirty="0" sz="1300">
                <a:latin typeface="Times New Roman"/>
                <a:cs typeface="Times New Roman"/>
              </a:rPr>
              <a:t>chỉ </a:t>
            </a:r>
            <a:r>
              <a:rPr dirty="0" sz="1300" spc="-5">
                <a:latin typeface="Times New Roman"/>
                <a:cs typeface="Times New Roman"/>
              </a:rPr>
              <a:t>nhận giá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5">
                <a:latin typeface="Times New Roman"/>
                <a:cs typeface="Times New Roman"/>
              </a:rPr>
              <a:t>sai khi và chỉ khi cả A và  B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cùng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nhận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giá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trị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sai.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Còn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nhận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giá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trị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đúng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trong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tất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cả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các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trƣờng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hợp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còn </a:t>
            </a:r>
            <a:r>
              <a:rPr dirty="0" sz="1300">
                <a:latin typeface="Times New Roman"/>
                <a:cs typeface="Times New Roman"/>
              </a:rPr>
              <a:t>lại.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70"/>
              </a:spcBef>
            </a:pPr>
            <a:r>
              <a:rPr dirty="0" sz="1300" spc="-5" i="1">
                <a:latin typeface="Times New Roman"/>
                <a:cs typeface="Times New Roman"/>
              </a:rPr>
              <a:t>Phép toán ph</a:t>
            </a:r>
            <a:r>
              <a:rPr dirty="0" sz="1300" spc="-5">
                <a:latin typeface="Times New Roman"/>
                <a:cs typeface="Times New Roman"/>
              </a:rPr>
              <a:t>ủ đị</a:t>
            </a:r>
            <a:r>
              <a:rPr dirty="0" sz="1300" spc="-5" i="1">
                <a:latin typeface="Times New Roman"/>
                <a:cs typeface="Times New Roman"/>
              </a:rPr>
              <a:t>nh – !</a:t>
            </a:r>
            <a:r>
              <a:rPr dirty="0" sz="1300" spc="-5">
                <a:latin typeface="Times New Roman"/>
                <a:cs typeface="Times New Roman"/>
              </a:rPr>
              <a:t>: xét biểu thức </a:t>
            </a:r>
            <a:r>
              <a:rPr dirty="0" sz="1200" spc="-5">
                <a:latin typeface="Courier New"/>
                <a:cs typeface="Courier New"/>
              </a:rPr>
              <a:t>!A </a:t>
            </a:r>
            <a:r>
              <a:rPr dirty="0" sz="1300" spc="-10">
                <a:latin typeface="Times New Roman"/>
                <a:cs typeface="Times New Roman"/>
              </a:rPr>
              <a:t>sẽ </a:t>
            </a:r>
            <a:r>
              <a:rPr dirty="0" sz="1300" spc="-5">
                <a:latin typeface="Times New Roman"/>
                <a:cs typeface="Times New Roman"/>
              </a:rPr>
              <a:t>nhận giá trị đúng khi A nhận giá trị sai và  </a:t>
            </a:r>
            <a:r>
              <a:rPr dirty="0" sz="1300" spc="-80">
                <a:latin typeface="Times New Roman"/>
                <a:cs typeface="Times New Roman"/>
              </a:rPr>
              <a:t>ngƣợc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lại.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Bảng giá trị </a:t>
            </a:r>
            <a:r>
              <a:rPr dirty="0" sz="1300">
                <a:latin typeface="Times New Roman"/>
                <a:cs typeface="Times New Roman"/>
              </a:rPr>
              <a:t>chân </a:t>
            </a:r>
            <a:r>
              <a:rPr dirty="0" sz="1300" spc="-5">
                <a:latin typeface="Times New Roman"/>
                <a:cs typeface="Times New Roman"/>
              </a:rPr>
              <a:t>lý </a:t>
            </a:r>
            <a:r>
              <a:rPr dirty="0" sz="1300" spc="-1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các phép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toán: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626361" y="7573644"/>
          <a:ext cx="4678680" cy="1261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240"/>
                <a:gridCol w="777875"/>
                <a:gridCol w="779145"/>
                <a:gridCol w="779144"/>
                <a:gridCol w="779144"/>
                <a:gridCol w="777875"/>
              </a:tblGrid>
              <a:tr h="251841">
                <a:tc>
                  <a:txBody>
                    <a:bodyPr/>
                    <a:lstStyle/>
                    <a:p>
                      <a:pPr marL="360680">
                        <a:lnSpc>
                          <a:spcPts val="1340"/>
                        </a:lnSpc>
                        <a:spcBef>
                          <a:spcPts val="545"/>
                        </a:spcBef>
                      </a:pPr>
                      <a:r>
                        <a:rPr dirty="0" sz="1150" b="1" i="1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ts val="1340"/>
                        </a:lnSpc>
                        <a:spcBef>
                          <a:spcPts val="545"/>
                        </a:spcBef>
                      </a:pPr>
                      <a:r>
                        <a:rPr dirty="0" sz="1150" b="1" i="1">
                          <a:latin typeface="Times New Roman"/>
                          <a:cs typeface="Times New Roman"/>
                        </a:rPr>
                        <a:t>B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40"/>
                        </a:lnSpc>
                        <a:spcBef>
                          <a:spcPts val="545"/>
                        </a:spcBef>
                      </a:pPr>
                      <a:r>
                        <a:rPr dirty="0" sz="1150" b="1" i="1">
                          <a:latin typeface="Times New Roman"/>
                          <a:cs typeface="Times New Roman"/>
                        </a:rPr>
                        <a:t>A &amp;&amp;</a:t>
                      </a:r>
                      <a:r>
                        <a:rPr dirty="0" sz="1150" spc="-30" b="1" i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 i="1">
                          <a:latin typeface="Times New Roman"/>
                          <a:cs typeface="Times New Roman"/>
                        </a:rPr>
                        <a:t>B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40"/>
                        </a:lnSpc>
                        <a:spcBef>
                          <a:spcPts val="545"/>
                        </a:spcBef>
                      </a:pPr>
                      <a:r>
                        <a:rPr dirty="0" sz="1150" b="1" i="1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dirty="0" sz="1150" spc="-5" b="1" i="1">
                          <a:latin typeface="Times New Roman"/>
                          <a:cs typeface="Times New Roman"/>
                        </a:rPr>
                        <a:t>||</a:t>
                      </a:r>
                      <a:r>
                        <a:rPr dirty="0" sz="1150" spc="-45" b="1" i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 i="1">
                          <a:latin typeface="Times New Roman"/>
                          <a:cs typeface="Times New Roman"/>
                        </a:rPr>
                        <a:t>B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ts val="1340"/>
                        </a:lnSpc>
                        <a:spcBef>
                          <a:spcPts val="545"/>
                        </a:spcBef>
                      </a:pPr>
                      <a:r>
                        <a:rPr dirty="0" sz="1150" b="1" i="1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ts val="1340"/>
                        </a:lnSpc>
                        <a:spcBef>
                          <a:spcPts val="545"/>
                        </a:spcBef>
                      </a:pPr>
                      <a:r>
                        <a:rPr dirty="0" sz="1150" b="1" i="1">
                          <a:latin typeface="Times New Roman"/>
                          <a:cs typeface="Times New Roman"/>
                        </a:rPr>
                        <a:t>!</a:t>
                      </a:r>
                      <a:r>
                        <a:rPr dirty="0" sz="1150" spc="-5" b="1" i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 i="1">
                          <a:latin typeface="Times New Roman"/>
                          <a:cs typeface="Times New Roman"/>
                        </a:rPr>
                        <a:t>A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36068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True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True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5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False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144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True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36068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True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False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969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al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5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True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842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150" spc="15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36068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False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True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969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al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5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51408">
                <a:tc>
                  <a:txBody>
                    <a:bodyPr/>
                    <a:lstStyle/>
                    <a:p>
                      <a:pPr marL="36068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False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False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969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al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906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6177280" cy="28251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115"/>
              </a:spcBef>
            </a:pPr>
            <a:r>
              <a:rPr dirty="0" sz="1300" spc="-5" b="1">
                <a:latin typeface="Times New Roman"/>
                <a:cs typeface="Times New Roman"/>
              </a:rPr>
              <a:t>4. Kiểu ngày</a:t>
            </a:r>
            <a:r>
              <a:rPr dirty="0" sz="130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tháng</a:t>
            </a:r>
            <a:endParaRPr sz="1300">
              <a:latin typeface="Times New Roman"/>
              <a:cs typeface="Times New Roman"/>
            </a:endParaRPr>
          </a:p>
          <a:p>
            <a:pPr algn="just" marL="12700" marR="1016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10">
                <a:latin typeface="Times New Roman"/>
                <a:cs typeface="Times New Roman"/>
              </a:rPr>
              <a:t>Kiểu </a:t>
            </a:r>
            <a:r>
              <a:rPr dirty="0" sz="1300">
                <a:latin typeface="Times New Roman"/>
                <a:cs typeface="Times New Roman"/>
              </a:rPr>
              <a:t>ngày tháng trong </a:t>
            </a:r>
            <a:r>
              <a:rPr dirty="0" sz="1300" spc="-5">
                <a:latin typeface="Times New Roman"/>
                <a:cs typeface="Times New Roman"/>
              </a:rPr>
              <a:t>C#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dùng qua lớp DateTime. Để tạo </a:t>
            </a:r>
            <a:r>
              <a:rPr dirty="0" sz="1300">
                <a:latin typeface="Times New Roman"/>
                <a:cs typeface="Times New Roman"/>
              </a:rPr>
              <a:t>thời </a:t>
            </a:r>
            <a:r>
              <a:rPr dirty="0" sz="1300" spc="-5">
                <a:latin typeface="Times New Roman"/>
                <a:cs typeface="Times New Roman"/>
              </a:rPr>
              <a:t>gian ta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260">
                <a:latin typeface="Times New Roman"/>
                <a:cs typeface="Times New Roman"/>
              </a:rPr>
              <a:t>nhƣ  </a:t>
            </a:r>
            <a:r>
              <a:rPr dirty="0" sz="1300" spc="-10">
                <a:latin typeface="Times New Roman"/>
                <a:cs typeface="Times New Roman"/>
              </a:rPr>
              <a:t>sau: </a:t>
            </a:r>
            <a:r>
              <a:rPr dirty="0" sz="800" spc="-5">
                <a:latin typeface="Courier New"/>
                <a:cs typeface="Courier New"/>
              </a:rPr>
              <a:t>DateTime dt=new DateTime(int year,int month, int day, int hour, int munite, int</a:t>
            </a:r>
            <a:r>
              <a:rPr dirty="0" sz="800" spc="95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second)</a:t>
            </a:r>
            <a:endParaRPr sz="800">
              <a:latin typeface="Courier New"/>
              <a:cs typeface="Courier New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Ví dụ: Khởi tạo </a:t>
            </a:r>
            <a:r>
              <a:rPr dirty="0" sz="1300">
                <a:latin typeface="Times New Roman"/>
                <a:cs typeface="Times New Roman"/>
              </a:rPr>
              <a:t>thời gian </a:t>
            </a:r>
            <a:r>
              <a:rPr dirty="0" sz="1300" spc="-5">
                <a:latin typeface="Times New Roman"/>
                <a:cs typeface="Times New Roman"/>
              </a:rPr>
              <a:t>DateTime </a:t>
            </a:r>
            <a:r>
              <a:rPr dirty="0" sz="1300">
                <a:latin typeface="Times New Roman"/>
                <a:cs typeface="Times New Roman"/>
              </a:rPr>
              <a:t>ngày 23/08/2012 </a:t>
            </a:r>
            <a:r>
              <a:rPr dirty="0" sz="1300" spc="-5">
                <a:latin typeface="Times New Roman"/>
                <a:cs typeface="Times New Roman"/>
              </a:rPr>
              <a:t>8:30:20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5">
                <a:latin typeface="Times New Roman"/>
                <a:cs typeface="Times New Roman"/>
              </a:rPr>
              <a:t> sau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95"/>
              </a:spcBef>
            </a:pPr>
            <a:r>
              <a:rPr dirty="0" sz="800" spc="-5">
                <a:latin typeface="Courier New"/>
                <a:cs typeface="Courier New"/>
              </a:rPr>
              <a:t>DateTime dt=new DateTime(2012,8, 23, 8, 30, 20)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00">
              <a:latin typeface="Courier New"/>
              <a:cs typeface="Courier New"/>
            </a:endParaRPr>
          </a:p>
          <a:p>
            <a:pPr algn="just" marL="372110">
              <a:lnSpc>
                <a:spcPct val="100000"/>
              </a:lnSpc>
            </a:pP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spc="-5" b="1">
                <a:latin typeface="Times New Roman"/>
                <a:cs typeface="Times New Roman"/>
              </a:rPr>
              <a:t>định </a:t>
            </a:r>
            <a:r>
              <a:rPr dirty="0" sz="1300" spc="-10" b="1">
                <a:latin typeface="Times New Roman"/>
                <a:cs typeface="Times New Roman"/>
              </a:rPr>
              <a:t>dạng kiểu </a:t>
            </a:r>
            <a:r>
              <a:rPr dirty="0" sz="1300" b="1">
                <a:latin typeface="Times New Roman"/>
                <a:cs typeface="Times New Roman"/>
              </a:rPr>
              <a:t>ngày</a:t>
            </a:r>
            <a:r>
              <a:rPr dirty="0" sz="1300" spc="4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tháng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5800"/>
              </a:lnSpc>
              <a:spcBef>
                <a:spcPts val="570"/>
              </a:spcBef>
            </a:pPr>
            <a:r>
              <a:rPr dirty="0" sz="1300" spc="-5">
                <a:latin typeface="Times New Roman"/>
                <a:cs typeface="Times New Roman"/>
              </a:rPr>
              <a:t>Có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các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định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dạng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tùy</a:t>
            </a:r>
            <a:r>
              <a:rPr dirty="0" sz="1300">
                <a:latin typeface="Times New Roman"/>
                <a:cs typeface="Times New Roman"/>
              </a:rPr>
              <a:t> chỉnh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đây: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y</a:t>
            </a:r>
            <a:r>
              <a:rPr dirty="0" sz="1000" spc="-260">
                <a:latin typeface="Courier New"/>
                <a:cs typeface="Courier New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(năm),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M</a:t>
            </a:r>
            <a:r>
              <a:rPr dirty="0" sz="1000" spc="-260">
                <a:latin typeface="Courier New"/>
                <a:cs typeface="Courier New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(tháng),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d</a:t>
            </a:r>
            <a:r>
              <a:rPr dirty="0" sz="1000" spc="-260">
                <a:latin typeface="Courier New"/>
                <a:cs typeface="Courier New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(ngày),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h</a:t>
            </a:r>
            <a:r>
              <a:rPr dirty="0" sz="1000" spc="-260">
                <a:latin typeface="Courier New"/>
                <a:cs typeface="Courier New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(giờ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12),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H</a:t>
            </a:r>
            <a:r>
              <a:rPr dirty="0" sz="1000" spc="-260">
                <a:latin typeface="Courier New"/>
                <a:cs typeface="Courier New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(giờ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24),  </a:t>
            </a:r>
            <a:r>
              <a:rPr dirty="0" sz="1000" spc="-5">
                <a:latin typeface="Courier New"/>
                <a:cs typeface="Courier New"/>
              </a:rPr>
              <a:t>m </a:t>
            </a:r>
            <a:r>
              <a:rPr dirty="0" sz="1300" spc="-5">
                <a:latin typeface="Times New Roman"/>
                <a:cs typeface="Times New Roman"/>
              </a:rPr>
              <a:t>(phút), </a:t>
            </a:r>
            <a:r>
              <a:rPr dirty="0" sz="1000" spc="-5">
                <a:latin typeface="Courier New"/>
                <a:cs typeface="Courier New"/>
              </a:rPr>
              <a:t>s </a:t>
            </a:r>
            <a:r>
              <a:rPr dirty="0" sz="1300" spc="-5">
                <a:latin typeface="Times New Roman"/>
                <a:cs typeface="Times New Roman"/>
              </a:rPr>
              <a:t>(giây), </a:t>
            </a:r>
            <a:r>
              <a:rPr dirty="0" sz="1000" spc="-5">
                <a:latin typeface="Courier New"/>
                <a:cs typeface="Courier New"/>
              </a:rPr>
              <a:t>f </a:t>
            </a:r>
            <a:r>
              <a:rPr dirty="0" sz="1300">
                <a:latin typeface="Times New Roman"/>
                <a:cs typeface="Times New Roman"/>
              </a:rPr>
              <a:t>(phần </a:t>
            </a:r>
            <a:r>
              <a:rPr dirty="0" sz="1300" spc="-5">
                <a:latin typeface="Times New Roman"/>
                <a:cs typeface="Times New Roman"/>
              </a:rPr>
              <a:t>nhỏ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giây), </a:t>
            </a:r>
            <a:r>
              <a:rPr dirty="0" sz="1000" spc="-5">
                <a:latin typeface="Courier New"/>
                <a:cs typeface="Courier New"/>
              </a:rPr>
              <a:t>F </a:t>
            </a:r>
            <a:r>
              <a:rPr dirty="0" sz="1300">
                <a:latin typeface="Times New Roman"/>
                <a:cs typeface="Times New Roman"/>
              </a:rPr>
              <a:t>(phần </a:t>
            </a:r>
            <a:r>
              <a:rPr dirty="0" sz="1300" spc="-5">
                <a:latin typeface="Times New Roman"/>
                <a:cs typeface="Times New Roman"/>
              </a:rPr>
              <a:t>nhỏ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giây, </a:t>
            </a:r>
            <a:r>
              <a:rPr dirty="0" sz="1300">
                <a:latin typeface="Times New Roman"/>
                <a:cs typeface="Times New Roman"/>
              </a:rPr>
              <a:t>không </a:t>
            </a:r>
            <a:r>
              <a:rPr dirty="0" sz="1300" spc="-5">
                <a:latin typeface="Times New Roman"/>
                <a:cs typeface="Times New Roman"/>
              </a:rPr>
              <a:t>bao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số 0 </a:t>
            </a:r>
            <a:r>
              <a:rPr dirty="0" sz="1300" spc="-10">
                <a:latin typeface="Times New Roman"/>
                <a:cs typeface="Times New Roman"/>
              </a:rPr>
              <a:t>sau  </a:t>
            </a:r>
            <a:r>
              <a:rPr dirty="0" sz="1300" spc="-5">
                <a:latin typeface="Times New Roman"/>
                <a:cs typeface="Times New Roman"/>
              </a:rPr>
              <a:t>cùng),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t</a:t>
            </a:r>
            <a:r>
              <a:rPr dirty="0" sz="1000" spc="-275">
                <a:latin typeface="Courier New"/>
                <a:cs typeface="Courier New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(PM</a:t>
            </a:r>
            <a:r>
              <a:rPr dirty="0" sz="1300" spc="-5">
                <a:latin typeface="Times New Roman"/>
                <a:cs typeface="Times New Roman"/>
              </a:rPr>
              <a:t> hoặc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AM) và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z</a:t>
            </a:r>
            <a:r>
              <a:rPr dirty="0" sz="1000" spc="-275">
                <a:latin typeface="Courier New"/>
                <a:cs typeface="Courier New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(múi </a:t>
            </a:r>
            <a:r>
              <a:rPr dirty="0" sz="1300">
                <a:latin typeface="Times New Roman"/>
                <a:cs typeface="Times New Roman"/>
              </a:rPr>
              <a:t>giờ).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3463925"/>
            <a:ext cx="5355590" cy="1553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5075707"/>
            <a:ext cx="6170295" cy="516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0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Chèn vào dấu phân </a:t>
            </a:r>
            <a:r>
              <a:rPr dirty="0" sz="1300">
                <a:latin typeface="Times New Roman"/>
                <a:cs typeface="Times New Roman"/>
              </a:rPr>
              <a:t>cách </a:t>
            </a:r>
            <a:r>
              <a:rPr dirty="0" sz="1300" spc="-5">
                <a:latin typeface="Times New Roman"/>
                <a:cs typeface="Times New Roman"/>
              </a:rPr>
              <a:t>“/” </a:t>
            </a:r>
            <a:r>
              <a:rPr dirty="0" sz="1300">
                <a:latin typeface="Times New Roman"/>
                <a:cs typeface="Times New Roman"/>
              </a:rPr>
              <a:t>hoặc </a:t>
            </a:r>
            <a:r>
              <a:rPr dirty="0" sz="1300" spc="-5">
                <a:latin typeface="Times New Roman"/>
                <a:cs typeface="Times New Roman"/>
              </a:rPr>
              <a:t>“:”, các ký </a:t>
            </a:r>
            <a:r>
              <a:rPr dirty="0" sz="1300">
                <a:latin typeface="Times New Roman"/>
                <a:cs typeface="Times New Roman"/>
              </a:rPr>
              <a:t>tự này </a:t>
            </a:r>
            <a:r>
              <a:rPr dirty="0" sz="1300" spc="-5">
                <a:latin typeface="Times New Roman"/>
                <a:cs typeface="Times New Roman"/>
              </a:rPr>
              <a:t>sẽ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chèn vào </a:t>
            </a:r>
            <a:r>
              <a:rPr dirty="0" sz="1300" spc="-5">
                <a:latin typeface="Times New Roman"/>
                <a:cs typeface="Times New Roman"/>
              </a:rPr>
              <a:t>kết </a:t>
            </a:r>
            <a:r>
              <a:rPr dirty="0" sz="1300">
                <a:latin typeface="Times New Roman"/>
                <a:cs typeface="Times New Roman"/>
              </a:rPr>
              <a:t>quả </a:t>
            </a:r>
            <a:r>
              <a:rPr dirty="0" sz="1300" spc="-5">
                <a:latin typeface="Times New Roman"/>
                <a:cs typeface="Times New Roman"/>
              </a:rPr>
              <a:t>đầu ra </a:t>
            </a:r>
            <a:r>
              <a:rPr dirty="0" sz="1300" spc="-100">
                <a:latin typeface="Times New Roman"/>
                <a:cs typeface="Times New Roman"/>
              </a:rPr>
              <a:t>để  </a:t>
            </a:r>
            <a:r>
              <a:rPr dirty="0" sz="1300" spc="-5">
                <a:latin typeface="Times New Roman"/>
                <a:cs typeface="Times New Roman"/>
              </a:rPr>
              <a:t>xác định </a:t>
            </a:r>
            <a:r>
              <a:rPr dirty="0" sz="1300">
                <a:latin typeface="Times New Roman"/>
                <a:cs typeface="Times New Roman"/>
              </a:rPr>
              <a:t>thời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gian: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0180" y="5719445"/>
            <a:ext cx="5809615" cy="2600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7733" y="8431530"/>
            <a:ext cx="5113655" cy="541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spc="-5" b="1">
                <a:latin typeface="Times New Roman"/>
                <a:cs typeface="Times New Roman"/>
              </a:rPr>
              <a:t>phép toán trên kiểu ngày</a:t>
            </a:r>
            <a:r>
              <a:rPr dirty="0" sz="1300" spc="3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tháng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300" spc="-5" i="1">
                <a:latin typeface="Times New Roman"/>
                <a:cs typeface="Times New Roman"/>
              </a:rPr>
              <a:t>DateTime.Now: </a:t>
            </a:r>
            <a:r>
              <a:rPr dirty="0" sz="1300" spc="-5">
                <a:latin typeface="Times New Roman"/>
                <a:cs typeface="Times New Roman"/>
              </a:rPr>
              <a:t>trả về </a:t>
            </a:r>
            <a:r>
              <a:rPr dirty="0" sz="1300">
                <a:latin typeface="Times New Roman"/>
                <a:cs typeface="Times New Roman"/>
              </a:rPr>
              <a:t>ngày </a:t>
            </a:r>
            <a:r>
              <a:rPr dirty="0" sz="1300" spc="-5">
                <a:latin typeface="Times New Roman"/>
                <a:cs typeface="Times New Roman"/>
              </a:rPr>
              <a:t>và giờ hiện hành, </a:t>
            </a:r>
            <a:r>
              <a:rPr dirty="0" sz="1300">
                <a:latin typeface="Times New Roman"/>
                <a:cs typeface="Times New Roman"/>
              </a:rPr>
              <a:t>ví </a:t>
            </a:r>
            <a:r>
              <a:rPr dirty="0" sz="1300" spc="-5">
                <a:latin typeface="Times New Roman"/>
                <a:cs typeface="Times New Roman"/>
              </a:rPr>
              <a:t>dụ: </a:t>
            </a:r>
            <a:r>
              <a:rPr dirty="0" sz="1300" spc="55">
                <a:latin typeface="Times New Roman"/>
                <a:cs typeface="Times New Roman"/>
              </a:rPr>
              <a:t>15/08/2009</a:t>
            </a:r>
            <a:r>
              <a:rPr dirty="0" sz="1300" spc="1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5:20:28PM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6010" cy="305308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 i="1">
                <a:latin typeface="Times New Roman"/>
                <a:cs typeface="Times New Roman"/>
              </a:rPr>
              <a:t>DateTime.DaysInMonth(int year,int </a:t>
            </a:r>
            <a:r>
              <a:rPr dirty="0" sz="1300" i="1">
                <a:latin typeface="Times New Roman"/>
                <a:cs typeface="Times New Roman"/>
              </a:rPr>
              <a:t>month)</a:t>
            </a:r>
            <a:r>
              <a:rPr dirty="0" sz="1300">
                <a:latin typeface="Times New Roman"/>
                <a:cs typeface="Times New Roman"/>
              </a:rPr>
              <a:t>: trả </a:t>
            </a:r>
            <a:r>
              <a:rPr dirty="0" sz="1300" spc="-5">
                <a:latin typeface="Times New Roman"/>
                <a:cs typeface="Times New Roman"/>
              </a:rPr>
              <a:t>về số </a:t>
            </a:r>
            <a:r>
              <a:rPr dirty="0" sz="1300">
                <a:latin typeface="Times New Roman"/>
                <a:cs typeface="Times New Roman"/>
              </a:rPr>
              <a:t>ngày trong tháng </a:t>
            </a:r>
            <a:r>
              <a:rPr dirty="0" sz="1300" spc="-5">
                <a:latin typeface="Times New Roman"/>
                <a:cs typeface="Times New Roman"/>
              </a:rPr>
              <a:t>month của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năm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>
                <a:latin typeface="Times New Roman"/>
                <a:cs typeface="Times New Roman"/>
              </a:rPr>
              <a:t>year.</a:t>
            </a:r>
            <a:endParaRPr sz="1300">
              <a:latin typeface="Times New Roman"/>
              <a:cs typeface="Times New Roman"/>
            </a:endParaRPr>
          </a:p>
          <a:p>
            <a:pPr marL="372110" marR="3187700">
              <a:lnSpc>
                <a:spcPct val="163100"/>
              </a:lnSpc>
            </a:pPr>
            <a:r>
              <a:rPr dirty="0" sz="1300" spc="-5" i="1">
                <a:latin typeface="Times New Roman"/>
                <a:cs typeface="Times New Roman"/>
              </a:rPr>
              <a:t>dt.Month</a:t>
            </a:r>
            <a:r>
              <a:rPr dirty="0" sz="1300" spc="-5">
                <a:latin typeface="Times New Roman"/>
                <a:cs typeface="Times New Roman"/>
              </a:rPr>
              <a:t>: trả về tháng của DateTime dt  </a:t>
            </a:r>
            <a:r>
              <a:rPr dirty="0" sz="1300" spc="-5" i="1">
                <a:latin typeface="Times New Roman"/>
                <a:cs typeface="Times New Roman"/>
              </a:rPr>
              <a:t>dt.Year</a:t>
            </a:r>
            <a:r>
              <a:rPr dirty="0" sz="1300" spc="-5">
                <a:latin typeface="Times New Roman"/>
                <a:cs typeface="Times New Roman"/>
              </a:rPr>
              <a:t>: trả về </a:t>
            </a:r>
            <a:r>
              <a:rPr dirty="0" sz="1300">
                <a:latin typeface="Times New Roman"/>
                <a:cs typeface="Times New Roman"/>
              </a:rPr>
              <a:t>năm của </a:t>
            </a:r>
            <a:r>
              <a:rPr dirty="0" sz="1300" spc="-5">
                <a:latin typeface="Times New Roman"/>
                <a:cs typeface="Times New Roman"/>
              </a:rPr>
              <a:t>DateTime dt  </a:t>
            </a:r>
            <a:r>
              <a:rPr dirty="0" sz="1300" spc="-10" i="1">
                <a:latin typeface="Times New Roman"/>
                <a:cs typeface="Times New Roman"/>
              </a:rPr>
              <a:t>dt.Day</a:t>
            </a:r>
            <a:r>
              <a:rPr dirty="0" sz="1300" spc="-10">
                <a:latin typeface="Times New Roman"/>
                <a:cs typeface="Times New Roman"/>
              </a:rPr>
              <a:t>: </a:t>
            </a:r>
            <a:r>
              <a:rPr dirty="0" sz="1300" spc="-5">
                <a:latin typeface="Times New Roman"/>
                <a:cs typeface="Times New Roman"/>
              </a:rPr>
              <a:t>trả về </a:t>
            </a:r>
            <a:r>
              <a:rPr dirty="0" sz="1300" spc="5">
                <a:latin typeface="Times New Roman"/>
                <a:cs typeface="Times New Roman"/>
              </a:rPr>
              <a:t>ngày </a:t>
            </a:r>
            <a:r>
              <a:rPr dirty="0" sz="1300" spc="-5">
                <a:latin typeface="Times New Roman"/>
                <a:cs typeface="Times New Roman"/>
              </a:rPr>
              <a:t>của DateTime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dt</a:t>
            </a:r>
            <a:endParaRPr sz="1300">
              <a:latin typeface="Times New Roman"/>
              <a:cs typeface="Times New Roman"/>
            </a:endParaRPr>
          </a:p>
          <a:p>
            <a:pPr marL="372110" marR="902335">
              <a:lnSpc>
                <a:spcPct val="163100"/>
              </a:lnSpc>
            </a:pPr>
            <a:r>
              <a:rPr dirty="0" sz="1300" spc="-10" i="1">
                <a:latin typeface="Times New Roman"/>
                <a:cs typeface="Times New Roman"/>
              </a:rPr>
              <a:t>dt.AddDays(n)</a:t>
            </a:r>
            <a:r>
              <a:rPr dirty="0" sz="1300" spc="-10">
                <a:latin typeface="Times New Roman"/>
                <a:cs typeface="Times New Roman"/>
              </a:rPr>
              <a:t>: </a:t>
            </a:r>
            <a:r>
              <a:rPr dirty="0" sz="1300" spc="-5">
                <a:latin typeface="Times New Roman"/>
                <a:cs typeface="Times New Roman"/>
              </a:rPr>
              <a:t>trả về một </a:t>
            </a:r>
            <a:r>
              <a:rPr dirty="0" sz="1300">
                <a:latin typeface="Times New Roman"/>
                <a:cs typeface="Times New Roman"/>
              </a:rPr>
              <a:t>ngày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cách ngày DateTime dt n </a:t>
            </a:r>
            <a:r>
              <a:rPr dirty="0" sz="1300">
                <a:latin typeface="Times New Roman"/>
                <a:cs typeface="Times New Roman"/>
              </a:rPr>
              <a:t>ngày.  </a:t>
            </a:r>
            <a:r>
              <a:rPr dirty="0" sz="1300" spc="-5" i="1">
                <a:latin typeface="Times New Roman"/>
                <a:cs typeface="Times New Roman"/>
              </a:rPr>
              <a:t>Date.AddMonths(n)</a:t>
            </a:r>
            <a:r>
              <a:rPr dirty="0" sz="1300" spc="-5">
                <a:latin typeface="Times New Roman"/>
                <a:cs typeface="Times New Roman"/>
              </a:rPr>
              <a:t>: </a:t>
            </a:r>
            <a:r>
              <a:rPr dirty="0" sz="1300">
                <a:latin typeface="Times New Roman"/>
                <a:cs typeface="Times New Roman"/>
              </a:rPr>
              <a:t>trả </a:t>
            </a:r>
            <a:r>
              <a:rPr dirty="0" sz="1300" spc="-5">
                <a:latin typeface="Times New Roman"/>
                <a:cs typeface="Times New Roman"/>
              </a:rPr>
              <a:t>về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ngày </a:t>
            </a:r>
            <a:r>
              <a:rPr dirty="0" sz="1300" spc="-5">
                <a:latin typeface="Times New Roman"/>
                <a:cs typeface="Times New Roman"/>
              </a:rPr>
              <a:t>mới cách </a:t>
            </a:r>
            <a:r>
              <a:rPr dirty="0" sz="1300">
                <a:latin typeface="Times New Roman"/>
                <a:cs typeface="Times New Roman"/>
              </a:rPr>
              <a:t>ngày </a:t>
            </a:r>
            <a:r>
              <a:rPr dirty="0" sz="1300" spc="-5">
                <a:latin typeface="Times New Roman"/>
                <a:cs typeface="Times New Roman"/>
              </a:rPr>
              <a:t>DateTime dt n tháng.  </a:t>
            </a:r>
            <a:r>
              <a:rPr dirty="0" sz="1300" spc="-5" i="1">
                <a:latin typeface="Times New Roman"/>
                <a:cs typeface="Times New Roman"/>
              </a:rPr>
              <a:t>Date.AddYears(n)</a:t>
            </a:r>
            <a:r>
              <a:rPr dirty="0" sz="1300" spc="-5">
                <a:latin typeface="Times New Roman"/>
                <a:cs typeface="Times New Roman"/>
              </a:rPr>
              <a:t>: </a:t>
            </a:r>
            <a:r>
              <a:rPr dirty="0" sz="1300">
                <a:latin typeface="Times New Roman"/>
                <a:cs typeface="Times New Roman"/>
              </a:rPr>
              <a:t>trả </a:t>
            </a:r>
            <a:r>
              <a:rPr dirty="0" sz="1300" spc="-5">
                <a:latin typeface="Times New Roman"/>
                <a:cs typeface="Times New Roman"/>
              </a:rPr>
              <a:t>về một </a:t>
            </a:r>
            <a:r>
              <a:rPr dirty="0" sz="1300">
                <a:latin typeface="Times New Roman"/>
                <a:cs typeface="Times New Roman"/>
              </a:rPr>
              <a:t>ngày </a:t>
            </a:r>
            <a:r>
              <a:rPr dirty="0" sz="1300" spc="-5">
                <a:latin typeface="Times New Roman"/>
                <a:cs typeface="Times New Roman"/>
              </a:rPr>
              <a:t>mới </a:t>
            </a:r>
            <a:r>
              <a:rPr dirty="0" sz="1300">
                <a:latin typeface="Times New Roman"/>
                <a:cs typeface="Times New Roman"/>
              </a:rPr>
              <a:t>cách ngày </a:t>
            </a:r>
            <a:r>
              <a:rPr dirty="0" sz="1300" spc="-5">
                <a:latin typeface="Times New Roman"/>
                <a:cs typeface="Times New Roman"/>
              </a:rPr>
              <a:t>Date n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năm.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Để tính khoảng </a:t>
            </a:r>
            <a:r>
              <a:rPr dirty="0" sz="1300">
                <a:latin typeface="Times New Roman"/>
                <a:cs typeface="Times New Roman"/>
              </a:rPr>
              <a:t>cách </a:t>
            </a:r>
            <a:r>
              <a:rPr dirty="0" sz="1300" spc="-5">
                <a:latin typeface="Times New Roman"/>
                <a:cs typeface="Times New Roman"/>
              </a:rPr>
              <a:t>giữa 2 </a:t>
            </a:r>
            <a:r>
              <a:rPr dirty="0" sz="1300">
                <a:latin typeface="Times New Roman"/>
                <a:cs typeface="Times New Roman"/>
              </a:rPr>
              <a:t>ngày </a:t>
            </a:r>
            <a:r>
              <a:rPr dirty="0" sz="1300" spc="-5">
                <a:latin typeface="Times New Roman"/>
                <a:cs typeface="Times New Roman"/>
              </a:rPr>
              <a:t>ta làm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ví </a:t>
            </a:r>
            <a:r>
              <a:rPr dirty="0" sz="1300" spc="-5">
                <a:latin typeface="Times New Roman"/>
                <a:cs typeface="Times New Roman"/>
              </a:rPr>
              <a:t>dụ</a:t>
            </a:r>
            <a:r>
              <a:rPr dirty="0" sz="1300" spc="-1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91776" y="3668455"/>
            <a:ext cx="5434825" cy="677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4487697"/>
            <a:ext cx="6180455" cy="4063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 b="1">
                <a:latin typeface="Times New Roman"/>
                <a:cs typeface="Times New Roman"/>
              </a:rPr>
              <a:t>Chú </a:t>
            </a:r>
            <a:r>
              <a:rPr dirty="0" sz="1300" spc="-5" b="1">
                <a:latin typeface="Times New Roman"/>
                <a:cs typeface="Times New Roman"/>
              </a:rPr>
              <a:t>ý: </a:t>
            </a:r>
            <a:r>
              <a:rPr dirty="0" sz="1300" spc="-5">
                <a:latin typeface="Times New Roman"/>
                <a:cs typeface="Times New Roman"/>
              </a:rPr>
              <a:t>định dạng hiển thị </a:t>
            </a:r>
            <a:r>
              <a:rPr dirty="0" sz="1300">
                <a:latin typeface="Times New Roman"/>
                <a:cs typeface="Times New Roman"/>
              </a:rPr>
              <a:t>của ngày </a:t>
            </a:r>
            <a:r>
              <a:rPr dirty="0" sz="1300" spc="-5">
                <a:latin typeface="Times New Roman"/>
                <a:cs typeface="Times New Roman"/>
              </a:rPr>
              <a:t>tháng phụ thuộc vào </a:t>
            </a:r>
            <a:r>
              <a:rPr dirty="0" sz="1300">
                <a:latin typeface="Times New Roman"/>
                <a:cs typeface="Times New Roman"/>
              </a:rPr>
              <a:t>quy định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 spc="-10">
                <a:latin typeface="Times New Roman"/>
                <a:cs typeface="Times New Roman"/>
              </a:rPr>
              <a:t>Windows, </a:t>
            </a:r>
            <a:r>
              <a:rPr dirty="0" sz="1300" spc="5">
                <a:latin typeface="Times New Roman"/>
                <a:cs typeface="Times New Roman"/>
              </a:rPr>
              <a:t>giá </a:t>
            </a:r>
            <a:r>
              <a:rPr dirty="0" sz="1300" spc="3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trị mặc định là hiển </a:t>
            </a:r>
            <a:r>
              <a:rPr dirty="0" sz="1300" spc="5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theo định dạng kiểu </a:t>
            </a:r>
            <a:r>
              <a:rPr dirty="0" sz="1300">
                <a:latin typeface="Times New Roman"/>
                <a:cs typeface="Times New Roman"/>
              </a:rPr>
              <a:t>Mỹ </a:t>
            </a:r>
            <a:r>
              <a:rPr dirty="0" sz="1300" spc="-5">
                <a:latin typeface="Times New Roman"/>
                <a:cs typeface="Times New Roman"/>
              </a:rPr>
              <a:t>(tháng </a:t>
            </a:r>
            <a:r>
              <a:rPr dirty="0" sz="1300" spc="-80">
                <a:latin typeface="Times New Roman"/>
                <a:cs typeface="Times New Roman"/>
              </a:rPr>
              <a:t>trƣớc </a:t>
            </a:r>
            <a:r>
              <a:rPr dirty="0" sz="1300" spc="-5">
                <a:latin typeface="Times New Roman"/>
                <a:cs typeface="Times New Roman"/>
              </a:rPr>
              <a:t>- </a:t>
            </a:r>
            <a:r>
              <a:rPr dirty="0" sz="1300" spc="-10">
                <a:latin typeface="Times New Roman"/>
                <a:cs typeface="Times New Roman"/>
              </a:rPr>
              <a:t>ngày </a:t>
            </a:r>
            <a:r>
              <a:rPr dirty="0" sz="1300">
                <a:latin typeface="Times New Roman"/>
                <a:cs typeface="Times New Roman"/>
              </a:rPr>
              <a:t>sau). </a:t>
            </a:r>
            <a:r>
              <a:rPr dirty="0" sz="1300" spc="-5">
                <a:latin typeface="Times New Roman"/>
                <a:cs typeface="Times New Roman"/>
              </a:rPr>
              <a:t>Ta có thể </a:t>
            </a:r>
            <a:r>
              <a:rPr dirty="0" sz="1300" spc="-35">
                <a:latin typeface="Times New Roman"/>
                <a:cs typeface="Times New Roman"/>
              </a:rPr>
              <a:t>thay  </a:t>
            </a:r>
            <a:r>
              <a:rPr dirty="0" sz="1300" spc="-5">
                <a:latin typeface="Times New Roman"/>
                <a:cs typeface="Times New Roman"/>
              </a:rPr>
              <a:t>đổi dạng hiển thị </a:t>
            </a:r>
            <a:r>
              <a:rPr dirty="0" sz="1300">
                <a:latin typeface="Times New Roman"/>
                <a:cs typeface="Times New Roman"/>
              </a:rPr>
              <a:t>ngày </a:t>
            </a:r>
            <a:r>
              <a:rPr dirty="0" sz="1300" spc="-85">
                <a:latin typeface="Times New Roman"/>
                <a:cs typeface="Times New Roman"/>
              </a:rPr>
              <a:t>trƣớc </a:t>
            </a:r>
            <a:r>
              <a:rPr dirty="0" sz="1300" spc="-5">
                <a:latin typeface="Times New Roman"/>
                <a:cs typeface="Times New Roman"/>
              </a:rPr>
              <a:t>– tháng sau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5">
                <a:latin typeface="Times New Roman"/>
                <a:cs typeface="Times New Roman"/>
              </a:rPr>
              <a:t>cách thay đổi trong hộp hội thoại Date </a:t>
            </a:r>
            <a:r>
              <a:rPr dirty="0" sz="1300" spc="-35">
                <a:latin typeface="Times New Roman"/>
                <a:cs typeface="Times New Roman"/>
              </a:rPr>
              <a:t>tại 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Regional </a:t>
            </a:r>
            <a:r>
              <a:rPr dirty="0" sz="1300" spc="-10">
                <a:latin typeface="Times New Roman"/>
                <a:cs typeface="Times New Roman"/>
              </a:rPr>
              <a:t>Setting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10">
                <a:latin typeface="Times New Roman"/>
                <a:cs typeface="Times New Roman"/>
              </a:rPr>
              <a:t>cửa </a:t>
            </a:r>
            <a:r>
              <a:rPr dirty="0" sz="1300" spc="-5">
                <a:latin typeface="Times New Roman"/>
                <a:cs typeface="Times New Roman"/>
              </a:rPr>
              <a:t>sổ Control Panel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1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Windows.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5. Kiểu</a:t>
            </a:r>
            <a:r>
              <a:rPr dirty="0" sz="130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mảng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Mảng là </a:t>
            </a:r>
            <a:r>
              <a:rPr dirty="0" sz="1300" spc="-15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tập hợp các biến có cùng tên và cùng kiểu dữ liệu. Dùng </a:t>
            </a:r>
            <a:r>
              <a:rPr dirty="0" sz="1300" spc="-10">
                <a:latin typeface="Times New Roman"/>
                <a:cs typeface="Times New Roman"/>
              </a:rPr>
              <a:t>mảng </a:t>
            </a:r>
            <a:r>
              <a:rPr dirty="0" sz="1300">
                <a:latin typeface="Times New Roman"/>
                <a:cs typeface="Times New Roman"/>
              </a:rPr>
              <a:t>làm  </a:t>
            </a:r>
            <a:r>
              <a:rPr dirty="0" sz="1300" spc="-70">
                <a:latin typeface="Times New Roman"/>
                <a:cs typeface="Times New Roman"/>
              </a:rPr>
              <a:t>chƣơng</a:t>
            </a:r>
            <a:r>
              <a:rPr dirty="0" sz="1300" spc="1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đơn</a:t>
            </a:r>
            <a:r>
              <a:rPr dirty="0" sz="1300" spc="1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giản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</a:t>
            </a:r>
            <a:r>
              <a:rPr dirty="0" sz="1300" spc="1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ngắn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gọn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hơn.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Ta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có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thể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truy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xuất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các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phần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tử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mảng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thông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qua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chỉ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số,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chỉ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số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của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mảng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bắt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đầu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từ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>
                <a:latin typeface="Times New Roman"/>
                <a:cs typeface="Times New Roman"/>
              </a:rPr>
              <a:t>0.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10">
                <a:latin typeface="Times New Roman"/>
                <a:cs typeface="Times New Roman"/>
              </a:rPr>
              <a:t>mảng </a:t>
            </a:r>
            <a:r>
              <a:rPr dirty="0" sz="1300" spc="-5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chiều </a:t>
            </a:r>
            <a:r>
              <a:rPr dirty="0" sz="1300" spc="-5">
                <a:latin typeface="Times New Roman"/>
                <a:cs typeface="Times New Roman"/>
              </a:rPr>
              <a:t>và mảng nhiều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chiều.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0"/>
              </a:spcBef>
            </a:pPr>
            <a:r>
              <a:rPr dirty="0" sz="1300" spc="-5" b="1">
                <a:latin typeface="Times New Roman"/>
                <a:cs typeface="Times New Roman"/>
              </a:rPr>
              <a:t>Mảng </a:t>
            </a:r>
            <a:r>
              <a:rPr dirty="0" sz="1300" spc="-10" b="1">
                <a:latin typeface="Times New Roman"/>
                <a:cs typeface="Times New Roman"/>
              </a:rPr>
              <a:t>một</a:t>
            </a:r>
            <a:r>
              <a:rPr dirty="0" sz="1300" spc="1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chiều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0"/>
              </a:spcBef>
            </a:pPr>
            <a:r>
              <a:rPr dirty="0" sz="1300" spc="-5">
                <a:latin typeface="Times New Roman"/>
                <a:cs typeface="Times New Roman"/>
              </a:rPr>
              <a:t>Cú pháp: </a:t>
            </a:r>
            <a:r>
              <a:rPr dirty="0" sz="1100" spc="-5" i="1">
                <a:latin typeface="Courier New"/>
                <a:cs typeface="Courier New"/>
              </a:rPr>
              <a:t>type[ </a:t>
            </a:r>
            <a:r>
              <a:rPr dirty="0" sz="1100" i="1">
                <a:latin typeface="Courier New"/>
                <a:cs typeface="Courier New"/>
              </a:rPr>
              <a:t>]</a:t>
            </a:r>
            <a:r>
              <a:rPr dirty="0" sz="1100" spc="-10" i="1">
                <a:latin typeface="Courier New"/>
                <a:cs typeface="Courier New"/>
              </a:rPr>
              <a:t> </a:t>
            </a:r>
            <a:r>
              <a:rPr dirty="0" sz="1100" spc="-5" i="1">
                <a:latin typeface="Courier New"/>
                <a:cs typeface="Courier New"/>
              </a:rPr>
              <a:t>array-name;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</a:rPr>
              <a:t>Ta có thể </a:t>
            </a:r>
            <a:r>
              <a:rPr dirty="0" sz="130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</a:t>
            </a:r>
            <a:r>
              <a:rPr dirty="0" sz="1300">
                <a:latin typeface="Times New Roman"/>
                <a:cs typeface="Times New Roman"/>
              </a:rPr>
              <a:t>mảng </a:t>
            </a:r>
            <a:r>
              <a:rPr dirty="0" sz="1300" spc="-5">
                <a:latin typeface="Times New Roman"/>
                <a:cs typeface="Times New Roman"/>
              </a:rPr>
              <a:t>với kích </a:t>
            </a:r>
            <a:r>
              <a:rPr dirty="0" sz="1300" spc="-75">
                <a:latin typeface="Times New Roman"/>
                <a:cs typeface="Times New Roman"/>
              </a:rPr>
              <a:t>thƣớc </a:t>
            </a:r>
            <a:r>
              <a:rPr dirty="0" sz="1300" spc="-5">
                <a:latin typeface="Times New Roman"/>
                <a:cs typeface="Times New Roman"/>
              </a:rPr>
              <a:t>cố </a:t>
            </a:r>
            <a:r>
              <a:rPr dirty="0" sz="1300">
                <a:latin typeface="Times New Roman"/>
                <a:cs typeface="Times New Roman"/>
              </a:rPr>
              <a:t>định ngay </a:t>
            </a:r>
            <a:r>
              <a:rPr dirty="0" sz="1300" spc="-5">
                <a:latin typeface="Times New Roman"/>
                <a:cs typeface="Times New Roman"/>
              </a:rPr>
              <a:t>từ đầu. Ví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dụ: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100" spc="-5">
                <a:latin typeface="Courier New"/>
                <a:cs typeface="Courier New"/>
              </a:rPr>
              <a:t>int[5] a; // Khai báo mảng </a:t>
            </a:r>
            <a:r>
              <a:rPr dirty="0" sz="1100">
                <a:latin typeface="Courier New"/>
                <a:cs typeface="Courier New"/>
              </a:rPr>
              <a:t>a </a:t>
            </a:r>
            <a:r>
              <a:rPr dirty="0" sz="1100" spc="-5">
                <a:latin typeface="Courier New"/>
                <a:cs typeface="Courier New"/>
              </a:rPr>
              <a:t>có </a:t>
            </a:r>
            <a:r>
              <a:rPr dirty="0" sz="1100">
                <a:latin typeface="Courier New"/>
                <a:cs typeface="Courier New"/>
              </a:rPr>
              <a:t>5 </a:t>
            </a:r>
            <a:r>
              <a:rPr dirty="0" sz="1100" spc="-5">
                <a:latin typeface="Courier New"/>
                <a:cs typeface="Courier New"/>
              </a:rPr>
              <a:t>phần tử</a:t>
            </a:r>
            <a:r>
              <a:rPr dirty="0" sz="1100" spc="5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nguyên.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4740" cy="192468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Ta cũng 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khai </a:t>
            </a:r>
            <a:r>
              <a:rPr dirty="0" sz="1300">
                <a:latin typeface="Times New Roman"/>
                <a:cs typeface="Times New Roman"/>
              </a:rPr>
              <a:t>báo </a:t>
            </a:r>
            <a:r>
              <a:rPr dirty="0" sz="1300" spc="-5">
                <a:latin typeface="Times New Roman"/>
                <a:cs typeface="Times New Roman"/>
              </a:rPr>
              <a:t>mảng, sau đó </a:t>
            </a:r>
            <a:r>
              <a:rPr dirty="0" sz="1300">
                <a:latin typeface="Times New Roman"/>
                <a:cs typeface="Times New Roman"/>
              </a:rPr>
              <a:t>cấp </a:t>
            </a:r>
            <a:r>
              <a:rPr dirty="0" sz="1300" spc="-5">
                <a:latin typeface="Times New Roman"/>
                <a:cs typeface="Times New Roman"/>
              </a:rPr>
              <a:t>phát bộ </a:t>
            </a:r>
            <a:r>
              <a:rPr dirty="0" sz="1300">
                <a:latin typeface="Times New Roman"/>
                <a:cs typeface="Times New Roman"/>
              </a:rPr>
              <a:t>nhớ </a:t>
            </a:r>
            <a:r>
              <a:rPr dirty="0" sz="1300" spc="-5">
                <a:latin typeface="Times New Roman"/>
                <a:cs typeface="Times New Roman"/>
              </a:rPr>
              <a:t>cho mảng với từ khóa </a:t>
            </a:r>
            <a:r>
              <a:rPr dirty="0" sz="1300">
                <a:latin typeface="Times New Roman"/>
                <a:cs typeface="Times New Roman"/>
              </a:rPr>
              <a:t>new.  </a:t>
            </a:r>
            <a:r>
              <a:rPr dirty="0" sz="1300" spc="-10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giúp ta quản </a:t>
            </a:r>
            <a:r>
              <a:rPr dirty="0" sz="1300">
                <a:latin typeface="Times New Roman"/>
                <a:cs typeface="Times New Roman"/>
              </a:rPr>
              <a:t>lý </a:t>
            </a:r>
            <a:r>
              <a:rPr dirty="0" sz="1300" spc="-5">
                <a:latin typeface="Times New Roman"/>
                <a:cs typeface="Times New Roman"/>
              </a:rPr>
              <a:t>bộ </a:t>
            </a:r>
            <a:r>
              <a:rPr dirty="0" sz="1300">
                <a:latin typeface="Times New Roman"/>
                <a:cs typeface="Times New Roman"/>
              </a:rPr>
              <a:t>nhớ </a:t>
            </a:r>
            <a:r>
              <a:rPr dirty="0" sz="1300" spc="-5">
                <a:latin typeface="Times New Roman"/>
                <a:cs typeface="Times New Roman"/>
              </a:rPr>
              <a:t>tốt hơn. </a:t>
            </a:r>
            <a:r>
              <a:rPr dirty="0" sz="1300" spc="-10">
                <a:latin typeface="Times New Roman"/>
                <a:cs typeface="Times New Roman"/>
              </a:rPr>
              <a:t>Kích </a:t>
            </a:r>
            <a:r>
              <a:rPr dirty="0" sz="1300" spc="-75">
                <a:latin typeface="Times New Roman"/>
                <a:cs typeface="Times New Roman"/>
              </a:rPr>
              <a:t>thƣớc </a:t>
            </a:r>
            <a:r>
              <a:rPr dirty="0" sz="1300" spc="-5">
                <a:latin typeface="Times New Roman"/>
                <a:cs typeface="Times New Roman"/>
              </a:rPr>
              <a:t>của mảng sẽ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xác định lúc </a:t>
            </a:r>
            <a:r>
              <a:rPr dirty="0" sz="1300">
                <a:latin typeface="Times New Roman"/>
                <a:cs typeface="Times New Roman"/>
              </a:rPr>
              <a:t>thi </a:t>
            </a:r>
            <a:r>
              <a:rPr dirty="0" sz="1300" spc="-100">
                <a:latin typeface="Times New Roman"/>
                <a:cs typeface="Times New Roman"/>
              </a:rPr>
              <a:t>hành 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5"/>
              </a:spcBef>
            </a:pPr>
            <a:r>
              <a:rPr dirty="0" sz="1100" spc="-5" i="1">
                <a:latin typeface="Courier New"/>
                <a:cs typeface="Courier New"/>
              </a:rPr>
              <a:t>type[ </a:t>
            </a:r>
            <a:r>
              <a:rPr dirty="0" sz="1100" i="1">
                <a:latin typeface="Courier New"/>
                <a:cs typeface="Courier New"/>
              </a:rPr>
              <a:t>]</a:t>
            </a:r>
            <a:r>
              <a:rPr dirty="0" sz="1100" spc="-10" i="1">
                <a:latin typeface="Courier New"/>
                <a:cs typeface="Courier New"/>
              </a:rPr>
              <a:t> </a:t>
            </a:r>
            <a:r>
              <a:rPr dirty="0" sz="1100" spc="-5" i="1">
                <a:latin typeface="Courier New"/>
                <a:cs typeface="Courier New"/>
              </a:rPr>
              <a:t>array-name;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00"/>
              </a:spcBef>
            </a:pPr>
            <a:r>
              <a:rPr dirty="0" sz="1100" spc="-5" i="1">
                <a:latin typeface="Courier New"/>
                <a:cs typeface="Courier New"/>
              </a:rPr>
              <a:t>array-name =new type[n]; //khai báo mảng có </a:t>
            </a:r>
            <a:r>
              <a:rPr dirty="0" sz="1100" i="1">
                <a:latin typeface="Courier New"/>
                <a:cs typeface="Courier New"/>
              </a:rPr>
              <a:t>n </a:t>
            </a:r>
            <a:r>
              <a:rPr dirty="0" sz="1100" spc="-5" i="1">
                <a:latin typeface="Courier New"/>
                <a:cs typeface="Courier New"/>
              </a:rPr>
              <a:t>phần</a:t>
            </a:r>
            <a:r>
              <a:rPr dirty="0" sz="1100" spc="35" i="1">
                <a:latin typeface="Courier New"/>
                <a:cs typeface="Courier New"/>
              </a:rPr>
              <a:t> </a:t>
            </a:r>
            <a:r>
              <a:rPr dirty="0" sz="1100" spc="-5" i="1">
                <a:latin typeface="Courier New"/>
                <a:cs typeface="Courier New"/>
              </a:rPr>
              <a:t>tử.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300" spc="-5">
                <a:latin typeface="Times New Roman"/>
                <a:cs typeface="Times New Roman"/>
              </a:rPr>
              <a:t>Ví dụ: đoạn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sẽ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5">
                <a:latin typeface="Times New Roman"/>
                <a:cs typeface="Times New Roman"/>
              </a:rPr>
              <a:t>ra 5 </a:t>
            </a:r>
            <a:r>
              <a:rPr dirty="0" sz="1300">
                <a:latin typeface="Times New Roman"/>
                <a:cs typeface="Times New Roman"/>
              </a:rPr>
              <a:t>phần </a:t>
            </a:r>
            <a:r>
              <a:rPr dirty="0" sz="1300" spc="-5">
                <a:latin typeface="Times New Roman"/>
                <a:cs typeface="Times New Roman"/>
              </a:rPr>
              <a:t>tử nguyên cho mảng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68791" y="2525420"/>
            <a:ext cx="1888344" cy="1121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3710678"/>
            <a:ext cx="6176010" cy="411289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555"/>
              </a:spcBef>
            </a:pPr>
            <a:r>
              <a:rPr dirty="0" sz="1300" spc="-5">
                <a:latin typeface="Times New Roman"/>
                <a:cs typeface="Times New Roman"/>
              </a:rPr>
              <a:t>Ta cũng 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gán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phần tử của mảng khi </a:t>
            </a:r>
            <a:r>
              <a:rPr dirty="0" sz="130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  <a:spcBef>
                <a:spcPts val="345"/>
              </a:spcBef>
            </a:pPr>
            <a:r>
              <a:rPr dirty="0" sz="1000" spc="-5">
                <a:latin typeface="Courier New"/>
                <a:cs typeface="Courier New"/>
              </a:rPr>
              <a:t>string[] myArray = {"first element", "second element", "third</a:t>
            </a:r>
            <a:r>
              <a:rPr dirty="0" sz="1000" spc="7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element"};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600"/>
              </a:spcBef>
            </a:pPr>
            <a:r>
              <a:rPr dirty="0" sz="1300" spc="-5" b="1" i="1">
                <a:latin typeface="Times New Roman"/>
                <a:cs typeface="Times New Roman"/>
              </a:rPr>
              <a:t>Ta có thể làm việc với</a:t>
            </a:r>
            <a:r>
              <a:rPr dirty="0" sz="1300" spc="1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mảng:</a:t>
            </a:r>
            <a:endParaRPr sz="1300">
              <a:latin typeface="Times New Roman"/>
              <a:cs typeface="Times New Roman"/>
            </a:endParaRPr>
          </a:p>
          <a:p>
            <a:pPr marL="372110" marR="2360930">
              <a:lnSpc>
                <a:spcPts val="2540"/>
              </a:lnSpc>
              <a:spcBef>
                <a:spcPts val="219"/>
              </a:spcBef>
            </a:pPr>
            <a:r>
              <a:rPr dirty="0" sz="1300" spc="-5">
                <a:solidFill>
                  <a:srgbClr val="2B91AE"/>
                </a:solidFill>
                <a:latin typeface="Times New Roman"/>
                <a:cs typeface="Times New Roman"/>
              </a:rPr>
              <a:t>Array</a:t>
            </a:r>
            <a:r>
              <a:rPr dirty="0" sz="1300" spc="-5">
                <a:latin typeface="Times New Roman"/>
                <a:cs typeface="Times New Roman"/>
              </a:rPr>
              <a:t>.Reverse(a): </a:t>
            </a:r>
            <a:r>
              <a:rPr dirty="0" sz="1300">
                <a:latin typeface="Times New Roman"/>
                <a:cs typeface="Times New Roman"/>
              </a:rPr>
              <a:t>Đảo </a:t>
            </a:r>
            <a:r>
              <a:rPr dirty="0" sz="1300" spc="-75">
                <a:latin typeface="Times New Roman"/>
                <a:cs typeface="Times New Roman"/>
              </a:rPr>
              <a:t>ngƣợc </a:t>
            </a:r>
            <a:r>
              <a:rPr dirty="0" sz="1300" spc="-10">
                <a:latin typeface="Times New Roman"/>
                <a:cs typeface="Times New Roman"/>
              </a:rPr>
              <a:t>mảng </a:t>
            </a:r>
            <a:r>
              <a:rPr dirty="0" sz="1300" spc="-5">
                <a:latin typeface="Times New Roman"/>
                <a:cs typeface="Times New Roman"/>
              </a:rPr>
              <a:t>a.  </a:t>
            </a:r>
            <a:r>
              <a:rPr dirty="0" sz="1300" spc="-5">
                <a:solidFill>
                  <a:srgbClr val="2B91AE"/>
                </a:solidFill>
                <a:latin typeface="Times New Roman"/>
                <a:cs typeface="Times New Roman"/>
              </a:rPr>
              <a:t>Array</a:t>
            </a:r>
            <a:r>
              <a:rPr dirty="0" sz="1300" spc="-5">
                <a:latin typeface="Times New Roman"/>
                <a:cs typeface="Times New Roman"/>
              </a:rPr>
              <a:t>.Sort(a): Sắp xếp mảng a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chiều </a:t>
            </a:r>
            <a:r>
              <a:rPr dirty="0" sz="1300">
                <a:latin typeface="Times New Roman"/>
                <a:cs typeface="Times New Roman"/>
              </a:rPr>
              <a:t>tăng </a:t>
            </a:r>
            <a:r>
              <a:rPr dirty="0" sz="1300" spc="-5">
                <a:latin typeface="Times New Roman"/>
                <a:cs typeface="Times New Roman"/>
              </a:rPr>
              <a:t>dần.  a.Length: </a:t>
            </a:r>
            <a:r>
              <a:rPr dirty="0" sz="1300">
                <a:latin typeface="Times New Roman"/>
                <a:cs typeface="Times New Roman"/>
              </a:rPr>
              <a:t>Trả </a:t>
            </a:r>
            <a:r>
              <a:rPr dirty="0" sz="1300" spc="-5">
                <a:latin typeface="Times New Roman"/>
                <a:cs typeface="Times New Roman"/>
              </a:rPr>
              <a:t>về </a:t>
            </a:r>
            <a:r>
              <a:rPr dirty="0" sz="1300">
                <a:latin typeface="Times New Roman"/>
                <a:cs typeface="Times New Roman"/>
              </a:rPr>
              <a:t>chiều </a:t>
            </a:r>
            <a:r>
              <a:rPr dirty="0" sz="1300" spc="-5">
                <a:latin typeface="Times New Roman"/>
                <a:cs typeface="Times New Roman"/>
              </a:rPr>
              <a:t>dài của mảng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780"/>
              </a:spcBef>
            </a:pPr>
            <a:r>
              <a:rPr dirty="0" sz="1300" spc="-5" b="1">
                <a:latin typeface="Times New Roman"/>
                <a:cs typeface="Times New Roman"/>
              </a:rPr>
              <a:t>Mảng nhiều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chiều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0"/>
              </a:spcBef>
            </a:pPr>
            <a:r>
              <a:rPr dirty="0" sz="1300" spc="-5">
                <a:latin typeface="Times New Roman"/>
                <a:cs typeface="Times New Roman"/>
              </a:rPr>
              <a:t>Cú pháp: </a:t>
            </a:r>
            <a:r>
              <a:rPr dirty="0" sz="1100" spc="-5" i="1">
                <a:latin typeface="Courier New"/>
                <a:cs typeface="Courier New"/>
              </a:rPr>
              <a:t>type[,]</a:t>
            </a:r>
            <a:r>
              <a:rPr dirty="0" sz="1100" spc="-10" i="1">
                <a:latin typeface="Courier New"/>
                <a:cs typeface="Courier New"/>
              </a:rPr>
              <a:t> </a:t>
            </a:r>
            <a:r>
              <a:rPr dirty="0" sz="1100" spc="-5" i="1">
                <a:latin typeface="Courier New"/>
                <a:cs typeface="Courier New"/>
              </a:rPr>
              <a:t>array-name;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</a:rPr>
              <a:t>Ta có thể </a:t>
            </a:r>
            <a:r>
              <a:rPr dirty="0" sz="130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</a:t>
            </a:r>
            <a:r>
              <a:rPr dirty="0" sz="1300">
                <a:latin typeface="Times New Roman"/>
                <a:cs typeface="Times New Roman"/>
              </a:rPr>
              <a:t>mảng </a:t>
            </a:r>
            <a:r>
              <a:rPr dirty="0" sz="1300" spc="-5">
                <a:latin typeface="Times New Roman"/>
                <a:cs typeface="Times New Roman"/>
              </a:rPr>
              <a:t>với kích </a:t>
            </a:r>
            <a:r>
              <a:rPr dirty="0" sz="1300" spc="-75">
                <a:latin typeface="Times New Roman"/>
                <a:cs typeface="Times New Roman"/>
              </a:rPr>
              <a:t>thƣớc </a:t>
            </a:r>
            <a:r>
              <a:rPr dirty="0" sz="1300" spc="-5">
                <a:latin typeface="Times New Roman"/>
                <a:cs typeface="Times New Roman"/>
              </a:rPr>
              <a:t>cố </a:t>
            </a:r>
            <a:r>
              <a:rPr dirty="0" sz="1300">
                <a:latin typeface="Times New Roman"/>
                <a:cs typeface="Times New Roman"/>
              </a:rPr>
              <a:t>định ngay </a:t>
            </a:r>
            <a:r>
              <a:rPr dirty="0" sz="1300" spc="-5">
                <a:latin typeface="Times New Roman"/>
                <a:cs typeface="Times New Roman"/>
              </a:rPr>
              <a:t>từ đầu. Ví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dụ: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100" spc="-5">
                <a:latin typeface="Courier New"/>
                <a:cs typeface="Courier New"/>
              </a:rPr>
              <a:t>int[2,3] a; // Khai báo mảng nguyên </a:t>
            </a:r>
            <a:r>
              <a:rPr dirty="0" sz="1100">
                <a:latin typeface="Courier New"/>
                <a:cs typeface="Courier New"/>
              </a:rPr>
              <a:t>a </a:t>
            </a:r>
            <a:r>
              <a:rPr dirty="0" sz="1100" spc="-5">
                <a:latin typeface="Courier New"/>
                <a:cs typeface="Courier New"/>
              </a:rPr>
              <a:t>có </a:t>
            </a:r>
            <a:r>
              <a:rPr dirty="0" sz="1100">
                <a:latin typeface="Courier New"/>
                <a:cs typeface="Courier New"/>
              </a:rPr>
              <a:t>2 </a:t>
            </a:r>
            <a:r>
              <a:rPr dirty="0" sz="1100" spc="-5">
                <a:latin typeface="Courier New"/>
                <a:cs typeface="Courier New"/>
              </a:rPr>
              <a:t>hàng </a:t>
            </a:r>
            <a:r>
              <a:rPr dirty="0" sz="1100">
                <a:latin typeface="Courier New"/>
                <a:cs typeface="Courier New"/>
              </a:rPr>
              <a:t>3</a:t>
            </a:r>
            <a:r>
              <a:rPr dirty="0" sz="1100" spc="3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cột.</a:t>
            </a:r>
            <a:endParaRPr sz="1100">
              <a:latin typeface="Courier New"/>
              <a:cs typeface="Courier New"/>
            </a:endParaRPr>
          </a:p>
          <a:p>
            <a:pPr marL="12700" marR="5080" indent="359410">
              <a:lnSpc>
                <a:spcPct val="124600"/>
              </a:lnSpc>
              <a:spcBef>
                <a:spcPts val="555"/>
              </a:spcBef>
            </a:pPr>
            <a:r>
              <a:rPr dirty="0" sz="1300" spc="-5">
                <a:latin typeface="Times New Roman"/>
                <a:cs typeface="Times New Roman"/>
              </a:rPr>
              <a:t>Cũng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mảng </a:t>
            </a:r>
            <a:r>
              <a:rPr dirty="0" sz="1300" spc="-5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chiều, </a:t>
            </a:r>
            <a:r>
              <a:rPr dirty="0" sz="1300" spc="-5">
                <a:latin typeface="Times New Roman"/>
                <a:cs typeface="Times New Roman"/>
              </a:rPr>
              <a:t>ta cũng có </a:t>
            </a:r>
            <a:r>
              <a:rPr dirty="0" sz="1300">
                <a:latin typeface="Times New Roman"/>
                <a:cs typeface="Times New Roman"/>
              </a:rPr>
              <a:t>thể khai </a:t>
            </a:r>
            <a:r>
              <a:rPr dirty="0" sz="1300" spc="-5">
                <a:latin typeface="Times New Roman"/>
                <a:cs typeface="Times New Roman"/>
              </a:rPr>
              <a:t>báo mảng,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đó cấp </a:t>
            </a:r>
            <a:r>
              <a:rPr dirty="0" sz="1300" spc="-5">
                <a:latin typeface="Times New Roman"/>
                <a:cs typeface="Times New Roman"/>
              </a:rPr>
              <a:t>phát bộ nhớ </a:t>
            </a:r>
            <a:r>
              <a:rPr dirty="0" sz="1300" spc="-70">
                <a:latin typeface="Times New Roman"/>
                <a:cs typeface="Times New Roman"/>
              </a:rPr>
              <a:t>cho  </a:t>
            </a:r>
            <a:r>
              <a:rPr dirty="0" sz="1300" spc="-5">
                <a:latin typeface="Times New Roman"/>
                <a:cs typeface="Times New Roman"/>
              </a:rPr>
              <a:t>mảng với từ khóa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new.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30"/>
              </a:spcBef>
            </a:pPr>
            <a:r>
              <a:rPr dirty="0" sz="1100" spc="-5" i="1">
                <a:latin typeface="Courier New"/>
                <a:cs typeface="Courier New"/>
              </a:rPr>
              <a:t>type[,]</a:t>
            </a:r>
            <a:r>
              <a:rPr dirty="0" sz="1100" spc="-10" i="1">
                <a:latin typeface="Courier New"/>
                <a:cs typeface="Courier New"/>
              </a:rPr>
              <a:t> </a:t>
            </a:r>
            <a:r>
              <a:rPr dirty="0" sz="1100" spc="-5" i="1">
                <a:latin typeface="Courier New"/>
                <a:cs typeface="Courier New"/>
              </a:rPr>
              <a:t>array-name;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05"/>
              </a:spcBef>
            </a:pPr>
            <a:r>
              <a:rPr dirty="0" sz="1100" spc="-5" i="1">
                <a:latin typeface="Courier New"/>
                <a:cs typeface="Courier New"/>
              </a:rPr>
              <a:t>array-name =new type[n,m]; //khai báo mảng có </a:t>
            </a:r>
            <a:r>
              <a:rPr dirty="0" sz="1100" i="1">
                <a:latin typeface="Courier New"/>
                <a:cs typeface="Courier New"/>
              </a:rPr>
              <a:t>n </a:t>
            </a:r>
            <a:r>
              <a:rPr dirty="0" sz="1100" spc="-5" i="1">
                <a:latin typeface="Courier New"/>
                <a:cs typeface="Courier New"/>
              </a:rPr>
              <a:t>hàng, </a:t>
            </a:r>
            <a:r>
              <a:rPr dirty="0" sz="1100" i="1">
                <a:latin typeface="Courier New"/>
                <a:cs typeface="Courier New"/>
              </a:rPr>
              <a:t>m</a:t>
            </a:r>
            <a:r>
              <a:rPr dirty="0" sz="1100" spc="15" i="1">
                <a:latin typeface="Courier New"/>
                <a:cs typeface="Courier New"/>
              </a:rPr>
              <a:t> </a:t>
            </a:r>
            <a:r>
              <a:rPr dirty="0" sz="1100" spc="-5" i="1">
                <a:latin typeface="Courier New"/>
                <a:cs typeface="Courier New"/>
              </a:rPr>
              <a:t>cột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3204210" cy="548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120"/>
              </a:spcBef>
            </a:pPr>
            <a:r>
              <a:rPr dirty="0" sz="1200" spc="-5" b="1" i="1">
                <a:latin typeface="Arial"/>
                <a:cs typeface="Arial"/>
              </a:rPr>
              <a:t>2.2.4. </a:t>
            </a:r>
            <a:r>
              <a:rPr dirty="0" sz="1200" b="1" i="1">
                <a:latin typeface="Arial"/>
                <a:cs typeface="Arial"/>
              </a:rPr>
              <a:t>Chuyển </a:t>
            </a:r>
            <a:r>
              <a:rPr dirty="0" sz="1200" spc="-5" b="1" i="1">
                <a:latin typeface="Arial"/>
                <a:cs typeface="Arial"/>
              </a:rPr>
              <a:t>đổi </a:t>
            </a:r>
            <a:r>
              <a:rPr dirty="0" sz="1200" b="1" i="1">
                <a:latin typeface="Arial"/>
                <a:cs typeface="Arial"/>
              </a:rPr>
              <a:t>giữa </a:t>
            </a:r>
            <a:r>
              <a:rPr dirty="0" sz="1200" spc="-5" b="1" i="1">
                <a:latin typeface="Arial"/>
                <a:cs typeface="Arial"/>
              </a:rPr>
              <a:t>các </a:t>
            </a:r>
            <a:r>
              <a:rPr dirty="0" sz="1200" b="1" i="1">
                <a:latin typeface="Arial"/>
                <a:cs typeface="Arial"/>
              </a:rPr>
              <a:t>kiểu dữ</a:t>
            </a:r>
            <a:r>
              <a:rPr dirty="0" sz="1200" spc="-5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liệu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89786" y="1103630"/>
          <a:ext cx="3716654" cy="2510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3770"/>
                <a:gridCol w="1482725"/>
              </a:tblGrid>
              <a:tr h="300227">
                <a:tc>
                  <a:txBody>
                    <a:bodyPr/>
                    <a:lstStyle/>
                    <a:p>
                      <a:pPr marL="426084">
                        <a:lnSpc>
                          <a:spcPts val="134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Hàm 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chuy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ể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150" spc="1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25" b="1">
                          <a:latin typeface="Times New Roman"/>
                          <a:cs typeface="Times New Roman"/>
                        </a:rPr>
                        <a:t>đổi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ts val="1300"/>
                        </a:lnSpc>
                      </a:pP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Đổi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 spc="-10" b="1">
                          <a:latin typeface="Times New Roman"/>
                          <a:cs typeface="Times New Roman"/>
                        </a:rPr>
                        <a:t>tr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ị 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sang</a:t>
                      </a:r>
                      <a:r>
                        <a:rPr dirty="0" sz="1150" spc="2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ki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ể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u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19"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Convert.ToBoolean(Giatri)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Boolean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5844"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Convert.ToByte(Giatri)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Byte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5843"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Convert.ToDateTime(Giatri)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Date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5844"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Convert.ToDouble(Giatri)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Double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Convert.ToInt16(Giatri)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19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Integer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– 2</a:t>
                      </a:r>
                      <a:r>
                        <a:rPr dirty="0" sz="115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byte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5844"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Convert.ToInt32(Giatri)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19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Integer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– 4</a:t>
                      </a:r>
                      <a:r>
                        <a:rPr dirty="0" sz="115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byte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Convert.ToInt64(Giatri)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192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Integer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– 8</a:t>
                      </a:r>
                      <a:r>
                        <a:rPr dirty="0" sz="115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byte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5843"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Convert.ToString(Giatri)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String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8120" y="3612921"/>
            <a:ext cx="6179185" cy="3197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Chú ý rằng giá trị truyền </a:t>
            </a:r>
            <a:r>
              <a:rPr dirty="0" sz="1300">
                <a:latin typeface="Times New Roman"/>
                <a:cs typeface="Times New Roman"/>
              </a:rPr>
              <a:t>cho hàm phải </a:t>
            </a:r>
            <a:r>
              <a:rPr dirty="0" sz="1300" spc="-5">
                <a:latin typeface="Times New Roman"/>
                <a:cs typeface="Times New Roman"/>
              </a:rPr>
              <a:t>hợp </a:t>
            </a:r>
            <a:r>
              <a:rPr dirty="0" sz="1300">
                <a:latin typeface="Times New Roman"/>
                <a:cs typeface="Times New Roman"/>
              </a:rPr>
              <a:t>lệ, </a:t>
            </a:r>
            <a:r>
              <a:rPr dirty="0" sz="1300" spc="-5">
                <a:latin typeface="Times New Roman"/>
                <a:cs typeface="Times New Roman"/>
              </a:rPr>
              <a:t>nghĩa là phải thuộc </a:t>
            </a:r>
            <a:r>
              <a:rPr dirty="0" sz="1300" spc="-10">
                <a:latin typeface="Times New Roman"/>
                <a:cs typeface="Times New Roman"/>
              </a:rPr>
              <a:t>miền </a:t>
            </a:r>
            <a:r>
              <a:rPr dirty="0" sz="1300" spc="-5">
                <a:latin typeface="Times New Roman"/>
                <a:cs typeface="Times New Roman"/>
              </a:rPr>
              <a:t>giá trị của  kiểu kết quả nếu </a:t>
            </a:r>
            <a:r>
              <a:rPr dirty="0" sz="1300">
                <a:latin typeface="Times New Roman"/>
                <a:cs typeface="Times New Roman"/>
              </a:rPr>
              <a:t>không </a:t>
            </a:r>
            <a:r>
              <a:rPr dirty="0" sz="1300" spc="-10">
                <a:latin typeface="Times New Roman"/>
                <a:cs typeface="Times New Roman"/>
              </a:rPr>
              <a:t>C# </a:t>
            </a:r>
            <a:r>
              <a:rPr dirty="0" sz="1300" spc="-5">
                <a:latin typeface="Times New Roman"/>
                <a:cs typeface="Times New Roman"/>
              </a:rPr>
              <a:t>sẽ </a:t>
            </a:r>
            <a:r>
              <a:rPr dirty="0" sz="1300">
                <a:latin typeface="Times New Roman"/>
                <a:cs typeface="Times New Roman"/>
              </a:rPr>
              <a:t>báo lỗi. </a:t>
            </a:r>
            <a:r>
              <a:rPr dirty="0" sz="1300" spc="-5">
                <a:latin typeface="Times New Roman"/>
                <a:cs typeface="Times New Roman"/>
              </a:rPr>
              <a:t>Ví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dụ: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Convert.ToDateTime(“12/12/1988”) </a:t>
            </a:r>
            <a:r>
              <a:rPr dirty="0" sz="1300" spc="-5">
                <a:latin typeface="Times New Roman"/>
                <a:cs typeface="Times New Roman"/>
              </a:rPr>
              <a:t>trả về giá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5">
                <a:latin typeface="Times New Roman"/>
                <a:cs typeface="Times New Roman"/>
              </a:rPr>
              <a:t>kiểu </a:t>
            </a:r>
            <a:r>
              <a:rPr dirty="0" sz="1300">
                <a:latin typeface="Times New Roman"/>
                <a:cs typeface="Times New Roman"/>
              </a:rPr>
              <a:t>ngày </a:t>
            </a:r>
            <a:r>
              <a:rPr dirty="0" sz="1300" spc="-5">
                <a:latin typeface="Times New Roman"/>
                <a:cs typeface="Times New Roman"/>
              </a:rPr>
              <a:t>tháng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12/12/1988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Convert.ToInt32(“25”) =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25.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Convert.ToInt32(“25a”) hoặc Convert.ToInt32(“a25”) sẽ báo</a:t>
            </a:r>
            <a:r>
              <a:rPr dirty="0" sz="1300" spc="-1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lỗi.</a:t>
            </a:r>
            <a:endParaRPr sz="1300">
              <a:latin typeface="Times New Roman"/>
              <a:cs typeface="Times New Roman"/>
            </a:endParaRPr>
          </a:p>
          <a:p>
            <a:pPr lvl="1" marL="360045" indent="-347980">
              <a:lnSpc>
                <a:spcPct val="100000"/>
              </a:lnSpc>
              <a:spcBef>
                <a:spcPts val="1005"/>
              </a:spcBef>
              <a:buFont typeface="Arial"/>
              <a:buAutoNum type="arabicPeriod" startAt="3"/>
              <a:tabLst>
                <a:tab pos="360680" algn="l"/>
              </a:tabLst>
            </a:pPr>
            <a:r>
              <a:rPr dirty="0" sz="1400" spc="-5" b="1">
                <a:latin typeface="Arial"/>
                <a:cs typeface="Arial"/>
              </a:rPr>
              <a:t>H</a:t>
            </a:r>
            <a:r>
              <a:rPr dirty="0" sz="1400" spc="-5" b="1">
                <a:latin typeface="Arial"/>
                <a:cs typeface="Arial"/>
              </a:rPr>
              <a:t>ộp thoại thông báo </a:t>
            </a:r>
            <a:r>
              <a:rPr dirty="0" sz="1400" b="1">
                <a:latin typeface="Arial"/>
                <a:cs typeface="Arial"/>
              </a:rPr>
              <a:t>- Message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Box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40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Khá</a:t>
            </a:r>
            <a:r>
              <a:rPr dirty="0" sz="1200" spc="-5" b="1" i="1">
                <a:latin typeface="Arial"/>
                <a:cs typeface="Arial"/>
              </a:rPr>
              <a:t>i niệm</a:t>
            </a:r>
            <a:endParaRPr sz="1200">
              <a:latin typeface="Arial"/>
              <a:cs typeface="Arial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1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thông báo là </a:t>
            </a:r>
            <a:r>
              <a:rPr dirty="0" sz="130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thoại cung cấp </a:t>
            </a:r>
            <a:r>
              <a:rPr dirty="0" sz="1300">
                <a:latin typeface="Times New Roman"/>
                <a:cs typeface="Times New Roman"/>
              </a:rPr>
              <a:t>thông tin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tác với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dụng, </a:t>
            </a:r>
            <a:r>
              <a:rPr dirty="0" sz="1300" spc="-100">
                <a:latin typeface="Times New Roman"/>
                <a:cs typeface="Times New Roman"/>
              </a:rPr>
              <a:t>đồng  </a:t>
            </a:r>
            <a:r>
              <a:rPr dirty="0" sz="1300" spc="-5">
                <a:latin typeface="Times New Roman"/>
                <a:cs typeface="Times New Roman"/>
              </a:rPr>
              <a:t>thời </a:t>
            </a:r>
            <a:r>
              <a:rPr dirty="0" sz="1300">
                <a:latin typeface="Times New Roman"/>
                <a:cs typeface="Times New Roman"/>
              </a:rPr>
              <a:t>cũng </a:t>
            </a:r>
            <a:r>
              <a:rPr dirty="0" sz="1300" spc="-5">
                <a:latin typeface="Times New Roman"/>
                <a:cs typeface="Times New Roman"/>
              </a:rPr>
              <a:t>là nơi hiển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quả </a:t>
            </a:r>
            <a:r>
              <a:rPr dirty="0" sz="1300">
                <a:latin typeface="Times New Roman"/>
                <a:cs typeface="Times New Roman"/>
              </a:rPr>
              <a:t>trung gian </a:t>
            </a:r>
            <a:r>
              <a:rPr dirty="0" sz="1300" spc="-5">
                <a:latin typeface="Times New Roman"/>
                <a:cs typeface="Times New Roman"/>
              </a:rPr>
              <a:t>trong quá trình tính toán. Trong thời gian  hiển thị thông báo. C# ngừng mọi hoạt động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biểu mẫu và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chỉ có thể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45">
                <a:latin typeface="Times New Roman"/>
                <a:cs typeface="Times New Roman"/>
              </a:rPr>
              <a:t>việc  </a:t>
            </a:r>
            <a:r>
              <a:rPr dirty="0" sz="1300" spc="-5">
                <a:latin typeface="Times New Roman"/>
                <a:cs typeface="Times New Roman"/>
              </a:rPr>
              <a:t>với hộp thông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báo.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6176010" cy="27260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120"/>
              </a:spcBef>
            </a:pPr>
            <a:r>
              <a:rPr dirty="0" sz="1200" spc="-5" b="1" i="1">
                <a:latin typeface="Arial"/>
                <a:cs typeface="Arial"/>
              </a:rPr>
              <a:t>2.3.2. Hộp thông </a:t>
            </a:r>
            <a:r>
              <a:rPr dirty="0" sz="1200" b="1" i="1">
                <a:latin typeface="Arial"/>
                <a:cs typeface="Arial"/>
              </a:rPr>
              <a:t>báo</a:t>
            </a:r>
            <a:r>
              <a:rPr dirty="0" sz="1200" spc="-1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MessageBox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19"/>
              </a:spcBef>
            </a:pPr>
            <a:r>
              <a:rPr dirty="0" sz="1300" spc="-5">
                <a:latin typeface="Times New Roman"/>
                <a:cs typeface="Times New Roman"/>
              </a:rPr>
              <a:t>Cú pháp </a:t>
            </a:r>
            <a:r>
              <a:rPr dirty="0" sz="1300">
                <a:latin typeface="Times New Roman"/>
                <a:cs typeface="Times New Roman"/>
              </a:rPr>
              <a:t>hộp thông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báo: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MessageBox.Show</a:t>
            </a:r>
            <a:r>
              <a:rPr dirty="0" sz="1300" spc="-5" i="1">
                <a:latin typeface="Times New Roman"/>
                <a:cs typeface="Times New Roman"/>
              </a:rPr>
              <a:t>(Nội dung </a:t>
            </a:r>
            <a:r>
              <a:rPr dirty="0" sz="1300" i="1">
                <a:latin typeface="Times New Roman"/>
                <a:cs typeface="Times New Roman"/>
              </a:rPr>
              <a:t>thông báo[, </a:t>
            </a:r>
            <a:r>
              <a:rPr dirty="0" sz="1300" spc="-10" i="1">
                <a:latin typeface="Times New Roman"/>
                <a:cs typeface="Times New Roman"/>
              </a:rPr>
              <a:t>Tiêu </a:t>
            </a:r>
            <a:r>
              <a:rPr dirty="0" sz="1300" spc="-5" i="1">
                <a:latin typeface="Times New Roman"/>
                <a:cs typeface="Times New Roman"/>
              </a:rPr>
              <a:t>đề, Kiểu </a:t>
            </a:r>
            <a:r>
              <a:rPr dirty="0" sz="1300" i="1">
                <a:latin typeface="Times New Roman"/>
                <a:cs typeface="Times New Roman"/>
              </a:rPr>
              <a:t>chức năng, </a:t>
            </a:r>
            <a:r>
              <a:rPr dirty="0" sz="1300" spc="-5" i="1">
                <a:latin typeface="Times New Roman"/>
                <a:cs typeface="Times New Roman"/>
              </a:rPr>
              <a:t>Kiểu biểu</a:t>
            </a:r>
            <a:r>
              <a:rPr dirty="0" sz="1300" spc="40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tượng])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Trong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đó: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Cú pháp hộp </a:t>
            </a:r>
            <a:r>
              <a:rPr dirty="0" sz="1300">
                <a:latin typeface="Times New Roman"/>
                <a:cs typeface="Times New Roman"/>
              </a:rPr>
              <a:t>thông báo </a:t>
            </a:r>
            <a:r>
              <a:rPr dirty="0" sz="1300" spc="-5">
                <a:latin typeface="Times New Roman"/>
                <a:cs typeface="Times New Roman"/>
              </a:rPr>
              <a:t>không </a:t>
            </a:r>
            <a:r>
              <a:rPr dirty="0" sz="1300">
                <a:latin typeface="Times New Roman"/>
                <a:cs typeface="Times New Roman"/>
              </a:rPr>
              <a:t>nhất </a:t>
            </a:r>
            <a:r>
              <a:rPr dirty="0" sz="1300" spc="-5">
                <a:latin typeface="Times New Roman"/>
                <a:cs typeface="Times New Roman"/>
              </a:rPr>
              <a:t>thiết </a:t>
            </a:r>
            <a:r>
              <a:rPr dirty="0" sz="1300">
                <a:latin typeface="Times New Roman"/>
                <a:cs typeface="Times New Roman"/>
              </a:rPr>
              <a:t>phải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đầy </a:t>
            </a:r>
            <a:r>
              <a:rPr dirty="0" sz="1300" spc="-5">
                <a:latin typeface="Times New Roman"/>
                <a:cs typeface="Times New Roman"/>
              </a:rPr>
              <a:t>đủ 4 thành </a:t>
            </a:r>
            <a:r>
              <a:rPr dirty="0" sz="1300">
                <a:latin typeface="Times New Roman"/>
                <a:cs typeface="Times New Roman"/>
              </a:rPr>
              <a:t>phần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trên.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Nội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dung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cần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thông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báo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tiêu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đề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hộp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thông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báo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95">
                <a:latin typeface="Times New Roman"/>
                <a:cs typeface="Times New Roman"/>
              </a:rPr>
              <a:t>đƣợc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đặt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cặp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dấu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nháy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>
                <a:latin typeface="Times New Roman"/>
                <a:cs typeface="Times New Roman"/>
              </a:rPr>
              <a:t>kép.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Kiểu </a:t>
            </a:r>
            <a:r>
              <a:rPr dirty="0" sz="1300" spc="-5">
                <a:latin typeface="Times New Roman"/>
                <a:cs typeface="Times New Roman"/>
              </a:rPr>
              <a:t>chức </a:t>
            </a:r>
            <a:r>
              <a:rPr dirty="0" sz="1300">
                <a:latin typeface="Times New Roman"/>
                <a:cs typeface="Times New Roman"/>
              </a:rPr>
              <a:t>năng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kiểu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có các </a:t>
            </a:r>
            <a:r>
              <a:rPr dirty="0" sz="1300">
                <a:latin typeface="Times New Roman"/>
                <a:cs typeface="Times New Roman"/>
              </a:rPr>
              <a:t>giá </a:t>
            </a:r>
            <a:r>
              <a:rPr dirty="0" sz="1300" spc="-5">
                <a:latin typeface="Times New Roman"/>
                <a:cs typeface="Times New Roman"/>
              </a:rPr>
              <a:t>trị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6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53283" y="3394305"/>
            <a:ext cx="5660651" cy="4174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7655204"/>
            <a:ext cx="6179185" cy="929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Ví dụ hiển thị hộp thông báo </a:t>
            </a:r>
            <a:r>
              <a:rPr dirty="0" sz="1300" spc="-10">
                <a:latin typeface="Times New Roman"/>
                <a:cs typeface="Times New Roman"/>
              </a:rPr>
              <a:t>“Bạn </a:t>
            </a:r>
            <a:r>
              <a:rPr dirty="0" sz="1300" spc="-95">
                <a:latin typeface="Times New Roman"/>
                <a:cs typeface="Times New Roman"/>
              </a:rPr>
              <a:t>chƣa </a:t>
            </a:r>
            <a:r>
              <a:rPr dirty="0" sz="1300">
                <a:latin typeface="Times New Roman"/>
                <a:cs typeface="Times New Roman"/>
              </a:rPr>
              <a:t>nhập </a:t>
            </a:r>
            <a:r>
              <a:rPr dirty="0" sz="1300" spc="-5">
                <a:latin typeface="Times New Roman"/>
                <a:cs typeface="Times New Roman"/>
              </a:rPr>
              <a:t>dữ liệu” với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15">
                <a:latin typeface="Times New Roman"/>
                <a:cs typeface="Times New Roman"/>
              </a:rPr>
              <a:t>OK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50">
                <a:latin typeface="Times New Roman"/>
                <a:cs typeface="Times New Roman"/>
              </a:rPr>
              <a:t>biểu 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Information </a:t>
            </a:r>
            <a:r>
              <a:rPr dirty="0" sz="1300">
                <a:latin typeface="Times New Roman"/>
                <a:cs typeface="Times New Roman"/>
              </a:rPr>
              <a:t>ta viết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1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436245">
              <a:lnSpc>
                <a:spcPct val="100000"/>
              </a:lnSpc>
              <a:spcBef>
                <a:spcPts val="950"/>
              </a:spcBef>
              <a:tabLst>
                <a:tab pos="2736215" algn="l"/>
              </a:tabLst>
            </a:pPr>
            <a:r>
              <a:rPr dirty="0" sz="950" spc="-40">
                <a:latin typeface="Courier New"/>
                <a:cs typeface="Courier New"/>
              </a:rPr>
              <a:t>MessageBox.Show("Bạn</a:t>
            </a:r>
            <a:r>
              <a:rPr dirty="0" sz="950" spc="350">
                <a:latin typeface="Courier New"/>
                <a:cs typeface="Courier New"/>
              </a:rPr>
              <a:t> </a:t>
            </a:r>
            <a:r>
              <a:rPr dirty="0" sz="950">
                <a:latin typeface="Courier New"/>
                <a:cs typeface="Courier New"/>
              </a:rPr>
              <a:t>chưa</a:t>
            </a:r>
            <a:r>
              <a:rPr dirty="0" sz="950" spc="350">
                <a:latin typeface="Courier New"/>
                <a:cs typeface="Courier New"/>
              </a:rPr>
              <a:t> </a:t>
            </a:r>
            <a:r>
              <a:rPr dirty="0" sz="950">
                <a:latin typeface="Courier New"/>
                <a:cs typeface="Courier New"/>
              </a:rPr>
              <a:t>nhập	</a:t>
            </a:r>
            <a:r>
              <a:rPr dirty="0" sz="950" spc="-5">
                <a:latin typeface="Courier New"/>
                <a:cs typeface="Courier New"/>
              </a:rPr>
              <a:t>dữ </a:t>
            </a:r>
            <a:r>
              <a:rPr dirty="0" sz="950" spc="-35">
                <a:latin typeface="Courier New"/>
                <a:cs typeface="Courier New"/>
              </a:rPr>
              <a:t>liệu", </a:t>
            </a:r>
            <a:r>
              <a:rPr dirty="0" sz="950" spc="-25">
                <a:latin typeface="Courier New"/>
                <a:cs typeface="Courier New"/>
              </a:rPr>
              <a:t>"Thông </a:t>
            </a:r>
            <a:r>
              <a:rPr dirty="0" sz="950" spc="-40">
                <a:latin typeface="Courier New"/>
                <a:cs typeface="Courier New"/>
              </a:rPr>
              <a:t>báo",</a:t>
            </a:r>
            <a:r>
              <a:rPr dirty="0" sz="950" spc="-114">
                <a:latin typeface="Courier New"/>
                <a:cs typeface="Courier New"/>
              </a:rPr>
              <a:t> </a:t>
            </a:r>
            <a:r>
              <a:rPr dirty="0" sz="950" spc="-5">
                <a:latin typeface="Courier New"/>
                <a:cs typeface="Courier New"/>
              </a:rPr>
              <a:t>MessageBoxButtons.OK,</a:t>
            </a:r>
            <a:endParaRPr sz="950">
              <a:latin typeface="Courier New"/>
              <a:cs typeface="Courier New"/>
            </a:endParaRPr>
          </a:p>
          <a:p>
            <a:pPr marL="3882390">
              <a:lnSpc>
                <a:spcPct val="100000"/>
              </a:lnSpc>
            </a:pPr>
            <a:r>
              <a:rPr dirty="0" sz="950" spc="-5">
                <a:latin typeface="Courier New"/>
                <a:cs typeface="Courier New"/>
              </a:rPr>
              <a:t>MessageBoxIcon.Information);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2035810" cy="543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Kết quả ta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có: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7909" y="1121410"/>
            <a:ext cx="1477010" cy="96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2090110"/>
            <a:ext cx="6174740" cy="4923155"/>
          </a:xfrm>
          <a:prstGeom prst="rect">
            <a:avLst/>
          </a:prstGeom>
        </p:spPr>
        <p:txBody>
          <a:bodyPr wrap="square" lIns="0" tIns="12001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45"/>
              </a:spcBef>
            </a:pPr>
            <a:r>
              <a:rPr dirty="0" sz="1200" spc="-5" b="1" i="1">
                <a:latin typeface="Arial"/>
                <a:cs typeface="Arial"/>
              </a:rPr>
              <a:t>2.3.3. Hàm thông báo</a:t>
            </a:r>
            <a:r>
              <a:rPr dirty="0" sz="120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MessageBox</a:t>
            </a:r>
            <a:endParaRPr sz="1200">
              <a:latin typeface="Arial"/>
              <a:cs typeface="Arial"/>
            </a:endParaRPr>
          </a:p>
          <a:p>
            <a:pPr marL="12700" marR="6985" indent="359410">
              <a:lnSpc>
                <a:spcPct val="124600"/>
              </a:lnSpc>
              <a:spcBef>
                <a:spcPts val="520"/>
              </a:spcBef>
            </a:pPr>
            <a:r>
              <a:rPr dirty="0" sz="1300" spc="-10">
                <a:latin typeface="Times New Roman"/>
                <a:cs typeface="Times New Roman"/>
              </a:rPr>
              <a:t>Ngoài </a:t>
            </a:r>
            <a:r>
              <a:rPr dirty="0" sz="1300" spc="-5">
                <a:latin typeface="Times New Roman"/>
                <a:cs typeface="Times New Roman"/>
              </a:rPr>
              <a:t>chức năng thông báo, </a:t>
            </a:r>
            <a:r>
              <a:rPr dirty="0" sz="1300">
                <a:latin typeface="Times New Roman"/>
                <a:cs typeface="Times New Roman"/>
              </a:rPr>
              <a:t>hàm </a:t>
            </a:r>
            <a:r>
              <a:rPr dirty="0" sz="1300" spc="-5">
                <a:latin typeface="Times New Roman"/>
                <a:cs typeface="Times New Roman"/>
              </a:rPr>
              <a:t>MessageBox còn trả về </a:t>
            </a:r>
            <a:r>
              <a:rPr dirty="0" sz="1300">
                <a:latin typeface="Times New Roman"/>
                <a:cs typeface="Times New Roman"/>
              </a:rPr>
              <a:t>giá </a:t>
            </a:r>
            <a:r>
              <a:rPr dirty="0" sz="1300" spc="-5">
                <a:latin typeface="Times New Roman"/>
                <a:cs typeface="Times New Roman"/>
              </a:rPr>
              <a:t>trị của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chức năng 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đã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chọn.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Cú pháp </a:t>
            </a:r>
            <a:r>
              <a:rPr dirty="0" sz="1300">
                <a:latin typeface="Times New Roman"/>
                <a:cs typeface="Times New Roman"/>
              </a:rPr>
              <a:t>của hàm </a:t>
            </a:r>
            <a:r>
              <a:rPr dirty="0" sz="1300" spc="-5">
                <a:latin typeface="Times New Roman"/>
                <a:cs typeface="Times New Roman"/>
              </a:rPr>
              <a:t>MessageBox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MessageBox.Show</a:t>
            </a:r>
            <a:r>
              <a:rPr dirty="0" sz="1300" spc="-5" i="1">
                <a:latin typeface="Times New Roman"/>
                <a:cs typeface="Times New Roman"/>
              </a:rPr>
              <a:t>(Nội dung thông báo, </a:t>
            </a:r>
            <a:r>
              <a:rPr dirty="0" sz="1300" spc="-10" i="1">
                <a:latin typeface="Times New Roman"/>
                <a:cs typeface="Times New Roman"/>
              </a:rPr>
              <a:t>Tiêu </a:t>
            </a:r>
            <a:r>
              <a:rPr dirty="0" sz="1300" spc="-5" i="1">
                <a:latin typeface="Times New Roman"/>
                <a:cs typeface="Times New Roman"/>
              </a:rPr>
              <a:t>đề, Kiểu chức năng, Kiểu biểu tượng)=  </a:t>
            </a:r>
            <a:r>
              <a:rPr dirty="0" sz="1300" spc="-10" i="1">
                <a:latin typeface="Times New Roman"/>
                <a:cs typeface="Times New Roman"/>
              </a:rPr>
              <a:t>Giá </a:t>
            </a:r>
            <a:r>
              <a:rPr dirty="0" sz="1300" spc="-5" i="1">
                <a:latin typeface="Times New Roman"/>
                <a:cs typeface="Times New Roman"/>
              </a:rPr>
              <a:t>trị trả</a:t>
            </a:r>
            <a:r>
              <a:rPr dirty="0" sz="1300" spc="10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về.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Trong đó </a:t>
            </a:r>
            <a:r>
              <a:rPr dirty="0" sz="1300">
                <a:latin typeface="Times New Roman"/>
                <a:cs typeface="Times New Roman"/>
              </a:rPr>
              <a:t>giá </a:t>
            </a:r>
            <a:r>
              <a:rPr dirty="0" sz="1300" spc="-5">
                <a:latin typeface="Times New Roman"/>
                <a:cs typeface="Times New Roman"/>
              </a:rPr>
              <a:t>trị trả về bao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gồm: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System.Windows.Forms.DialogResult.OK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System.Windows.Forms.DialogResult.Cancel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System.Windows.Forms.DialogResult.Abort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System.Windows.Forms.DialogResult.Retry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System.Windows.Forms.DialogResult.Ignore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System.Windows.Forms.DialogResult.Yes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System.Windows.Forms.DialogResult.No</a:t>
            </a:r>
            <a:endParaRPr sz="1300">
              <a:latin typeface="Times New Roman"/>
              <a:cs typeface="Times New Roman"/>
            </a:endParaRPr>
          </a:p>
          <a:p>
            <a:pPr marL="12700" marR="6985" indent="359410">
              <a:lnSpc>
                <a:spcPct val="123800"/>
              </a:lnSpc>
              <a:spcBef>
                <a:spcPts val="610"/>
              </a:spcBef>
            </a:pPr>
            <a:r>
              <a:rPr dirty="0" sz="1300" spc="-5" b="1">
                <a:latin typeface="Times New Roman"/>
                <a:cs typeface="Times New Roman"/>
              </a:rPr>
              <a:t>Ví </a:t>
            </a:r>
            <a:r>
              <a:rPr dirty="0" sz="1300" spc="-10" b="1">
                <a:latin typeface="Times New Roman"/>
                <a:cs typeface="Times New Roman"/>
              </a:rPr>
              <a:t>dụ: </a:t>
            </a:r>
            <a:r>
              <a:rPr dirty="0" sz="1300" spc="-5">
                <a:latin typeface="Times New Roman"/>
                <a:cs typeface="Times New Roman"/>
              </a:rPr>
              <a:t>Ta có thể </a:t>
            </a:r>
            <a:r>
              <a:rPr dirty="0" sz="1300">
                <a:latin typeface="Times New Roman"/>
                <a:cs typeface="Times New Roman"/>
              </a:rPr>
              <a:t>viết code </a:t>
            </a:r>
            <a:r>
              <a:rPr dirty="0" sz="1300" spc="-5">
                <a:latin typeface="Times New Roman"/>
                <a:cs typeface="Times New Roman"/>
              </a:rPr>
              <a:t>cho nút btnExit với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>
                <a:latin typeface="Times New Roman"/>
                <a:cs typeface="Times New Roman"/>
              </a:rPr>
              <a:t>cầu </a:t>
            </a:r>
            <a:r>
              <a:rPr dirty="0" sz="1300" spc="-5">
                <a:latin typeface="Times New Roman"/>
                <a:cs typeface="Times New Roman"/>
              </a:rPr>
              <a:t>chỉ thoát </a:t>
            </a:r>
            <a:r>
              <a:rPr dirty="0" sz="1300">
                <a:latin typeface="Times New Roman"/>
                <a:cs typeface="Times New Roman"/>
              </a:rPr>
              <a:t>khi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trả </a:t>
            </a:r>
            <a:r>
              <a:rPr dirty="0" sz="1300" spc="-65">
                <a:latin typeface="Times New Roman"/>
                <a:cs typeface="Times New Roman"/>
              </a:rPr>
              <a:t>lời 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10">
                <a:latin typeface="Times New Roman"/>
                <a:cs typeface="Times New Roman"/>
              </a:rPr>
              <a:t>muốn </a:t>
            </a:r>
            <a:r>
              <a:rPr dirty="0" sz="1300">
                <a:latin typeface="Times New Roman"/>
                <a:cs typeface="Times New Roman"/>
              </a:rPr>
              <a:t>thoát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3103" y="7155410"/>
            <a:ext cx="5599507" cy="843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3470" cy="85445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5.3.2. Biểu  </a:t>
            </a:r>
            <a:r>
              <a:rPr dirty="0" sz="1300" spc="-10">
                <a:latin typeface="Times New Roman"/>
                <a:cs typeface="Times New Roman"/>
                <a:hlinkClick r:id="rId2" action="ppaction://hlinksldjump"/>
              </a:rPr>
              <a:t>mẫu </a:t>
            </a:r>
            <a:r>
              <a:rPr dirty="0" sz="1300">
                <a:latin typeface="Times New Roman"/>
                <a:cs typeface="Times New Roman"/>
                <a:hlinkClick r:id="rId2" action="ppaction://hlinksldjump"/>
              </a:rPr>
              <a:t>khởi</a:t>
            </a:r>
            <a:r>
              <a:rPr dirty="0" sz="1300" spc="45"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động........................................................................................94</a:t>
            </a:r>
            <a:endParaRPr sz="13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5.3.3. </a:t>
            </a:r>
            <a:r>
              <a:rPr dirty="0" sz="1300" spc="-10">
                <a:latin typeface="Times New Roman"/>
                <a:cs typeface="Times New Roman"/>
                <a:hlinkClick r:id="rId2" action="ppaction://hlinksldjump"/>
              </a:rPr>
              <a:t>Mở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biểu</a:t>
            </a:r>
            <a:r>
              <a:rPr dirty="0" sz="1300" spc="-35"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1300">
                <a:latin typeface="Times New Roman"/>
                <a:cs typeface="Times New Roman"/>
                <a:hlinkClick r:id="rId2" action="ppaction://hlinksldjump"/>
              </a:rPr>
              <a:t>mẫu...................................................................................................94</a:t>
            </a:r>
            <a:endParaRPr sz="13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5.3.4. Đóng biểu </a:t>
            </a:r>
            <a:r>
              <a:rPr dirty="0" sz="1300" spc="65"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mẫu................................................................................................95</a:t>
            </a:r>
            <a:endParaRPr sz="1300">
              <a:latin typeface="Times New Roman"/>
              <a:cs typeface="Times New Roman"/>
            </a:endParaRPr>
          </a:p>
          <a:p>
            <a:pPr marL="5835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5.3.5. </a:t>
            </a:r>
            <a:r>
              <a:rPr dirty="0" sz="1300" spc="-10">
                <a:latin typeface="Times New Roman"/>
                <a:cs typeface="Times New Roman"/>
                <a:hlinkClick r:id="rId3" action="ppaction://hlinksldjump"/>
              </a:rPr>
              <a:t>Xóa 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biểu</a:t>
            </a:r>
            <a:r>
              <a:rPr dirty="0" sz="1300" spc="-150"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mẫu ..................................................................................................95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CHƢƠNG 6: LẬP TRÌNH CƠ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SỞ </a:t>
            </a:r>
            <a:r>
              <a:rPr dirty="0" sz="1300" spc="-10">
                <a:latin typeface="Times New Roman"/>
                <a:cs typeface="Times New Roman"/>
                <a:hlinkClick r:id="rId4" action="ppaction://hlinksldjump"/>
              </a:rPr>
              <a:t>DỮ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LIỆU</a:t>
            </a:r>
            <a:r>
              <a:rPr dirty="0" sz="1300" spc="125"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.......................................................................99</a:t>
            </a:r>
            <a:endParaRPr sz="1300">
              <a:latin typeface="Times New Roman"/>
              <a:cs typeface="Times New Roman"/>
            </a:endParaRPr>
          </a:p>
          <a:p>
            <a:pPr algn="r" marR="3111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6.1. </a:t>
            </a:r>
            <a:r>
              <a:rPr dirty="0" sz="1300" spc="-10">
                <a:latin typeface="Times New Roman"/>
                <a:cs typeface="Times New Roman"/>
                <a:hlinkClick r:id="rId4" action="ppaction://hlinksldjump"/>
              </a:rPr>
              <a:t>Giới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thiệu về bài</a:t>
            </a:r>
            <a:r>
              <a:rPr dirty="0" sz="1300" spc="-10"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toán.................................................................................................99</a:t>
            </a:r>
            <a:endParaRPr sz="1300">
              <a:latin typeface="Times New Roman"/>
              <a:cs typeface="Times New Roman"/>
            </a:endParaRPr>
          </a:p>
          <a:p>
            <a:pPr algn="r" marR="3111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6.1.1. Lập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trình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cơ sở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dữ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liệu và bài </a:t>
            </a:r>
            <a:r>
              <a:rPr dirty="0" sz="1300">
                <a:latin typeface="Times New Roman"/>
                <a:cs typeface="Times New Roman"/>
                <a:hlinkClick r:id="rId4" action="ppaction://hlinksldjump"/>
              </a:rPr>
              <a:t>toán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quản lý</a:t>
            </a:r>
            <a:r>
              <a:rPr dirty="0" sz="1300" spc="130"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....................................................99</a:t>
            </a:r>
            <a:endParaRPr sz="1300">
              <a:latin typeface="Times New Roman"/>
              <a:cs typeface="Times New Roman"/>
            </a:endParaRPr>
          </a:p>
          <a:p>
            <a:pPr algn="just" marL="5835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6.1.2. Cách tổ chức các tài nguyên trong một </a:t>
            </a:r>
            <a:r>
              <a:rPr dirty="0" sz="1300">
                <a:latin typeface="Times New Roman"/>
                <a:cs typeface="Times New Roman"/>
                <a:hlinkClick r:id="rId5" action="ppaction://hlinksldjump"/>
              </a:rPr>
              <a:t>dự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án của bài </a:t>
            </a:r>
            <a:r>
              <a:rPr dirty="0" sz="1300">
                <a:latin typeface="Times New Roman"/>
                <a:cs typeface="Times New Roman"/>
                <a:hlinkClick r:id="rId5" action="ppaction://hlinksldjump"/>
              </a:rPr>
              <a:t>toán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quản lý ............</a:t>
            </a:r>
            <a:r>
              <a:rPr dirty="0" sz="1300" spc="45"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100</a:t>
            </a:r>
            <a:endParaRPr sz="1300">
              <a:latin typeface="Times New Roman"/>
              <a:cs typeface="Times New Roman"/>
            </a:endParaRPr>
          </a:p>
          <a:p>
            <a:pPr algn="just" marL="583565" marR="32384" indent="-342900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6.2. Cách </a:t>
            </a:r>
            <a:r>
              <a:rPr dirty="0" sz="1300">
                <a:latin typeface="Times New Roman"/>
                <a:cs typeface="Times New Roman"/>
                <a:hlinkClick r:id="rId6" action="ppaction://hlinksldjump"/>
              </a:rPr>
              <a:t>tạo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cơ </a:t>
            </a:r>
            <a:r>
              <a:rPr dirty="0" sz="1300">
                <a:latin typeface="Times New Roman"/>
                <a:cs typeface="Times New Roman"/>
                <a:hlinkClick r:id="rId6" action="ppaction://hlinksldjump"/>
              </a:rPr>
              <a:t>sở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dữ liệu (Database) </a:t>
            </a:r>
            <a:r>
              <a:rPr dirty="0" sz="1300">
                <a:latin typeface="Times New Roman"/>
                <a:cs typeface="Times New Roman"/>
                <a:hlinkClick r:id="rId6" action="ppaction://hlinksldjump"/>
              </a:rPr>
              <a:t>trong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môi </a:t>
            </a:r>
            <a:r>
              <a:rPr dirty="0" sz="1300" spc="-65">
                <a:latin typeface="Times New Roman"/>
                <a:cs typeface="Times New Roman"/>
                <a:hlinkClick r:id="rId6" action="ppaction://hlinksldjump"/>
              </a:rPr>
              <a:t>trƣờng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visual </a:t>
            </a:r>
            <a:r>
              <a:rPr dirty="0" sz="1300">
                <a:latin typeface="Times New Roman"/>
                <a:cs typeface="Times New Roman"/>
                <a:hlinkClick r:id="rId6" action="ppaction://hlinksldjump"/>
              </a:rPr>
              <a:t>studio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2010 ............... </a:t>
            </a:r>
            <a:r>
              <a:rPr dirty="0" sz="1300" spc="-65">
                <a:latin typeface="Times New Roman"/>
                <a:cs typeface="Times New Roman"/>
                <a:hlinkClick r:id="rId6" action="ppaction://hlinksldjump"/>
              </a:rPr>
              <a:t>102 </a:t>
            </a:r>
            <a:r>
              <a:rPr dirty="0" sz="1300" spc="-65">
                <a:latin typeface="Times New Roman"/>
                <a:cs typeface="Times New Roman"/>
                <a:hlinkClick r:id="rId6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7.2.1. Tạo mới một DataBase ................................................................................ 102 </a:t>
            </a: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 6.2.2. Tạo </a:t>
            </a:r>
            <a:r>
              <a:rPr dirty="0" sz="1300">
                <a:latin typeface="Times New Roman"/>
                <a:cs typeface="Times New Roman"/>
                <a:hlinkClick r:id="rId7" action="ppaction://hlinksldjump"/>
              </a:rPr>
              <a:t>các </a:t>
            </a: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bảng CSDL..................................................................................... 104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 6.2.3. Tạo quan hệ  Relationship </a:t>
            </a:r>
            <a:r>
              <a:rPr dirty="0" sz="1300">
                <a:latin typeface="Times New Roman"/>
                <a:cs typeface="Times New Roman"/>
                <a:hlinkClick r:id="rId8" action="ppaction://hlinksldjump"/>
              </a:rPr>
              <a:t>cho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CSDL .........................................................</a:t>
            </a:r>
            <a:r>
              <a:rPr dirty="0" sz="1300" spc="165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107</a:t>
            </a:r>
            <a:endParaRPr sz="1300">
              <a:latin typeface="Times New Roman"/>
              <a:cs typeface="Times New Roman"/>
            </a:endParaRPr>
          </a:p>
          <a:p>
            <a:pPr algn="just" marL="2406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6.3. ADO.NET </a:t>
            </a:r>
            <a:r>
              <a:rPr dirty="0" sz="1300">
                <a:latin typeface="Times New Roman"/>
                <a:cs typeface="Times New Roman"/>
                <a:hlinkClick r:id="rId9" action="ppaction://hlinksldjump"/>
              </a:rPr>
              <a:t>(ActiveX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Data Objects </a:t>
            </a:r>
            <a:r>
              <a:rPr dirty="0" sz="1300">
                <a:latin typeface="Times New Roman"/>
                <a:cs typeface="Times New Roman"/>
                <a:hlinkClick r:id="rId9" action="ppaction://hlinksldjump"/>
              </a:rPr>
              <a:t>for .NET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Framework) .....................................</a:t>
            </a:r>
            <a:r>
              <a:rPr dirty="0" sz="1300" spc="40">
                <a:latin typeface="Times New Roman"/>
                <a:cs typeface="Times New Roman"/>
                <a:hlinkClick r:id="rId9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109</a:t>
            </a:r>
            <a:endParaRPr sz="1300">
              <a:latin typeface="Times New Roman"/>
              <a:cs typeface="Times New Roman"/>
            </a:endParaRPr>
          </a:p>
          <a:p>
            <a:pPr algn="r" marR="32384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6.3.1. Giới thiệu ADO.NET...................................................................................  109</a:t>
            </a:r>
            <a:endParaRPr sz="1300">
              <a:latin typeface="Times New Roman"/>
              <a:cs typeface="Times New Roman"/>
            </a:endParaRPr>
          </a:p>
          <a:p>
            <a:pPr algn="r" marR="32384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6.3.2. </a:t>
            </a:r>
            <a:r>
              <a:rPr dirty="0" sz="1300" spc="-10">
                <a:latin typeface="Times New Roman"/>
                <a:cs typeface="Times New Roman"/>
                <a:hlinkClick r:id="rId10" action="ppaction://hlinksldjump"/>
              </a:rPr>
              <a:t>Kiến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trúc của ADO.NET .............................................................................</a:t>
            </a:r>
            <a:r>
              <a:rPr dirty="0" sz="1300" spc="225">
                <a:latin typeface="Times New Roman"/>
                <a:cs typeface="Times New Roman"/>
                <a:hlinkClick r:id="rId10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111</a:t>
            </a:r>
            <a:endParaRPr sz="1300">
              <a:latin typeface="Times New Roman"/>
              <a:cs typeface="Times New Roman"/>
            </a:endParaRPr>
          </a:p>
          <a:p>
            <a:pPr algn="r" marR="32384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6.3.3. Các </a:t>
            </a:r>
            <a:r>
              <a:rPr dirty="0" sz="1300" spc="-95">
                <a:latin typeface="Times New Roman"/>
                <a:cs typeface="Times New Roman"/>
                <a:hlinkClick r:id="rId11" action="ppaction://hlinksldjump"/>
              </a:rPr>
              <a:t>bƣớc  </a:t>
            </a:r>
            <a:r>
              <a:rPr dirty="0" sz="1300">
                <a:latin typeface="Times New Roman"/>
                <a:cs typeface="Times New Roman"/>
                <a:hlinkClick r:id="rId11" action="ppaction://hlinksldjump"/>
              </a:rPr>
              <a:t>làm việc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với CSDL sử </a:t>
            </a:r>
            <a:r>
              <a:rPr dirty="0" sz="1300">
                <a:latin typeface="Times New Roman"/>
                <a:cs typeface="Times New Roman"/>
                <a:hlinkClick r:id="rId11" action="ppaction://hlinksldjump"/>
              </a:rPr>
              <a:t>dụng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ADO.NET......................................</a:t>
            </a:r>
            <a:r>
              <a:rPr dirty="0" sz="1300" spc="5">
                <a:latin typeface="Times New Roman"/>
                <a:cs typeface="Times New Roman"/>
                <a:hlinkClick r:id="rId11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112</a:t>
            </a:r>
            <a:endParaRPr sz="1300">
              <a:latin typeface="Times New Roman"/>
              <a:cs typeface="Times New Roman"/>
            </a:endParaRPr>
          </a:p>
          <a:p>
            <a:pPr algn="just" marL="5835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6.3.4. Các đối </a:t>
            </a:r>
            <a:r>
              <a:rPr dirty="0" sz="1300" spc="-80">
                <a:latin typeface="Times New Roman"/>
                <a:cs typeface="Times New Roman"/>
                <a:hlinkClick r:id="rId11" action="ppaction://hlinksldjump"/>
              </a:rPr>
              <a:t>tƣợng </a:t>
            </a:r>
            <a:r>
              <a:rPr dirty="0" sz="1300">
                <a:latin typeface="Times New Roman"/>
                <a:cs typeface="Times New Roman"/>
                <a:hlinkClick r:id="rId11" action="ppaction://hlinksldjump"/>
              </a:rPr>
              <a:t>trong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ADO.NET và một số </a:t>
            </a:r>
            <a:r>
              <a:rPr dirty="0" sz="1300" spc="-60">
                <a:latin typeface="Times New Roman"/>
                <a:cs typeface="Times New Roman"/>
                <a:hlinkClick r:id="rId11" action="ppaction://hlinksldjump"/>
              </a:rPr>
              <a:t>phƣơng </a:t>
            </a:r>
            <a:r>
              <a:rPr dirty="0" sz="1300">
                <a:latin typeface="Times New Roman"/>
                <a:cs typeface="Times New Roman"/>
                <a:hlinkClick r:id="rId11" action="ppaction://hlinksldjump"/>
              </a:rPr>
              <a:t>thức.............................</a:t>
            </a:r>
            <a:r>
              <a:rPr dirty="0" sz="1300" spc="-75">
                <a:latin typeface="Times New Roman"/>
                <a:cs typeface="Times New Roman"/>
                <a:hlinkClick r:id="rId11" action="ppaction://hlinksldjump"/>
              </a:rPr>
              <a:t> </a:t>
            </a:r>
            <a:r>
              <a:rPr dirty="0" sz="1300" spc="-50">
                <a:latin typeface="Times New Roman"/>
                <a:cs typeface="Times New Roman"/>
                <a:hlinkClick r:id="rId11" action="ppaction://hlinksldjump"/>
              </a:rPr>
              <a:t>112</a:t>
            </a:r>
            <a:endParaRPr sz="1300">
              <a:latin typeface="Times New Roman"/>
              <a:cs typeface="Times New Roman"/>
            </a:endParaRPr>
          </a:p>
          <a:p>
            <a:pPr marL="240665" marR="5080">
              <a:lnSpc>
                <a:spcPct val="123800"/>
              </a:lnSpc>
              <a:spcBef>
                <a:spcPts val="610"/>
              </a:spcBef>
            </a:pP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6.4. </a:t>
            </a:r>
            <a:r>
              <a:rPr dirty="0" sz="1300">
                <a:latin typeface="Times New Roman"/>
                <a:cs typeface="Times New Roman"/>
                <a:hlinkClick r:id="rId12" action="ppaction://hlinksldjump"/>
              </a:rPr>
              <a:t>Làm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việc với CSDL </a:t>
            </a:r>
            <a:r>
              <a:rPr dirty="0" sz="1300" spc="-10">
                <a:latin typeface="Times New Roman"/>
                <a:cs typeface="Times New Roman"/>
                <a:hlinkClick r:id="rId12" action="ppaction://hlinksldjump"/>
              </a:rPr>
              <a:t>SQL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qua các đối </a:t>
            </a:r>
            <a:r>
              <a:rPr dirty="0" sz="1300" spc="-65">
                <a:latin typeface="Times New Roman"/>
                <a:cs typeface="Times New Roman"/>
                <a:hlinkClick r:id="rId12" action="ppaction://hlinksldjump"/>
              </a:rPr>
              <a:t>tƣợng: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SqlConnection, </a:t>
            </a:r>
            <a:r>
              <a:rPr dirty="0" sz="1300" spc="-15">
                <a:latin typeface="Times New Roman"/>
                <a:cs typeface="Times New Roman"/>
                <a:hlinkClick r:id="rId12" action="ppaction://hlinksldjump"/>
              </a:rPr>
              <a:t>SqlDataAdaper, </a:t>
            </a:r>
            <a:r>
              <a:rPr dirty="0" sz="1300" spc="-15">
                <a:latin typeface="Times New Roman"/>
                <a:cs typeface="Times New Roman"/>
                <a:hlinkClick r:id="rId1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SqlCommand..................................................................................................................</a:t>
            </a:r>
            <a:r>
              <a:rPr dirty="0" sz="1300" spc="225">
                <a:latin typeface="Times New Roman"/>
                <a:cs typeface="Times New Roman"/>
                <a:hlinkClick r:id="rId1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122</a:t>
            </a:r>
            <a:endParaRPr sz="1300">
              <a:latin typeface="Times New Roman"/>
              <a:cs typeface="Times New Roman"/>
            </a:endParaRPr>
          </a:p>
          <a:p>
            <a:pPr algn="r" marR="32384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6.4.1. </a:t>
            </a:r>
            <a:r>
              <a:rPr dirty="0" sz="1300" spc="-10">
                <a:latin typeface="Times New Roman"/>
                <a:cs typeface="Times New Roman"/>
                <a:hlinkClick r:id="rId12" action="ppaction://hlinksldjump"/>
              </a:rPr>
              <a:t>Đối </a:t>
            </a:r>
            <a:r>
              <a:rPr dirty="0" sz="1300" spc="-80">
                <a:latin typeface="Times New Roman"/>
                <a:cs typeface="Times New Roman"/>
                <a:hlinkClick r:id="rId12" action="ppaction://hlinksldjump"/>
              </a:rPr>
              <a:t>tƣợng 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SqlConnection ............................................................................</a:t>
            </a:r>
            <a:r>
              <a:rPr dirty="0" sz="1300" spc="10">
                <a:latin typeface="Times New Roman"/>
                <a:cs typeface="Times New Roman"/>
                <a:hlinkClick r:id="rId1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122</a:t>
            </a:r>
            <a:endParaRPr sz="1300">
              <a:latin typeface="Times New Roman"/>
              <a:cs typeface="Times New Roman"/>
            </a:endParaRPr>
          </a:p>
          <a:p>
            <a:pPr algn="r" marL="583565" marR="32384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6.4.2. </a:t>
            </a:r>
            <a:r>
              <a:rPr dirty="0" sz="1300" spc="-10">
                <a:latin typeface="Times New Roman"/>
                <a:cs typeface="Times New Roman"/>
                <a:hlinkClick r:id="rId13" action="ppaction://hlinksldjump"/>
              </a:rPr>
              <a:t>Đối </a:t>
            </a:r>
            <a:r>
              <a:rPr dirty="0" sz="1300" spc="-80">
                <a:latin typeface="Times New Roman"/>
                <a:cs typeface="Times New Roman"/>
                <a:hlinkClick r:id="rId13" action="ppaction://hlinksldjump"/>
              </a:rPr>
              <a:t>tƣợng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SqlDataAdapter và SqlCommand</a:t>
            </a:r>
            <a:r>
              <a:rPr dirty="0" sz="1300" spc="-40">
                <a:latin typeface="Times New Roman"/>
                <a:cs typeface="Times New Roman"/>
                <a:hlinkClick r:id="rId1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..............................................</a:t>
            </a:r>
            <a:r>
              <a:rPr dirty="0" sz="1300" spc="20">
                <a:latin typeface="Times New Roman"/>
                <a:cs typeface="Times New Roman"/>
                <a:hlinkClick r:id="rId13" action="ppaction://hlinksldjump"/>
              </a:rPr>
              <a:t> </a:t>
            </a:r>
            <a:r>
              <a:rPr dirty="0" sz="1300" spc="-65">
                <a:latin typeface="Times New Roman"/>
                <a:cs typeface="Times New Roman"/>
                <a:hlinkClick r:id="rId13" action="ppaction://hlinksldjump"/>
              </a:rPr>
              <a:t>123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6.4.3. Các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thao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tác dữ liệu .....................................................................................</a:t>
            </a:r>
            <a:r>
              <a:rPr dirty="0" sz="1300" spc="265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124</a:t>
            </a:r>
            <a:endParaRPr sz="1300">
              <a:latin typeface="Times New Roman"/>
              <a:cs typeface="Times New Roman"/>
            </a:endParaRPr>
          </a:p>
          <a:p>
            <a:pPr algn="r" marR="32384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6.5. </a:t>
            </a:r>
            <a:r>
              <a:rPr dirty="0" sz="1300">
                <a:latin typeface="Times New Roman"/>
                <a:cs typeface="Times New Roman"/>
                <a:hlinkClick r:id="rId15" action="ppaction://hlinksldjump"/>
              </a:rPr>
              <a:t>Làm việc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với Dataset và DataTale ..........................................................................</a:t>
            </a:r>
            <a:r>
              <a:rPr dirty="0" sz="1300" spc="45"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136</a:t>
            </a:r>
            <a:endParaRPr sz="1300">
              <a:latin typeface="Times New Roman"/>
              <a:cs typeface="Times New Roman"/>
            </a:endParaRPr>
          </a:p>
          <a:p>
            <a:pPr algn="r" marR="32384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6.5.1. Cấu trúc của Dataset và DataTable..............................................................</a:t>
            </a:r>
            <a:r>
              <a:rPr dirty="0" sz="1300" spc="295"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136</a:t>
            </a:r>
            <a:endParaRPr sz="1300">
              <a:latin typeface="Times New Roman"/>
              <a:cs typeface="Times New Roman"/>
            </a:endParaRPr>
          </a:p>
          <a:p>
            <a:pPr algn="r" marR="32384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6.5.2. Các  </a:t>
            </a:r>
            <a:r>
              <a:rPr dirty="0" sz="1300" spc="-60">
                <a:latin typeface="Times New Roman"/>
                <a:cs typeface="Times New Roman"/>
                <a:hlinkClick r:id="rId15" action="ppaction://hlinksldjump"/>
              </a:rPr>
              <a:t>phƣơng 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thức..........................................................................................</a:t>
            </a:r>
            <a:r>
              <a:rPr dirty="0" sz="1300" spc="-135"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136</a:t>
            </a:r>
            <a:endParaRPr sz="1300">
              <a:latin typeface="Times New Roman"/>
              <a:cs typeface="Times New Roman"/>
            </a:endParaRPr>
          </a:p>
          <a:p>
            <a:pPr algn="r" marR="32384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6.5.3. Tự tạo DataTable .........................................................................................</a:t>
            </a:r>
            <a:r>
              <a:rPr dirty="0" sz="1300" spc="185">
                <a:latin typeface="Times New Roman"/>
                <a:cs typeface="Times New Roman"/>
                <a:hlinkClick r:id="rId16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137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10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6178550" cy="8505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lvl="1" marL="360045" indent="-347980">
              <a:lnSpc>
                <a:spcPct val="100000"/>
              </a:lnSpc>
              <a:spcBef>
                <a:spcPts val="1100"/>
              </a:spcBef>
              <a:buFont typeface="Arial"/>
              <a:buAutoNum type="arabicPeriod" startAt="4"/>
              <a:tabLst>
                <a:tab pos="360680" algn="l"/>
              </a:tabLst>
            </a:pPr>
            <a:r>
              <a:rPr dirty="0" sz="1400" spc="-5" b="1">
                <a:latin typeface="Arial"/>
                <a:cs typeface="Arial"/>
              </a:rPr>
              <a:t>C</a:t>
            </a:r>
            <a:r>
              <a:rPr dirty="0" sz="1400" spc="-5" b="1">
                <a:latin typeface="Arial"/>
                <a:cs typeface="Arial"/>
              </a:rPr>
              <a:t>ác câu lệnh điều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khiển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40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Câ</a:t>
            </a:r>
            <a:r>
              <a:rPr dirty="0" sz="1200" spc="-5" b="1" i="1">
                <a:latin typeface="Arial"/>
                <a:cs typeface="Arial"/>
              </a:rPr>
              <a:t>u lệnh </a:t>
            </a:r>
            <a:r>
              <a:rPr dirty="0" sz="1200" b="1" i="1">
                <a:latin typeface="Arial"/>
                <a:cs typeface="Arial"/>
              </a:rPr>
              <a:t>lựa </a:t>
            </a:r>
            <a:r>
              <a:rPr dirty="0" sz="1200" spc="-5" b="1" i="1">
                <a:latin typeface="Arial"/>
                <a:cs typeface="Arial"/>
              </a:rPr>
              <a:t>chọn </a:t>
            </a:r>
            <a:r>
              <a:rPr dirty="0" sz="1200" b="1" i="1">
                <a:latin typeface="Arial"/>
                <a:cs typeface="Arial"/>
              </a:rPr>
              <a:t>if</a:t>
            </a:r>
            <a:endParaRPr sz="12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45"/>
              </a:spcBef>
              <a:buFont typeface="Arial"/>
              <a:buAutoNum type="arabicPeriod"/>
            </a:pPr>
            <a:endParaRPr sz="145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5" b="1">
                <a:latin typeface="Times New Roman"/>
                <a:cs typeface="Times New Roman"/>
              </a:rPr>
              <a:t>if </a:t>
            </a:r>
            <a:r>
              <a:rPr dirty="0" sz="1300" spc="-5">
                <a:latin typeface="Times New Roman"/>
                <a:cs typeface="Times New Roman"/>
              </a:rPr>
              <a:t>có 2 dạng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  <a:spcBef>
                <a:spcPts val="5"/>
              </a:spcBef>
            </a:pPr>
            <a:r>
              <a:rPr dirty="0" sz="1300" spc="-5" b="1">
                <a:latin typeface="Times New Roman"/>
                <a:cs typeface="Times New Roman"/>
              </a:rPr>
              <a:t>Dạng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1:</a:t>
            </a:r>
            <a:endParaRPr sz="1300">
              <a:latin typeface="Times New Roman"/>
              <a:cs typeface="Times New Roman"/>
            </a:endParaRPr>
          </a:p>
          <a:p>
            <a:pPr marL="1077595">
              <a:lnSpc>
                <a:spcPct val="100000"/>
              </a:lnSpc>
              <a:spcBef>
                <a:spcPts val="1120"/>
              </a:spcBef>
            </a:pPr>
            <a:r>
              <a:rPr dirty="0" sz="900" spc="5">
                <a:latin typeface="Times New Roman"/>
                <a:cs typeface="Times New Roman"/>
              </a:rPr>
              <a:t>if (&lt;Biểu </a:t>
            </a:r>
            <a:r>
              <a:rPr dirty="0" sz="900" spc="50">
                <a:latin typeface="Times New Roman"/>
                <a:cs typeface="Times New Roman"/>
              </a:rPr>
              <a:t>thức </a:t>
            </a:r>
            <a:r>
              <a:rPr dirty="0" sz="900" spc="55">
                <a:latin typeface="Times New Roman"/>
                <a:cs typeface="Times New Roman"/>
              </a:rPr>
              <a:t>điều</a:t>
            </a:r>
            <a:r>
              <a:rPr dirty="0" sz="900" spc="-70">
                <a:latin typeface="Times New Roman"/>
                <a:cs typeface="Times New Roman"/>
              </a:rPr>
              <a:t> </a:t>
            </a:r>
            <a:r>
              <a:rPr dirty="0" sz="900" spc="15">
                <a:latin typeface="Times New Roman"/>
                <a:cs typeface="Times New Roman"/>
              </a:rPr>
              <a:t>kiện&gt;)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Times New Roman"/>
              <a:cs typeface="Times New Roman"/>
            </a:endParaRPr>
          </a:p>
          <a:p>
            <a:pPr marL="1383665">
              <a:lnSpc>
                <a:spcPct val="100000"/>
              </a:lnSpc>
            </a:pPr>
            <a:r>
              <a:rPr dirty="0" sz="900" spc="20">
                <a:latin typeface="Times New Roman"/>
                <a:cs typeface="Times New Roman"/>
              </a:rPr>
              <a:t>&lt;khối</a:t>
            </a:r>
            <a:r>
              <a:rPr dirty="0" sz="900" spc="-5">
                <a:latin typeface="Times New Roman"/>
                <a:cs typeface="Times New Roman"/>
              </a:rPr>
              <a:t> </a:t>
            </a:r>
            <a:r>
              <a:rPr dirty="0" sz="900" spc="20">
                <a:latin typeface="Times New Roman"/>
                <a:cs typeface="Times New Roman"/>
              </a:rPr>
              <a:t>lệnh&gt;</a:t>
            </a:r>
            <a:endParaRPr sz="900">
              <a:latin typeface="Times New Roman"/>
              <a:cs typeface="Times New Roman"/>
            </a:endParaRPr>
          </a:p>
          <a:p>
            <a:pPr algn="just" marL="12700" marR="8890" indent="359410">
              <a:lnSpc>
                <a:spcPct val="124700"/>
              </a:lnSpc>
              <a:spcBef>
                <a:spcPts val="54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Hoạt động: </a:t>
            </a:r>
            <a:r>
              <a:rPr dirty="0" sz="1300" spc="-5">
                <a:latin typeface="Times New Roman"/>
                <a:cs typeface="Times New Roman"/>
              </a:rPr>
              <a:t>Khi gặp </a:t>
            </a:r>
            <a:r>
              <a:rPr dirty="0" sz="1300">
                <a:latin typeface="Times New Roman"/>
                <a:cs typeface="Times New Roman"/>
              </a:rPr>
              <a:t>câu </a:t>
            </a:r>
            <a:r>
              <a:rPr dirty="0" sz="1300" spc="-5">
                <a:latin typeface="Times New Roman"/>
                <a:cs typeface="Times New Roman"/>
              </a:rPr>
              <a:t>lệnh này, máy sẽ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giá trị của biểu </a:t>
            </a:r>
            <a:r>
              <a:rPr dirty="0" sz="1300">
                <a:latin typeface="Times New Roman"/>
                <a:cs typeface="Times New Roman"/>
              </a:rPr>
              <a:t>thức.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5">
                <a:latin typeface="Times New Roman"/>
                <a:cs typeface="Times New Roman"/>
              </a:rPr>
              <a:t>biểu thức  đúng thì máy sẽ 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khối lệnh và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thực hiện các lệnh tiếp theo.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5">
                <a:latin typeface="Times New Roman"/>
                <a:cs typeface="Times New Roman"/>
              </a:rPr>
              <a:t>biểu thức </a:t>
            </a:r>
            <a:r>
              <a:rPr dirty="0" sz="1300" spc="-10">
                <a:latin typeface="Times New Roman"/>
                <a:cs typeface="Times New Roman"/>
              </a:rPr>
              <a:t>sai  </a:t>
            </a:r>
            <a:r>
              <a:rPr dirty="0" sz="1300" spc="-5">
                <a:latin typeface="Times New Roman"/>
                <a:cs typeface="Times New Roman"/>
              </a:rPr>
              <a:t>thì máy sẽ bỏ qua khối lệnh và chuyển đến các lệnh tiếp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theo.</a:t>
            </a:r>
            <a:endParaRPr sz="13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  <a:spcBef>
                <a:spcPts val="1010"/>
              </a:spcBef>
            </a:pPr>
            <a:r>
              <a:rPr dirty="0" sz="1300" spc="-10" b="1">
                <a:latin typeface="Times New Roman"/>
                <a:cs typeface="Times New Roman"/>
              </a:rPr>
              <a:t>Dạng </a:t>
            </a:r>
            <a:r>
              <a:rPr dirty="0" sz="1300" spc="-5" b="1">
                <a:latin typeface="Times New Roman"/>
                <a:cs typeface="Times New Roman"/>
              </a:rPr>
              <a:t>2:</a:t>
            </a:r>
            <a:endParaRPr sz="1300">
              <a:latin typeface="Times New Roman"/>
              <a:cs typeface="Times New Roman"/>
            </a:endParaRPr>
          </a:p>
          <a:p>
            <a:pPr marL="1077595">
              <a:lnSpc>
                <a:spcPct val="100000"/>
              </a:lnSpc>
              <a:spcBef>
                <a:spcPts val="1120"/>
              </a:spcBef>
            </a:pPr>
            <a:r>
              <a:rPr dirty="0" sz="900" spc="5">
                <a:latin typeface="Times New Roman"/>
                <a:cs typeface="Times New Roman"/>
              </a:rPr>
              <a:t>if (&lt;Biểu </a:t>
            </a:r>
            <a:r>
              <a:rPr dirty="0" sz="900" spc="50">
                <a:latin typeface="Times New Roman"/>
                <a:cs typeface="Times New Roman"/>
              </a:rPr>
              <a:t>thức </a:t>
            </a:r>
            <a:r>
              <a:rPr dirty="0" sz="900" spc="55">
                <a:latin typeface="Times New Roman"/>
                <a:cs typeface="Times New Roman"/>
              </a:rPr>
              <a:t>điều</a:t>
            </a:r>
            <a:r>
              <a:rPr dirty="0" sz="900" spc="-70">
                <a:latin typeface="Times New Roman"/>
                <a:cs typeface="Times New Roman"/>
              </a:rPr>
              <a:t> </a:t>
            </a:r>
            <a:r>
              <a:rPr dirty="0" sz="900" spc="15">
                <a:latin typeface="Times New Roman"/>
                <a:cs typeface="Times New Roman"/>
              </a:rPr>
              <a:t>kiện&gt;)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 marL="1383665">
              <a:lnSpc>
                <a:spcPct val="100000"/>
              </a:lnSpc>
            </a:pPr>
            <a:r>
              <a:rPr dirty="0" sz="900" spc="10">
                <a:latin typeface="Times New Roman"/>
                <a:cs typeface="Times New Roman"/>
              </a:rPr>
              <a:t>&lt;Khối </a:t>
            </a:r>
            <a:r>
              <a:rPr dirty="0" sz="900" spc="45">
                <a:latin typeface="Times New Roman"/>
                <a:cs typeface="Times New Roman"/>
              </a:rPr>
              <a:t>lệnh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 spc="-30">
                <a:latin typeface="Times New Roman"/>
                <a:cs typeface="Times New Roman"/>
              </a:rPr>
              <a:t>1&gt;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50">
              <a:latin typeface="Times New Roman"/>
              <a:cs typeface="Times New Roman"/>
            </a:endParaRPr>
          </a:p>
          <a:p>
            <a:pPr marL="1077595">
              <a:lnSpc>
                <a:spcPct val="100000"/>
              </a:lnSpc>
            </a:pPr>
            <a:r>
              <a:rPr dirty="0" sz="900" spc="25">
                <a:latin typeface="Times New Roman"/>
                <a:cs typeface="Times New Roman"/>
              </a:rPr>
              <a:t>else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 marL="1383665">
              <a:lnSpc>
                <a:spcPct val="100000"/>
              </a:lnSpc>
            </a:pPr>
            <a:r>
              <a:rPr dirty="0" sz="900" spc="10">
                <a:latin typeface="Times New Roman"/>
                <a:cs typeface="Times New Roman"/>
              </a:rPr>
              <a:t>&lt;Khối </a:t>
            </a:r>
            <a:r>
              <a:rPr dirty="0" sz="900" spc="45">
                <a:latin typeface="Times New Roman"/>
                <a:cs typeface="Times New Roman"/>
              </a:rPr>
              <a:t>lệnh</a:t>
            </a:r>
            <a:r>
              <a:rPr dirty="0" sz="900" spc="-25">
                <a:latin typeface="Times New Roman"/>
                <a:cs typeface="Times New Roman"/>
              </a:rPr>
              <a:t> </a:t>
            </a:r>
            <a:r>
              <a:rPr dirty="0" sz="900" spc="-30">
                <a:latin typeface="Times New Roman"/>
                <a:cs typeface="Times New Roman"/>
              </a:rPr>
              <a:t>2&gt;</a:t>
            </a:r>
            <a:endParaRPr sz="900">
              <a:latin typeface="Times New Roman"/>
              <a:cs typeface="Times New Roman"/>
            </a:endParaRPr>
          </a:p>
          <a:p>
            <a:pPr algn="just" marL="12700" marR="5715" indent="359410">
              <a:lnSpc>
                <a:spcPct val="124400"/>
              </a:lnSpc>
              <a:spcBef>
                <a:spcPts val="555"/>
              </a:spcBef>
            </a:pPr>
            <a:r>
              <a:rPr dirty="0" sz="1300" spc="-5" b="1" i="1">
                <a:latin typeface="Times New Roman"/>
                <a:cs typeface="Times New Roman"/>
              </a:rPr>
              <a:t>Hoạt động: </a:t>
            </a:r>
            <a:r>
              <a:rPr dirty="0" sz="1300" spc="-5">
                <a:latin typeface="Times New Roman"/>
                <a:cs typeface="Times New Roman"/>
              </a:rPr>
              <a:t>Khi gặp </a:t>
            </a:r>
            <a:r>
              <a:rPr dirty="0" sz="1300">
                <a:latin typeface="Times New Roman"/>
                <a:cs typeface="Times New Roman"/>
              </a:rPr>
              <a:t>câu </a:t>
            </a:r>
            <a:r>
              <a:rPr dirty="0" sz="1300" spc="-5">
                <a:latin typeface="Times New Roman"/>
                <a:cs typeface="Times New Roman"/>
              </a:rPr>
              <a:t>lệnh này, máy sẽ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giá trị của biểu </a:t>
            </a:r>
            <a:r>
              <a:rPr dirty="0" sz="1300">
                <a:latin typeface="Times New Roman"/>
                <a:cs typeface="Times New Roman"/>
              </a:rPr>
              <a:t>thức.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5">
                <a:latin typeface="Times New Roman"/>
                <a:cs typeface="Times New Roman"/>
              </a:rPr>
              <a:t>biểu thức  đúng máy sẽ 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khối lệnh 1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đó nhảy tới </a:t>
            </a:r>
            <a:r>
              <a:rPr dirty="0" sz="1300" spc="-5">
                <a:latin typeface="Times New Roman"/>
                <a:cs typeface="Times New Roman"/>
              </a:rPr>
              <a:t>các lệnh sau </a:t>
            </a:r>
            <a:r>
              <a:rPr dirty="0" sz="1300">
                <a:latin typeface="Times New Roman"/>
                <a:cs typeface="Times New Roman"/>
              </a:rPr>
              <a:t>khối </a:t>
            </a:r>
            <a:r>
              <a:rPr dirty="0" sz="1300" spc="-5">
                <a:latin typeface="Times New Roman"/>
                <a:cs typeface="Times New Roman"/>
              </a:rPr>
              <a:t>lệnh 2.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>
                <a:latin typeface="Times New Roman"/>
                <a:cs typeface="Times New Roman"/>
              </a:rPr>
              <a:t>biểu </a:t>
            </a:r>
            <a:r>
              <a:rPr dirty="0" sz="1300" spc="-5">
                <a:latin typeface="Times New Roman"/>
                <a:cs typeface="Times New Roman"/>
              </a:rPr>
              <a:t>thức  sai thì máy </a:t>
            </a:r>
            <a:r>
              <a:rPr dirty="0" sz="1300">
                <a:latin typeface="Times New Roman"/>
                <a:cs typeface="Times New Roman"/>
              </a:rPr>
              <a:t>không </a:t>
            </a:r>
            <a:r>
              <a:rPr dirty="0" sz="1300" spc="-5">
                <a:latin typeface="Times New Roman"/>
                <a:cs typeface="Times New Roman"/>
              </a:rPr>
              <a:t>thực hiện khối lệnh 1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 spc="-5">
                <a:latin typeface="Times New Roman"/>
                <a:cs typeface="Times New Roman"/>
              </a:rPr>
              <a:t>chỉ thực hiện khối lệnh 2 và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thực hiện các  lệnh </a:t>
            </a:r>
            <a:r>
              <a:rPr dirty="0" sz="1300" spc="-10">
                <a:latin typeface="Times New Roman"/>
                <a:cs typeface="Times New Roman"/>
              </a:rPr>
              <a:t>viết </a:t>
            </a:r>
            <a:r>
              <a:rPr dirty="0" sz="1300" spc="-5">
                <a:latin typeface="Times New Roman"/>
                <a:cs typeface="Times New Roman"/>
              </a:rPr>
              <a:t>sau </a:t>
            </a:r>
            <a:r>
              <a:rPr dirty="0" sz="1300" spc="-10">
                <a:latin typeface="Times New Roman"/>
                <a:cs typeface="Times New Roman"/>
              </a:rPr>
              <a:t>nó.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b="1">
                <a:latin typeface="Times New Roman"/>
                <a:cs typeface="Times New Roman"/>
              </a:rPr>
              <a:t>Chú ý: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if có thể </a:t>
            </a:r>
            <a:r>
              <a:rPr dirty="0" sz="1300">
                <a:latin typeface="Times New Roman"/>
                <a:cs typeface="Times New Roman"/>
              </a:rPr>
              <a:t>lồng</a:t>
            </a:r>
            <a:r>
              <a:rPr dirty="0" sz="1300" spc="-5">
                <a:latin typeface="Times New Roman"/>
                <a:cs typeface="Times New Roman"/>
              </a:rPr>
              <a:t> nhau.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1019"/>
              </a:spcBef>
              <a:buFont typeface="Arial"/>
              <a:buAutoNum type="arabicPeriod" startAt="2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Câ</a:t>
            </a:r>
            <a:r>
              <a:rPr dirty="0" sz="1200" spc="-5" b="1" i="1">
                <a:latin typeface="Arial"/>
                <a:cs typeface="Arial"/>
              </a:rPr>
              <a:t>u lệnh </a:t>
            </a:r>
            <a:r>
              <a:rPr dirty="0" sz="1200" b="1" i="1">
                <a:latin typeface="Arial"/>
                <a:cs typeface="Arial"/>
              </a:rPr>
              <a:t>lựa </a:t>
            </a:r>
            <a:r>
              <a:rPr dirty="0" sz="1200" spc="-5" b="1" i="1">
                <a:latin typeface="Arial"/>
                <a:cs typeface="Arial"/>
              </a:rPr>
              <a:t>chọn switch </a:t>
            </a:r>
            <a:r>
              <a:rPr dirty="0" sz="1200" b="1" i="1">
                <a:latin typeface="Arial"/>
                <a:cs typeface="Arial"/>
              </a:rPr>
              <a:t>…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case</a:t>
            </a:r>
            <a:endParaRPr sz="1200">
              <a:latin typeface="Arial"/>
              <a:cs typeface="Arial"/>
            </a:endParaRPr>
          </a:p>
          <a:p>
            <a:pPr marL="393065">
              <a:lnSpc>
                <a:spcPts val="930"/>
              </a:lnSpc>
              <a:spcBef>
                <a:spcPts val="330"/>
              </a:spcBef>
            </a:pPr>
            <a:r>
              <a:rPr dirty="0" sz="800" spc="-5">
                <a:latin typeface="Courier New"/>
                <a:cs typeface="Courier New"/>
              </a:rPr>
              <a:t>switch (Biểu thức kiểm</a:t>
            </a:r>
            <a:r>
              <a:rPr dirty="0" sz="800" spc="-1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tra)</a:t>
            </a:r>
            <a:endParaRPr sz="800">
              <a:latin typeface="Courier New"/>
              <a:cs typeface="Courier New"/>
            </a:endParaRPr>
          </a:p>
          <a:p>
            <a:pPr marL="393065">
              <a:lnSpc>
                <a:spcPts val="905"/>
              </a:lnSpc>
            </a:pPr>
            <a:r>
              <a:rPr dirty="0" sz="800">
                <a:latin typeface="Courier New"/>
                <a:cs typeface="Courier New"/>
              </a:rPr>
              <a:t>{</a:t>
            </a:r>
            <a:endParaRPr sz="800">
              <a:latin typeface="Courier New"/>
              <a:cs typeface="Courier New"/>
            </a:endParaRPr>
          </a:p>
          <a:p>
            <a:pPr marL="469265">
              <a:lnSpc>
                <a:spcPts val="905"/>
              </a:lnSpc>
            </a:pPr>
            <a:r>
              <a:rPr dirty="0" sz="800" spc="-5">
                <a:latin typeface="Courier New"/>
                <a:cs typeface="Courier New"/>
              </a:rPr>
              <a:t>case</a:t>
            </a:r>
            <a:r>
              <a:rPr dirty="0" sz="800" spc="-1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n1:</a:t>
            </a:r>
            <a:endParaRPr sz="800">
              <a:latin typeface="Courier New"/>
              <a:cs typeface="Courier New"/>
            </a:endParaRPr>
          </a:p>
          <a:p>
            <a:pPr marL="926465" marR="4512310">
              <a:lnSpc>
                <a:spcPts val="910"/>
              </a:lnSpc>
              <a:spcBef>
                <a:spcPts val="40"/>
              </a:spcBef>
            </a:pPr>
            <a:r>
              <a:rPr dirty="0" sz="800" spc="-5">
                <a:latin typeface="Courier New"/>
                <a:cs typeface="Courier New"/>
              </a:rPr>
              <a:t>Các câu</a:t>
            </a:r>
            <a:r>
              <a:rPr dirty="0" sz="800" spc="-7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lệnh  break;</a:t>
            </a:r>
            <a:endParaRPr sz="800">
              <a:latin typeface="Courier New"/>
              <a:cs typeface="Courier New"/>
            </a:endParaRPr>
          </a:p>
          <a:p>
            <a:pPr marL="469265">
              <a:lnSpc>
                <a:spcPts val="855"/>
              </a:lnSpc>
            </a:pPr>
            <a:r>
              <a:rPr dirty="0" sz="800" spc="-5">
                <a:latin typeface="Courier New"/>
                <a:cs typeface="Courier New"/>
              </a:rPr>
              <a:t>case</a:t>
            </a:r>
            <a:r>
              <a:rPr dirty="0" sz="800" spc="-1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n2:</a:t>
            </a:r>
            <a:endParaRPr sz="800">
              <a:latin typeface="Courier New"/>
              <a:cs typeface="Courier New"/>
            </a:endParaRPr>
          </a:p>
          <a:p>
            <a:pPr marL="926465" marR="4512310">
              <a:lnSpc>
                <a:spcPts val="900"/>
              </a:lnSpc>
              <a:spcBef>
                <a:spcPts val="60"/>
              </a:spcBef>
            </a:pPr>
            <a:r>
              <a:rPr dirty="0" sz="800" spc="-5">
                <a:latin typeface="Courier New"/>
                <a:cs typeface="Courier New"/>
              </a:rPr>
              <a:t>Các câu</a:t>
            </a:r>
            <a:r>
              <a:rPr dirty="0" sz="800" spc="-7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lệnh  break;</a:t>
            </a:r>
            <a:endParaRPr sz="800">
              <a:latin typeface="Courier New"/>
              <a:cs typeface="Courier New"/>
            </a:endParaRPr>
          </a:p>
          <a:p>
            <a:pPr marL="469265">
              <a:lnSpc>
                <a:spcPts val="865"/>
              </a:lnSpc>
            </a:pPr>
            <a:r>
              <a:rPr dirty="0" sz="800" spc="-5">
                <a:latin typeface="Courier New"/>
                <a:cs typeface="Courier New"/>
              </a:rPr>
              <a:t>case</a:t>
            </a:r>
            <a:r>
              <a:rPr dirty="0" sz="800" spc="-1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nk:</a:t>
            </a:r>
            <a:endParaRPr sz="800">
              <a:latin typeface="Courier New"/>
              <a:cs typeface="Courier New"/>
            </a:endParaRPr>
          </a:p>
          <a:p>
            <a:pPr marL="926465" marR="4512310">
              <a:lnSpc>
                <a:spcPts val="910"/>
              </a:lnSpc>
              <a:spcBef>
                <a:spcPts val="40"/>
              </a:spcBef>
            </a:pPr>
            <a:r>
              <a:rPr dirty="0" sz="800" spc="-5">
                <a:latin typeface="Courier New"/>
                <a:cs typeface="Courier New"/>
              </a:rPr>
              <a:t>Các câu</a:t>
            </a:r>
            <a:r>
              <a:rPr dirty="0" sz="800" spc="-7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lệnh  break;</a:t>
            </a:r>
            <a:endParaRPr sz="800">
              <a:latin typeface="Courier New"/>
              <a:cs typeface="Courier New"/>
            </a:endParaRPr>
          </a:p>
          <a:p>
            <a:pPr marL="469265">
              <a:lnSpc>
                <a:spcPts val="860"/>
              </a:lnSpc>
            </a:pPr>
            <a:r>
              <a:rPr dirty="0" sz="800" spc="-5">
                <a:latin typeface="Courier New"/>
                <a:cs typeface="Courier New"/>
              </a:rPr>
              <a:t>[default:</a:t>
            </a:r>
            <a:endParaRPr sz="800">
              <a:latin typeface="Courier New"/>
              <a:cs typeface="Courier New"/>
            </a:endParaRPr>
          </a:p>
          <a:p>
            <a:pPr marL="926465">
              <a:lnSpc>
                <a:spcPts val="905"/>
              </a:lnSpc>
            </a:pPr>
            <a:r>
              <a:rPr dirty="0" sz="800" spc="-5">
                <a:latin typeface="Courier New"/>
                <a:cs typeface="Courier New"/>
              </a:rPr>
              <a:t>Các câu</a:t>
            </a:r>
            <a:r>
              <a:rPr dirty="0" sz="800" spc="-1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lệnh]</a:t>
            </a:r>
            <a:endParaRPr sz="800">
              <a:latin typeface="Courier New"/>
              <a:cs typeface="Courier New"/>
            </a:endParaRPr>
          </a:p>
          <a:p>
            <a:pPr marL="393065">
              <a:lnSpc>
                <a:spcPts val="935"/>
              </a:lnSpc>
            </a:pPr>
            <a:r>
              <a:rPr dirty="0" sz="800">
                <a:latin typeface="Courier New"/>
                <a:cs typeface="Courier New"/>
              </a:rPr>
              <a:t>}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00">
              <a:latin typeface="Courier New"/>
              <a:cs typeface="Courier New"/>
            </a:endParaRPr>
          </a:p>
          <a:p>
            <a:pPr algn="just" marL="12700" marR="5080" indent="380365">
              <a:lnSpc>
                <a:spcPct val="124600"/>
              </a:lnSpc>
            </a:pPr>
            <a:r>
              <a:rPr dirty="0" sz="1300" spc="-5" b="1">
                <a:latin typeface="Times New Roman"/>
                <a:cs typeface="Times New Roman"/>
              </a:rPr>
              <a:t>Hoạt động: </a:t>
            </a:r>
            <a:r>
              <a:rPr dirty="0" sz="1300" spc="-5">
                <a:latin typeface="Times New Roman"/>
                <a:cs typeface="Times New Roman"/>
              </a:rPr>
              <a:t>Sự </a:t>
            </a:r>
            <a:r>
              <a:rPr dirty="0" sz="1300">
                <a:latin typeface="Times New Roman"/>
                <a:cs typeface="Times New Roman"/>
              </a:rPr>
              <a:t>hoạt động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>
                <a:latin typeface="Times New Roman"/>
                <a:cs typeface="Times New Roman"/>
              </a:rPr>
              <a:t>toán </a:t>
            </a:r>
            <a:r>
              <a:rPr dirty="0" sz="1300" spc="-5">
                <a:latin typeface="Times New Roman"/>
                <a:cs typeface="Times New Roman"/>
              </a:rPr>
              <a:t>tử switch phụ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>
                <a:latin typeface="Times New Roman"/>
                <a:cs typeface="Times New Roman"/>
              </a:rPr>
              <a:t>giá </a:t>
            </a:r>
            <a:r>
              <a:rPr dirty="0" sz="1300" spc="-5">
                <a:latin typeface="Times New Roman"/>
                <a:cs typeface="Times New Roman"/>
              </a:rPr>
              <a:t>trị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biểu thức </a:t>
            </a:r>
            <a:r>
              <a:rPr dirty="0" sz="1300">
                <a:latin typeface="Times New Roman"/>
                <a:cs typeface="Times New Roman"/>
              </a:rPr>
              <a:t>kiểm  </a:t>
            </a:r>
            <a:r>
              <a:rPr dirty="0" sz="1300" spc="-5">
                <a:latin typeface="Times New Roman"/>
                <a:cs typeface="Times New Roman"/>
              </a:rPr>
              <a:t>tra viết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dấu </a:t>
            </a:r>
            <a:r>
              <a:rPr dirty="0" sz="1300">
                <a:latin typeface="Times New Roman"/>
                <a:cs typeface="Times New Roman"/>
              </a:rPr>
              <a:t>ngoặc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tròn.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2835" cy="34582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621665" indent="-229235">
              <a:lnSpc>
                <a:spcPct val="100000"/>
              </a:lnSpc>
              <a:spcBef>
                <a:spcPts val="480"/>
              </a:spcBef>
              <a:buChar char="-"/>
              <a:tabLst>
                <a:tab pos="621665" algn="l"/>
                <a:tab pos="622300" algn="l"/>
              </a:tabLst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giá trị </a:t>
            </a:r>
            <a:r>
              <a:rPr dirty="0" sz="1300">
                <a:latin typeface="Times New Roman"/>
                <a:cs typeface="Times New Roman"/>
              </a:rPr>
              <a:t>này bằng </a:t>
            </a:r>
            <a:r>
              <a:rPr dirty="0" sz="1300" spc="-5">
                <a:latin typeface="Times New Roman"/>
                <a:cs typeface="Times New Roman"/>
              </a:rPr>
              <a:t>ni máy sẽ </a:t>
            </a:r>
            <a:r>
              <a:rPr dirty="0" sz="1300">
                <a:latin typeface="Times New Roman"/>
                <a:cs typeface="Times New Roman"/>
              </a:rPr>
              <a:t>nhảy </a:t>
            </a:r>
            <a:r>
              <a:rPr dirty="0" sz="1300" spc="-5">
                <a:latin typeface="Times New Roman"/>
                <a:cs typeface="Times New Roman"/>
              </a:rPr>
              <a:t>tới câu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có nhãn </a:t>
            </a:r>
            <a:r>
              <a:rPr dirty="0" sz="1300">
                <a:latin typeface="Times New Roman"/>
                <a:cs typeface="Times New Roman"/>
              </a:rPr>
              <a:t>case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ni.</a:t>
            </a:r>
            <a:endParaRPr sz="1300">
              <a:latin typeface="Times New Roman"/>
              <a:cs typeface="Times New Roman"/>
            </a:endParaRPr>
          </a:p>
          <a:p>
            <a:pPr marL="621665" marR="5080" indent="-228600">
              <a:lnSpc>
                <a:spcPct val="124600"/>
              </a:lnSpc>
              <a:buChar char="-"/>
              <a:tabLst>
                <a:tab pos="621665" algn="l"/>
                <a:tab pos="622300" algn="l"/>
              </a:tabLst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giá trị của biểu </a:t>
            </a:r>
            <a:r>
              <a:rPr dirty="0" sz="1300">
                <a:latin typeface="Times New Roman"/>
                <a:cs typeface="Times New Roman"/>
              </a:rPr>
              <a:t>thức </a:t>
            </a:r>
            <a:r>
              <a:rPr dirty="0" sz="1300" spc="-5">
                <a:latin typeface="Times New Roman"/>
                <a:cs typeface="Times New Roman"/>
              </a:rPr>
              <a:t>khác </a:t>
            </a:r>
            <a:r>
              <a:rPr dirty="0" sz="1300">
                <a:latin typeface="Times New Roman"/>
                <a:cs typeface="Times New Roman"/>
              </a:rPr>
              <a:t>tất </a:t>
            </a:r>
            <a:r>
              <a:rPr dirty="0" sz="1300" spc="-5">
                <a:latin typeface="Times New Roman"/>
                <a:cs typeface="Times New Roman"/>
              </a:rPr>
              <a:t>cả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ni thì cách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máy lại phụ thuộc  vào sự có </a:t>
            </a:r>
            <a:r>
              <a:rPr dirty="0" sz="1300" spc="-10">
                <a:latin typeface="Times New Roman"/>
                <a:cs typeface="Times New Roman"/>
              </a:rPr>
              <a:t>mặt </a:t>
            </a:r>
            <a:r>
              <a:rPr dirty="0" sz="1300">
                <a:latin typeface="Times New Roman"/>
                <a:cs typeface="Times New Roman"/>
              </a:rPr>
              <a:t>hay vắng </a:t>
            </a:r>
            <a:r>
              <a:rPr dirty="0" sz="1300" spc="-10">
                <a:latin typeface="Times New Roman"/>
                <a:cs typeface="Times New Roman"/>
              </a:rPr>
              <a:t>mặt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default</a:t>
            </a:r>
            <a:endParaRPr sz="1300">
              <a:latin typeface="Times New Roman"/>
              <a:cs typeface="Times New Roman"/>
            </a:endParaRPr>
          </a:p>
          <a:p>
            <a:pPr lvl="1" marL="1078865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079500" algn="l"/>
              </a:tabLst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có default, máy </a:t>
            </a:r>
            <a:r>
              <a:rPr dirty="0" sz="1300">
                <a:latin typeface="Times New Roman"/>
                <a:cs typeface="Times New Roman"/>
              </a:rPr>
              <a:t>nhảy tới </a:t>
            </a:r>
            <a:r>
              <a:rPr dirty="0" sz="1300" spc="-5">
                <a:latin typeface="Times New Roman"/>
                <a:cs typeface="Times New Roman"/>
              </a:rPr>
              <a:t>câu lệnh có nhãn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default.</a:t>
            </a:r>
            <a:endParaRPr sz="1300">
              <a:latin typeface="Times New Roman"/>
              <a:cs typeface="Times New Roman"/>
            </a:endParaRPr>
          </a:p>
          <a:p>
            <a:pPr lvl="1" marL="1078865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079500" algn="l"/>
              </a:tabLst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không có default, máy ra khỏi toán tử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switch.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</a:pPr>
            <a:r>
              <a:rPr dirty="0" sz="1200" spc="-5" b="1" i="1">
                <a:latin typeface="Arial"/>
                <a:cs typeface="Arial"/>
              </a:rPr>
              <a:t>2.4.3. Câu lệnh lặp</a:t>
            </a:r>
            <a:r>
              <a:rPr dirty="0" sz="1200" spc="2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for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al"/>
              <a:cs typeface="Arial"/>
            </a:endParaRPr>
          </a:p>
          <a:p>
            <a:pPr marL="12700" marR="5080" indent="421640">
              <a:lnSpc>
                <a:spcPct val="124600"/>
              </a:lnSpc>
            </a:pP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>
                <a:latin typeface="Times New Roman"/>
                <a:cs typeface="Times New Roman"/>
              </a:rPr>
              <a:t>for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phép thực </a:t>
            </a:r>
            <a:r>
              <a:rPr dirty="0" sz="1300" spc="-5">
                <a:latin typeface="Times New Roman"/>
                <a:cs typeface="Times New Roman"/>
              </a:rPr>
              <a:t>hiện một khối lệnh </a:t>
            </a:r>
            <a:r>
              <a:rPr dirty="0" sz="130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số lần hữu hạn. </a:t>
            </a:r>
            <a:r>
              <a:rPr dirty="0" sz="1300">
                <a:latin typeface="Times New Roman"/>
                <a:cs typeface="Times New Roman"/>
              </a:rPr>
              <a:t>Lệnh for </a:t>
            </a:r>
            <a:r>
              <a:rPr dirty="0" sz="1300" spc="-65">
                <a:latin typeface="Times New Roman"/>
                <a:cs typeface="Times New Roman"/>
              </a:rPr>
              <a:t>thƣờng </a:t>
            </a:r>
            <a:r>
              <a:rPr dirty="0" sz="1300" spc="-60">
                <a:latin typeface="Times New Roman"/>
                <a:cs typeface="Times New Roman"/>
              </a:rPr>
              <a:t>dùng  </a:t>
            </a:r>
            <a:r>
              <a:rPr dirty="0" sz="1300" spc="-5">
                <a:latin typeface="Times New Roman"/>
                <a:cs typeface="Times New Roman"/>
              </a:rPr>
              <a:t>để giải các </a:t>
            </a:r>
            <a:r>
              <a:rPr dirty="0" sz="1300">
                <a:latin typeface="Times New Roman"/>
                <a:cs typeface="Times New Roman"/>
              </a:rPr>
              <a:t>bài </a:t>
            </a:r>
            <a:r>
              <a:rPr dirty="0" sz="1300" spc="-5">
                <a:latin typeface="Times New Roman"/>
                <a:cs typeface="Times New Roman"/>
              </a:rPr>
              <a:t>toán </a:t>
            </a:r>
            <a:r>
              <a:rPr dirty="0" sz="1300">
                <a:latin typeface="Times New Roman"/>
                <a:cs typeface="Times New Roman"/>
              </a:rPr>
              <a:t>có tính </a:t>
            </a:r>
            <a:r>
              <a:rPr dirty="0" sz="1300" spc="-5">
                <a:latin typeface="Times New Roman"/>
                <a:cs typeface="Times New Roman"/>
              </a:rPr>
              <a:t>chu </a:t>
            </a:r>
            <a:r>
              <a:rPr dirty="0" sz="1300">
                <a:latin typeface="Times New Roman"/>
                <a:cs typeface="Times New Roman"/>
              </a:rPr>
              <a:t>trình, </a:t>
            </a:r>
            <a:r>
              <a:rPr dirty="0" sz="1300" spc="-5">
                <a:latin typeface="Times New Roman"/>
                <a:cs typeface="Times New Roman"/>
              </a:rPr>
              <a:t>ví </a:t>
            </a:r>
            <a:r>
              <a:rPr dirty="0" sz="1300">
                <a:latin typeface="Times New Roman"/>
                <a:cs typeface="Times New Roman"/>
              </a:rPr>
              <a:t>dụ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các bài toán về </a:t>
            </a:r>
            <a:r>
              <a:rPr dirty="0" sz="1300">
                <a:latin typeface="Times New Roman"/>
                <a:cs typeface="Times New Roman"/>
              </a:rPr>
              <a:t>dãy </a:t>
            </a:r>
            <a:r>
              <a:rPr dirty="0" sz="1300" spc="-5">
                <a:latin typeface="Times New Roman"/>
                <a:cs typeface="Times New Roman"/>
              </a:rPr>
              <a:t>số, về </a:t>
            </a:r>
            <a:r>
              <a:rPr dirty="0" sz="1300" spc="-10">
                <a:latin typeface="Times New Roman"/>
                <a:cs typeface="Times New Roman"/>
              </a:rPr>
              <a:t>ma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trận.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</a:pPr>
            <a:r>
              <a:rPr dirty="0" sz="1300" spc="-10" b="1">
                <a:latin typeface="Times New Roman"/>
                <a:cs typeface="Times New Roman"/>
              </a:rPr>
              <a:t>Cú </a:t>
            </a:r>
            <a:r>
              <a:rPr dirty="0" sz="1300" spc="-5" b="1">
                <a:latin typeface="Times New Roman"/>
                <a:cs typeface="Times New Roman"/>
              </a:rPr>
              <a:t>pháp của </a:t>
            </a:r>
            <a:r>
              <a:rPr dirty="0" sz="1300" b="1">
                <a:latin typeface="Times New Roman"/>
                <a:cs typeface="Times New Roman"/>
              </a:rPr>
              <a:t>for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>
                <a:latin typeface="Times New Roman"/>
                <a:cs typeface="Times New Roman"/>
              </a:rPr>
              <a:t>for </a:t>
            </a:r>
            <a:r>
              <a:rPr dirty="0" sz="1300" spc="-5">
                <a:latin typeface="Times New Roman"/>
                <a:cs typeface="Times New Roman"/>
              </a:rPr>
              <a:t>có dạng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49069" y="4116451"/>
            <a:ext cx="3500120" cy="3752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latin typeface="Courier New"/>
                <a:cs typeface="Courier New"/>
              </a:rPr>
              <a:t>for (&lt;Bi</a:t>
            </a:r>
            <a:r>
              <a:rPr dirty="0" sz="800" spc="-5">
                <a:latin typeface="Arial"/>
                <a:cs typeface="Arial"/>
              </a:rPr>
              <a:t>ểu thức </a:t>
            </a:r>
            <a:r>
              <a:rPr dirty="0" sz="800">
                <a:latin typeface="Arial"/>
                <a:cs typeface="Arial"/>
              </a:rPr>
              <a:t>khởi </a:t>
            </a:r>
            <a:r>
              <a:rPr dirty="0" sz="800" spc="-5">
                <a:latin typeface="Arial"/>
                <a:cs typeface="Arial"/>
              </a:rPr>
              <a:t>tạo</a:t>
            </a:r>
            <a:r>
              <a:rPr dirty="0" sz="800" spc="-5">
                <a:latin typeface="Courier New"/>
                <a:cs typeface="Courier New"/>
              </a:rPr>
              <a:t>&gt;;&lt;Bi</a:t>
            </a:r>
            <a:r>
              <a:rPr dirty="0" sz="800" spc="-5">
                <a:latin typeface="Arial"/>
                <a:cs typeface="Arial"/>
              </a:rPr>
              <a:t>ểu thức kiểm tra&gt; </a:t>
            </a:r>
            <a:r>
              <a:rPr dirty="0" sz="800">
                <a:latin typeface="Arial"/>
                <a:cs typeface="Arial"/>
              </a:rPr>
              <a:t>; &lt;Biểu </a:t>
            </a:r>
            <a:r>
              <a:rPr dirty="0" sz="800" spc="-5">
                <a:latin typeface="Arial"/>
                <a:cs typeface="Arial"/>
              </a:rPr>
              <a:t>thức</a:t>
            </a:r>
            <a:r>
              <a:rPr dirty="0" sz="800" spc="45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tăng,giảm&gt;)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00">
              <a:latin typeface="Arial"/>
              <a:cs typeface="Arial"/>
            </a:endParaRPr>
          </a:p>
          <a:p>
            <a:pPr marL="259079">
              <a:lnSpc>
                <a:spcPct val="100000"/>
              </a:lnSpc>
            </a:pPr>
            <a:r>
              <a:rPr dirty="0" sz="800">
                <a:latin typeface="Arial"/>
                <a:cs typeface="Arial"/>
              </a:rPr>
              <a:t>&lt;Khối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lệnh&gt;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7733" y="4672711"/>
            <a:ext cx="5814695" cy="3398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Hoạt động của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for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>
                <a:latin typeface="Times New Roman"/>
                <a:cs typeface="Times New Roman"/>
              </a:rPr>
              <a:t>for làm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95">
                <a:latin typeface="Times New Roman"/>
                <a:cs typeface="Times New Roman"/>
              </a:rPr>
              <a:t>bƣớc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L="262255" indent="-229235">
              <a:lnSpc>
                <a:spcPct val="100000"/>
              </a:lnSpc>
              <a:buChar char="-"/>
              <a:tabLst>
                <a:tab pos="262255" algn="l"/>
                <a:tab pos="262890" algn="l"/>
              </a:tabLst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1: Tính giá trị </a:t>
            </a:r>
            <a:r>
              <a:rPr dirty="0" sz="1300">
                <a:latin typeface="Times New Roman"/>
                <a:cs typeface="Times New Roman"/>
              </a:rPr>
              <a:t>biểu </a:t>
            </a:r>
            <a:r>
              <a:rPr dirty="0" sz="1300" spc="-5">
                <a:latin typeface="Times New Roman"/>
                <a:cs typeface="Times New Roman"/>
              </a:rPr>
              <a:t>thức khởi</a:t>
            </a:r>
            <a:r>
              <a:rPr dirty="0" sz="1300" spc="-1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tạo.</a:t>
            </a:r>
            <a:endParaRPr sz="1300">
              <a:latin typeface="Times New Roman"/>
              <a:cs typeface="Times New Roman"/>
            </a:endParaRPr>
          </a:p>
          <a:p>
            <a:pPr marL="262255" marR="5715" indent="-228600">
              <a:lnSpc>
                <a:spcPct val="124600"/>
              </a:lnSpc>
              <a:spcBef>
                <a:spcPts val="5"/>
              </a:spcBef>
              <a:buChar char="-"/>
              <a:tabLst>
                <a:tab pos="262255" algn="l"/>
                <a:tab pos="262890" algn="l"/>
              </a:tabLst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2: Tính giá trị của biểu thức kiểm tra. </a:t>
            </a:r>
            <a:r>
              <a:rPr dirty="0" sz="1300">
                <a:latin typeface="Times New Roman"/>
                <a:cs typeface="Times New Roman"/>
              </a:rPr>
              <a:t>Nếu </a:t>
            </a:r>
            <a:r>
              <a:rPr dirty="0" sz="1300" spc="-5">
                <a:latin typeface="Times New Roman"/>
                <a:cs typeface="Times New Roman"/>
              </a:rPr>
              <a:t>đúng tới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3, nếu sai thoát </a:t>
            </a:r>
            <a:r>
              <a:rPr dirty="0" sz="1300" spc="-114">
                <a:latin typeface="Times New Roman"/>
                <a:cs typeface="Times New Roman"/>
              </a:rPr>
              <a:t>khỏi  </a:t>
            </a:r>
            <a:r>
              <a:rPr dirty="0" sz="1300" spc="-5">
                <a:latin typeface="Times New Roman"/>
                <a:cs typeface="Times New Roman"/>
              </a:rPr>
              <a:t>lệnh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for.</a:t>
            </a:r>
            <a:endParaRPr sz="1300">
              <a:latin typeface="Times New Roman"/>
              <a:cs typeface="Times New Roman"/>
            </a:endParaRPr>
          </a:p>
          <a:p>
            <a:pPr marL="262255" indent="-229235">
              <a:lnSpc>
                <a:spcPct val="100000"/>
              </a:lnSpc>
              <a:spcBef>
                <a:spcPts val="380"/>
              </a:spcBef>
              <a:buChar char="-"/>
              <a:tabLst>
                <a:tab pos="262255" algn="l"/>
                <a:tab pos="262890" algn="l"/>
              </a:tabLst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3: Thực </a:t>
            </a:r>
            <a:r>
              <a:rPr dirty="0" sz="1300">
                <a:latin typeface="Times New Roman"/>
                <a:cs typeface="Times New Roman"/>
              </a:rPr>
              <a:t>hiện khối</a:t>
            </a:r>
            <a:r>
              <a:rPr dirty="0" sz="1300" spc="-1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lệnh.</a:t>
            </a:r>
            <a:endParaRPr sz="1300">
              <a:latin typeface="Times New Roman"/>
              <a:cs typeface="Times New Roman"/>
            </a:endParaRPr>
          </a:p>
          <a:p>
            <a:pPr marL="262255" indent="-229235">
              <a:lnSpc>
                <a:spcPct val="100000"/>
              </a:lnSpc>
              <a:spcBef>
                <a:spcPts val="385"/>
              </a:spcBef>
              <a:buChar char="-"/>
              <a:tabLst>
                <a:tab pos="262255" algn="l"/>
                <a:tab pos="262890" algn="l"/>
              </a:tabLst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4: Tính giá trị </a:t>
            </a:r>
            <a:r>
              <a:rPr dirty="0" sz="1300">
                <a:latin typeface="Times New Roman"/>
                <a:cs typeface="Times New Roman"/>
              </a:rPr>
              <a:t>biểu </a:t>
            </a:r>
            <a:r>
              <a:rPr dirty="0" sz="1300" spc="-5">
                <a:latin typeface="Times New Roman"/>
                <a:cs typeface="Times New Roman"/>
              </a:rPr>
              <a:t>thức tăng,giảm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đó </a:t>
            </a:r>
            <a:r>
              <a:rPr dirty="0" sz="1300" spc="-5">
                <a:latin typeface="Times New Roman"/>
                <a:cs typeface="Times New Roman"/>
              </a:rPr>
              <a:t>qua lại </a:t>
            </a:r>
            <a:r>
              <a:rPr dirty="0" sz="1300" spc="-95">
                <a:latin typeface="Times New Roman"/>
                <a:cs typeface="Times New Roman"/>
              </a:rPr>
              <a:t>bƣớc</a:t>
            </a:r>
            <a:r>
              <a:rPr dirty="0" sz="1300" spc="-1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2.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Char char="-"/>
            </a:pPr>
            <a:endParaRPr sz="1550">
              <a:latin typeface="Times New Roman"/>
              <a:cs typeface="Times New Roman"/>
            </a:endParaRPr>
          </a:p>
          <a:p>
            <a:pPr marL="33655">
              <a:lnSpc>
                <a:spcPct val="100000"/>
              </a:lnSpc>
            </a:pPr>
            <a:r>
              <a:rPr dirty="0" sz="1300" spc="-5" b="1">
                <a:latin typeface="Times New Roman"/>
                <a:cs typeface="Times New Roman"/>
              </a:rPr>
              <a:t>Chú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ý: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algn="just" marL="262255" marR="5080" indent="-228600">
              <a:lnSpc>
                <a:spcPct val="124700"/>
              </a:lnSpc>
              <a:buChar char="-"/>
              <a:tabLst>
                <a:tab pos="262890" algn="l"/>
              </a:tabLst>
            </a:pP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5">
                <a:latin typeface="Times New Roman"/>
                <a:cs typeface="Times New Roman"/>
              </a:rPr>
              <a:t>biểu thức </a:t>
            </a:r>
            <a:r>
              <a:rPr dirty="0" sz="1300">
                <a:latin typeface="Times New Roman"/>
                <a:cs typeface="Times New Roman"/>
              </a:rPr>
              <a:t>kiểm tra </a:t>
            </a:r>
            <a:r>
              <a:rPr dirty="0" sz="1300" spc="-5">
                <a:latin typeface="Times New Roman"/>
                <a:cs typeface="Times New Roman"/>
              </a:rPr>
              <a:t>vắng mặt </a:t>
            </a:r>
            <a:r>
              <a:rPr dirty="0" sz="1300">
                <a:latin typeface="Times New Roman"/>
                <a:cs typeface="Times New Roman"/>
              </a:rPr>
              <a:t>thì </a:t>
            </a:r>
            <a:r>
              <a:rPr dirty="0" sz="1300" spc="-5">
                <a:latin typeface="Times New Roman"/>
                <a:cs typeface="Times New Roman"/>
              </a:rPr>
              <a:t>nó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xem </a:t>
            </a:r>
            <a:r>
              <a:rPr dirty="0" sz="1300" spc="-5">
                <a:latin typeface="Times New Roman"/>
                <a:cs typeface="Times New Roman"/>
              </a:rPr>
              <a:t>là đúng. Để </a:t>
            </a:r>
            <a:r>
              <a:rPr dirty="0" sz="1300">
                <a:latin typeface="Times New Roman"/>
                <a:cs typeface="Times New Roman"/>
              </a:rPr>
              <a:t>tránh </a:t>
            </a:r>
            <a:r>
              <a:rPr dirty="0" sz="1300" spc="-5">
                <a:latin typeface="Times New Roman"/>
                <a:cs typeface="Times New Roman"/>
              </a:rPr>
              <a:t>lặp vô hạn </a:t>
            </a:r>
            <a:r>
              <a:rPr dirty="0" sz="1300" spc="-60">
                <a:latin typeface="Times New Roman"/>
                <a:cs typeface="Times New Roman"/>
              </a:rPr>
              <a:t>thì  </a:t>
            </a:r>
            <a:r>
              <a:rPr dirty="0" sz="1300" spc="-5">
                <a:latin typeface="Times New Roman"/>
                <a:cs typeface="Times New Roman"/>
              </a:rPr>
              <a:t>trong phần thân của </a:t>
            </a:r>
            <a:r>
              <a:rPr dirty="0" sz="1300">
                <a:latin typeface="Times New Roman"/>
                <a:cs typeface="Times New Roman"/>
              </a:rPr>
              <a:t>lệnh for </a:t>
            </a:r>
            <a:r>
              <a:rPr dirty="0" sz="1300" spc="-5">
                <a:latin typeface="Times New Roman"/>
                <a:cs typeface="Times New Roman"/>
              </a:rPr>
              <a:t>phải có lệnh nhảy ra khỏi </a:t>
            </a:r>
            <a:r>
              <a:rPr dirty="0" sz="1300">
                <a:latin typeface="Times New Roman"/>
                <a:cs typeface="Times New Roman"/>
              </a:rPr>
              <a:t>for </a:t>
            </a:r>
            <a:r>
              <a:rPr dirty="0" sz="1300" spc="-5">
                <a:latin typeface="Times New Roman"/>
                <a:cs typeface="Times New Roman"/>
              </a:rPr>
              <a:t>bằng các lệnh break,  return hoặc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goto.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0123"/>
            <a:ext cx="6172835" cy="820102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algn="ctr" marR="4129404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20"/>
              </a:spcBef>
            </a:pPr>
            <a:r>
              <a:rPr dirty="0" sz="1200" spc="-5" b="1" i="1">
                <a:latin typeface="Arial"/>
                <a:cs typeface="Arial"/>
              </a:rPr>
              <a:t>2.4.4. Câu lệnh lặp</a:t>
            </a:r>
            <a:r>
              <a:rPr dirty="0" sz="1200" spc="1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while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Arial"/>
              <a:cs typeface="Arial"/>
            </a:endParaRPr>
          </a:p>
          <a:p>
            <a:pPr algn="ctr" marR="4103370">
              <a:lnSpc>
                <a:spcPct val="100000"/>
              </a:lnSpc>
            </a:pPr>
            <a:r>
              <a:rPr dirty="0" sz="1300" spc="-10" b="1">
                <a:latin typeface="Times New Roman"/>
                <a:cs typeface="Times New Roman"/>
              </a:rPr>
              <a:t>Cú </a:t>
            </a:r>
            <a:r>
              <a:rPr dirty="0" sz="1300" spc="-5" b="1">
                <a:latin typeface="Times New Roman"/>
                <a:cs typeface="Times New Roman"/>
              </a:rPr>
              <a:t>pháp của</a:t>
            </a:r>
            <a:r>
              <a:rPr dirty="0" sz="1300" spc="-1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while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Cú pháp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10">
                <a:latin typeface="Times New Roman"/>
                <a:cs typeface="Times New Roman"/>
              </a:rPr>
              <a:t>while </a:t>
            </a:r>
            <a:r>
              <a:rPr dirty="0" sz="1300" spc="-5">
                <a:latin typeface="Times New Roman"/>
                <a:cs typeface="Times New Roman"/>
              </a:rPr>
              <a:t>có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dạng: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dirty="0" sz="900" spc="-5">
                <a:latin typeface="Arial"/>
                <a:cs typeface="Arial"/>
              </a:rPr>
              <a:t>while </a:t>
            </a:r>
            <a:r>
              <a:rPr dirty="0" sz="900" spc="-5">
                <a:latin typeface="Courier New"/>
                <a:cs typeface="Courier New"/>
              </a:rPr>
              <a:t>(&lt;Bi</a:t>
            </a:r>
            <a:r>
              <a:rPr dirty="0" sz="900" spc="-5">
                <a:latin typeface="Arial"/>
                <a:cs typeface="Arial"/>
              </a:rPr>
              <a:t>ểu thức kiểm</a:t>
            </a:r>
            <a:r>
              <a:rPr dirty="0" sz="900" spc="4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tra</a:t>
            </a:r>
            <a:r>
              <a:rPr dirty="0" sz="900" spc="-5">
                <a:latin typeface="Courier New"/>
                <a:cs typeface="Courier New"/>
              </a:rPr>
              <a:t>&gt;)</a:t>
            </a:r>
            <a:endParaRPr sz="900">
              <a:latin typeface="Courier New"/>
              <a:cs typeface="Courier New"/>
            </a:endParaRPr>
          </a:p>
          <a:p>
            <a:pPr marL="667385">
              <a:lnSpc>
                <a:spcPct val="100000"/>
              </a:lnSpc>
              <a:spcBef>
                <a:spcPts val="865"/>
              </a:spcBef>
            </a:pPr>
            <a:r>
              <a:rPr dirty="0" sz="900" spc="-5">
                <a:latin typeface="Courier New"/>
                <a:cs typeface="Courier New"/>
              </a:rPr>
              <a:t>&lt;Kh</a:t>
            </a:r>
            <a:r>
              <a:rPr dirty="0" sz="900" spc="-5">
                <a:latin typeface="Arial"/>
                <a:cs typeface="Arial"/>
              </a:rPr>
              <a:t>ối lệnh&gt;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Trong cú </a:t>
            </a:r>
            <a:r>
              <a:rPr dirty="0" sz="1300">
                <a:latin typeface="Times New Roman"/>
                <a:cs typeface="Times New Roman"/>
              </a:rPr>
              <a:t>pháp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trên: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621665" indent="-229235">
              <a:lnSpc>
                <a:spcPct val="100000"/>
              </a:lnSpc>
              <a:spcBef>
                <a:spcPts val="5"/>
              </a:spcBef>
              <a:buChar char="-"/>
              <a:tabLst>
                <a:tab pos="621665" algn="l"/>
                <a:tab pos="622300" algn="l"/>
              </a:tabLst>
            </a:pPr>
            <a:r>
              <a:rPr dirty="0" sz="1300" spc="-10">
                <a:latin typeface="Times New Roman"/>
                <a:cs typeface="Times New Roman"/>
              </a:rPr>
              <a:t>while: </a:t>
            </a:r>
            <a:r>
              <a:rPr dirty="0" sz="1300" spc="-5">
                <a:latin typeface="Times New Roman"/>
                <a:cs typeface="Times New Roman"/>
              </a:rPr>
              <a:t>từ khóa của lệnh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while.</a:t>
            </a:r>
            <a:endParaRPr sz="1300">
              <a:latin typeface="Times New Roman"/>
              <a:cs typeface="Times New Roman"/>
            </a:endParaRPr>
          </a:p>
          <a:p>
            <a:pPr marL="621665" indent="-229235">
              <a:lnSpc>
                <a:spcPct val="100000"/>
              </a:lnSpc>
              <a:spcBef>
                <a:spcPts val="385"/>
              </a:spcBef>
              <a:buChar char="-"/>
              <a:tabLst>
                <a:tab pos="621665" algn="l"/>
                <a:tab pos="622300" algn="l"/>
              </a:tabLst>
            </a:pPr>
            <a:r>
              <a:rPr dirty="0" sz="1300" spc="-5">
                <a:latin typeface="Times New Roman"/>
                <a:cs typeface="Times New Roman"/>
              </a:rPr>
              <a:t>Biểu thức </a:t>
            </a:r>
            <a:r>
              <a:rPr dirty="0" sz="1300">
                <a:latin typeface="Times New Roman"/>
                <a:cs typeface="Times New Roman"/>
              </a:rPr>
              <a:t>kiểm </a:t>
            </a:r>
            <a:r>
              <a:rPr dirty="0" sz="1300" spc="-5">
                <a:latin typeface="Times New Roman"/>
                <a:cs typeface="Times New Roman"/>
              </a:rPr>
              <a:t>tra bắt buộc phải </a:t>
            </a:r>
            <a:r>
              <a:rPr dirty="0" sz="1300">
                <a:latin typeface="Times New Roman"/>
                <a:cs typeface="Times New Roman"/>
              </a:rPr>
              <a:t>đặt </a:t>
            </a:r>
            <a:r>
              <a:rPr dirty="0" sz="1300" spc="-5">
                <a:latin typeface="Times New Roman"/>
                <a:cs typeface="Times New Roman"/>
              </a:rPr>
              <a:t>trong cập ngoặc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tròn.</a:t>
            </a:r>
            <a:endParaRPr sz="1300">
              <a:latin typeface="Times New Roman"/>
              <a:cs typeface="Times New Roman"/>
            </a:endParaRPr>
          </a:p>
          <a:p>
            <a:pPr marL="621665" indent="-229235">
              <a:lnSpc>
                <a:spcPct val="100000"/>
              </a:lnSpc>
              <a:spcBef>
                <a:spcPts val="385"/>
              </a:spcBef>
              <a:buChar char="-"/>
              <a:tabLst>
                <a:tab pos="621665" algn="l"/>
                <a:tab pos="622300" algn="l"/>
              </a:tabLst>
            </a:pPr>
            <a:r>
              <a:rPr dirty="0" sz="1300" spc="-10">
                <a:latin typeface="Times New Roman"/>
                <a:cs typeface="Times New Roman"/>
              </a:rPr>
              <a:t>Khối </a:t>
            </a:r>
            <a:r>
              <a:rPr dirty="0" sz="1300" spc="-5">
                <a:latin typeface="Times New Roman"/>
                <a:cs typeface="Times New Roman"/>
              </a:rPr>
              <a:t>lệnh, còn gọi là </a:t>
            </a:r>
            <a:r>
              <a:rPr dirty="0" sz="1300">
                <a:latin typeface="Times New Roman"/>
                <a:cs typeface="Times New Roman"/>
              </a:rPr>
              <a:t>phần </a:t>
            </a:r>
            <a:r>
              <a:rPr dirty="0" sz="1300" spc="-5">
                <a:latin typeface="Times New Roman"/>
                <a:cs typeface="Times New Roman"/>
              </a:rPr>
              <a:t>thân của </a:t>
            </a:r>
            <a:r>
              <a:rPr dirty="0" sz="1300" spc="-10">
                <a:latin typeface="Times New Roman"/>
                <a:cs typeface="Times New Roman"/>
              </a:rPr>
              <a:t>while, </a:t>
            </a:r>
            <a:r>
              <a:rPr dirty="0" sz="1300" spc="-5">
                <a:latin typeface="Times New Roman"/>
                <a:cs typeface="Times New Roman"/>
              </a:rPr>
              <a:t>là khối lệnh </a:t>
            </a:r>
            <a:r>
              <a:rPr dirty="0" sz="1300">
                <a:latin typeface="Times New Roman"/>
                <a:cs typeface="Times New Roman"/>
              </a:rPr>
              <a:t>cần </a:t>
            </a:r>
            <a:r>
              <a:rPr dirty="0" sz="1300" spc="-5">
                <a:latin typeface="Times New Roman"/>
                <a:cs typeface="Times New Roman"/>
              </a:rPr>
              <a:t>thực hiện nhiều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lần.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Char char="-"/>
            </a:pPr>
            <a:endParaRPr sz="15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</a:pPr>
            <a:r>
              <a:rPr dirty="0" sz="1300" spc="-5" b="1">
                <a:latin typeface="Times New Roman"/>
                <a:cs typeface="Times New Roman"/>
              </a:rPr>
              <a:t>Hoạt động của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while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10">
                <a:latin typeface="Times New Roman"/>
                <a:cs typeface="Times New Roman"/>
              </a:rPr>
              <a:t>while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95">
                <a:latin typeface="Times New Roman"/>
                <a:cs typeface="Times New Roman"/>
              </a:rPr>
              <a:t>bƣớc</a:t>
            </a:r>
            <a:r>
              <a:rPr dirty="0" sz="1300" spc="-5">
                <a:latin typeface="Times New Roman"/>
                <a:cs typeface="Times New Roman"/>
              </a:rPr>
              <a:t> sau: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621665" marR="5080" indent="-228600">
              <a:lnSpc>
                <a:spcPct val="124600"/>
              </a:lnSpc>
              <a:buChar char="-"/>
              <a:tabLst>
                <a:tab pos="621665" algn="l"/>
                <a:tab pos="622300" algn="l"/>
              </a:tabLst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1: Tính giá trị </a:t>
            </a:r>
            <a:r>
              <a:rPr dirty="0" sz="1300">
                <a:latin typeface="Times New Roman"/>
                <a:cs typeface="Times New Roman"/>
              </a:rPr>
              <a:t>biểu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kiểm </a:t>
            </a:r>
            <a:r>
              <a:rPr dirty="0" sz="1300" spc="-5">
                <a:latin typeface="Times New Roman"/>
                <a:cs typeface="Times New Roman"/>
              </a:rPr>
              <a:t>tra.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5">
                <a:latin typeface="Times New Roman"/>
                <a:cs typeface="Times New Roman"/>
              </a:rPr>
              <a:t>biểu thức đúng </a:t>
            </a:r>
            <a:r>
              <a:rPr dirty="0" sz="1300" spc="-10">
                <a:latin typeface="Times New Roman"/>
                <a:cs typeface="Times New Roman"/>
              </a:rPr>
              <a:t>sang </a:t>
            </a:r>
            <a:r>
              <a:rPr dirty="0" sz="1300" spc="-90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2, </a:t>
            </a:r>
            <a:r>
              <a:rPr dirty="0" sz="1300" spc="-75">
                <a:latin typeface="Times New Roman"/>
                <a:cs typeface="Times New Roman"/>
              </a:rPr>
              <a:t>ngƣợc </a:t>
            </a:r>
            <a:r>
              <a:rPr dirty="0" sz="1300" spc="-225">
                <a:latin typeface="Times New Roman"/>
                <a:cs typeface="Times New Roman"/>
              </a:rPr>
              <a:t>lại  </a:t>
            </a:r>
            <a:r>
              <a:rPr dirty="0" sz="1300" spc="-5">
                <a:latin typeface="Times New Roman"/>
                <a:cs typeface="Times New Roman"/>
              </a:rPr>
              <a:t>thoát </a:t>
            </a:r>
            <a:r>
              <a:rPr dirty="0" sz="1300" spc="-10">
                <a:latin typeface="Times New Roman"/>
                <a:cs typeface="Times New Roman"/>
              </a:rPr>
              <a:t>khỏi </a:t>
            </a:r>
            <a:r>
              <a:rPr dirty="0" sz="1300" spc="-5">
                <a:latin typeface="Times New Roman"/>
                <a:cs typeface="Times New Roman"/>
              </a:rPr>
              <a:t>lệnh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while.</a:t>
            </a:r>
            <a:endParaRPr sz="1300">
              <a:latin typeface="Times New Roman"/>
              <a:cs typeface="Times New Roman"/>
            </a:endParaRPr>
          </a:p>
          <a:p>
            <a:pPr marL="621665" indent="-229235">
              <a:lnSpc>
                <a:spcPct val="100000"/>
              </a:lnSpc>
              <a:spcBef>
                <a:spcPts val="385"/>
              </a:spcBef>
              <a:buChar char="-"/>
              <a:tabLst>
                <a:tab pos="621665" algn="l"/>
                <a:tab pos="622300" algn="l"/>
              </a:tabLst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2: Thực </a:t>
            </a:r>
            <a:r>
              <a:rPr dirty="0" sz="1300">
                <a:latin typeface="Times New Roman"/>
                <a:cs typeface="Times New Roman"/>
              </a:rPr>
              <a:t>hiện khối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đó quay </a:t>
            </a:r>
            <a:r>
              <a:rPr dirty="0" sz="1300" spc="-5">
                <a:latin typeface="Times New Roman"/>
                <a:cs typeface="Times New Roman"/>
              </a:rPr>
              <a:t>trở </a:t>
            </a:r>
            <a:r>
              <a:rPr dirty="0" sz="1300">
                <a:latin typeface="Times New Roman"/>
                <a:cs typeface="Times New Roman"/>
              </a:rPr>
              <a:t>lại </a:t>
            </a:r>
            <a:r>
              <a:rPr dirty="0" sz="1300" spc="-95">
                <a:latin typeface="Times New Roman"/>
                <a:cs typeface="Times New Roman"/>
              </a:rPr>
              <a:t>bƣớc</a:t>
            </a:r>
            <a:r>
              <a:rPr dirty="0" sz="1300" spc="-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1.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5715" indent="359410">
              <a:lnSpc>
                <a:spcPct val="123800"/>
              </a:lnSpc>
              <a:spcBef>
                <a:spcPts val="5"/>
              </a:spcBef>
            </a:pPr>
            <a:r>
              <a:rPr dirty="0" sz="1300" spc="-10" b="1">
                <a:latin typeface="Times New Roman"/>
                <a:cs typeface="Times New Roman"/>
              </a:rPr>
              <a:t>Nhận </a:t>
            </a:r>
            <a:r>
              <a:rPr dirty="0" sz="1300" b="1">
                <a:latin typeface="Times New Roman"/>
                <a:cs typeface="Times New Roman"/>
              </a:rPr>
              <a:t>xét: </a:t>
            </a:r>
            <a:r>
              <a:rPr dirty="0" sz="1300">
                <a:latin typeface="Times New Roman"/>
                <a:cs typeface="Times New Roman"/>
              </a:rPr>
              <a:t>Thân của lệnh </a:t>
            </a:r>
            <a:r>
              <a:rPr dirty="0" sz="1300" spc="-10">
                <a:latin typeface="Times New Roman"/>
                <a:cs typeface="Times New Roman"/>
              </a:rPr>
              <a:t>while </a:t>
            </a:r>
            <a:r>
              <a:rPr dirty="0" sz="1300" spc="-5">
                <a:latin typeface="Times New Roman"/>
                <a:cs typeface="Times New Roman"/>
              </a:rPr>
              <a:t>có thể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một </a:t>
            </a:r>
            <a:r>
              <a:rPr dirty="0" sz="1300">
                <a:latin typeface="Times New Roman"/>
                <a:cs typeface="Times New Roman"/>
              </a:rPr>
              <a:t>lần hoặc </a:t>
            </a:r>
            <a:r>
              <a:rPr dirty="0" sz="1300" spc="-5">
                <a:latin typeface="Times New Roman"/>
                <a:cs typeface="Times New Roman"/>
              </a:rPr>
              <a:t>nhiều lần và </a:t>
            </a:r>
            <a:r>
              <a:rPr dirty="0" sz="1300" spc="-45">
                <a:latin typeface="Times New Roman"/>
                <a:cs typeface="Times New Roman"/>
              </a:rPr>
              <a:t>cũng  </a:t>
            </a:r>
            <a:r>
              <a:rPr dirty="0" sz="1300" spc="-5">
                <a:latin typeface="Times New Roman"/>
                <a:cs typeface="Times New Roman"/>
              </a:rPr>
              <a:t>có thể không </a:t>
            </a:r>
            <a:r>
              <a:rPr dirty="0" sz="1300" spc="-9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thực hiện lần nào nếu </a:t>
            </a:r>
            <a:r>
              <a:rPr dirty="0" sz="1300">
                <a:latin typeface="Times New Roman"/>
                <a:cs typeface="Times New Roman"/>
              </a:rPr>
              <a:t>ngay </a:t>
            </a:r>
            <a:r>
              <a:rPr dirty="0" sz="1300" spc="-5">
                <a:latin typeface="Times New Roman"/>
                <a:cs typeface="Times New Roman"/>
              </a:rPr>
              <a:t>từ đầu biểu thức </a:t>
            </a:r>
            <a:r>
              <a:rPr dirty="0" sz="1300">
                <a:latin typeface="Times New Roman"/>
                <a:cs typeface="Times New Roman"/>
              </a:rPr>
              <a:t>kiểm tra </a:t>
            </a:r>
            <a:r>
              <a:rPr dirty="0" sz="1300" spc="-5">
                <a:latin typeface="Times New Roman"/>
                <a:cs typeface="Times New Roman"/>
              </a:rPr>
              <a:t>đã</a:t>
            </a:r>
            <a:r>
              <a:rPr dirty="0" sz="1300" spc="-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sai.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200" spc="-5" b="1" i="1">
                <a:latin typeface="Arial"/>
                <a:cs typeface="Arial"/>
              </a:rPr>
              <a:t>2.4.5. Câu lệnh lặp</a:t>
            </a:r>
            <a:r>
              <a:rPr dirty="0" sz="1200" spc="2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do…while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5" b="1">
                <a:latin typeface="Times New Roman"/>
                <a:cs typeface="Times New Roman"/>
              </a:rPr>
              <a:t>do … while </a:t>
            </a:r>
            <a:r>
              <a:rPr dirty="0" sz="1300" spc="-5">
                <a:latin typeface="Times New Roman"/>
                <a:cs typeface="Times New Roman"/>
              </a:rPr>
              <a:t>có dạng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dirty="0" sz="1000" spc="-5">
                <a:latin typeface="Courier New"/>
                <a:cs typeface="Courier New"/>
              </a:rPr>
              <a:t>do</a:t>
            </a:r>
            <a:endParaRPr sz="100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  <a:spcBef>
                <a:spcPts val="800"/>
              </a:spcBef>
            </a:pPr>
            <a:r>
              <a:rPr dirty="0" sz="1000" spc="-5">
                <a:latin typeface="Courier New"/>
                <a:cs typeface="Courier New"/>
              </a:rPr>
              <a:t>&lt;</a:t>
            </a:r>
            <a:r>
              <a:rPr dirty="0" sz="900" spc="-5">
                <a:latin typeface="Courier New"/>
                <a:cs typeface="Courier New"/>
              </a:rPr>
              <a:t>Kh</a:t>
            </a:r>
            <a:r>
              <a:rPr dirty="0" sz="900" spc="-5">
                <a:latin typeface="Arial"/>
                <a:cs typeface="Arial"/>
              </a:rPr>
              <a:t>ối lệnh</a:t>
            </a:r>
            <a:r>
              <a:rPr dirty="0" sz="1000" spc="-5">
                <a:latin typeface="Arial"/>
                <a:cs typeface="Arial"/>
              </a:rPr>
              <a:t>&gt;</a:t>
            </a:r>
            <a:endParaRPr sz="100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  <a:spcBef>
                <a:spcPts val="919"/>
              </a:spcBef>
            </a:pPr>
            <a:r>
              <a:rPr dirty="0" sz="900" spc="-5">
                <a:latin typeface="Arial"/>
                <a:cs typeface="Arial"/>
              </a:rPr>
              <a:t>while </a:t>
            </a:r>
            <a:r>
              <a:rPr dirty="0" sz="900">
                <a:latin typeface="Arial"/>
                <a:cs typeface="Arial"/>
              </a:rPr>
              <a:t>(Biểu </a:t>
            </a:r>
            <a:r>
              <a:rPr dirty="0" sz="900" spc="-5">
                <a:latin typeface="Arial"/>
                <a:cs typeface="Arial"/>
              </a:rPr>
              <a:t>thức kiểm</a:t>
            </a:r>
            <a:r>
              <a:rPr dirty="0" sz="90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tra);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</a:pPr>
            <a:r>
              <a:rPr dirty="0" sz="1300" spc="-5" b="1">
                <a:latin typeface="Times New Roman"/>
                <a:cs typeface="Times New Roman"/>
              </a:rPr>
              <a:t>Hoạt động của do …</a:t>
            </a:r>
            <a:r>
              <a:rPr dirty="0" sz="1300" spc="2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while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</a:pP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5" b="1">
                <a:latin typeface="Times New Roman"/>
                <a:cs typeface="Times New Roman"/>
              </a:rPr>
              <a:t>do … while </a:t>
            </a:r>
            <a:r>
              <a:rPr dirty="0" sz="1300" spc="-5">
                <a:latin typeface="Times New Roman"/>
                <a:cs typeface="Times New Roman"/>
              </a:rPr>
              <a:t>thực hiện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9820" cy="85813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621665" indent="-229235">
              <a:lnSpc>
                <a:spcPct val="100000"/>
              </a:lnSpc>
              <a:spcBef>
                <a:spcPts val="480"/>
              </a:spcBef>
              <a:buChar char="-"/>
              <a:tabLst>
                <a:tab pos="621665" algn="l"/>
                <a:tab pos="622300" algn="l"/>
              </a:tabLst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1: Thực </a:t>
            </a:r>
            <a:r>
              <a:rPr dirty="0" sz="1300">
                <a:latin typeface="Times New Roman"/>
                <a:cs typeface="Times New Roman"/>
              </a:rPr>
              <a:t>hiện khối</a:t>
            </a:r>
            <a:r>
              <a:rPr dirty="0" sz="1300" spc="-1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lệnh.</a:t>
            </a:r>
            <a:endParaRPr sz="1300">
              <a:latin typeface="Times New Roman"/>
              <a:cs typeface="Times New Roman"/>
            </a:endParaRPr>
          </a:p>
          <a:p>
            <a:pPr marL="621665" marR="12065" indent="-228600">
              <a:lnSpc>
                <a:spcPct val="124600"/>
              </a:lnSpc>
              <a:buChar char="-"/>
              <a:tabLst>
                <a:tab pos="621665" algn="l"/>
                <a:tab pos="622300" algn="l"/>
              </a:tabLst>
            </a:pP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2: Tính giá </a:t>
            </a:r>
            <a:r>
              <a:rPr dirty="0" sz="1300">
                <a:latin typeface="Times New Roman"/>
                <a:cs typeface="Times New Roman"/>
              </a:rPr>
              <a:t>trị biểu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kiểm </a:t>
            </a:r>
            <a:r>
              <a:rPr dirty="0" sz="1300" spc="-5">
                <a:latin typeface="Times New Roman"/>
                <a:cs typeface="Times New Roman"/>
              </a:rPr>
              <a:t>tra. Nếu đúng </a:t>
            </a:r>
            <a:r>
              <a:rPr dirty="0" sz="1300">
                <a:latin typeface="Times New Roman"/>
                <a:cs typeface="Times New Roman"/>
              </a:rPr>
              <a:t>quay trở </a:t>
            </a:r>
            <a:r>
              <a:rPr dirty="0" sz="1300" spc="-5">
                <a:latin typeface="Times New Roman"/>
                <a:cs typeface="Times New Roman"/>
              </a:rPr>
              <a:t>lại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1, </a:t>
            </a:r>
            <a:r>
              <a:rPr dirty="0" sz="1300" spc="-75">
                <a:latin typeface="Times New Roman"/>
                <a:cs typeface="Times New Roman"/>
              </a:rPr>
              <a:t>ngƣợc </a:t>
            </a:r>
            <a:r>
              <a:rPr dirty="0" sz="1300" spc="-229">
                <a:latin typeface="Times New Roman"/>
                <a:cs typeface="Times New Roman"/>
              </a:rPr>
              <a:t>lại   </a:t>
            </a:r>
            <a:r>
              <a:rPr dirty="0" sz="1300" spc="-5">
                <a:latin typeface="Times New Roman"/>
                <a:cs typeface="Times New Roman"/>
              </a:rPr>
              <a:t>thoát </a:t>
            </a:r>
            <a:r>
              <a:rPr dirty="0" sz="1300" spc="-10">
                <a:latin typeface="Times New Roman"/>
                <a:cs typeface="Times New Roman"/>
              </a:rPr>
              <a:t>khỏi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5" b="1">
                <a:latin typeface="Times New Roman"/>
                <a:cs typeface="Times New Roman"/>
              </a:rPr>
              <a:t>do …</a:t>
            </a:r>
            <a:r>
              <a:rPr dirty="0" sz="1300" spc="3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while</a:t>
            </a:r>
            <a:r>
              <a:rPr dirty="0" sz="1300" spc="-5"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buFont typeface="Arial"/>
              <a:buAutoNum type="arabicPeriod" startAt="6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Câ</a:t>
            </a:r>
            <a:r>
              <a:rPr dirty="0" sz="1200" spc="-5" b="1" i="1">
                <a:latin typeface="Arial"/>
                <a:cs typeface="Arial"/>
              </a:rPr>
              <a:t>u lệnh lặp</a:t>
            </a:r>
            <a:r>
              <a:rPr dirty="0" sz="1200" spc="-4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foreach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5">
                <a:latin typeface="Times New Roman"/>
                <a:cs typeface="Times New Roman"/>
              </a:rPr>
              <a:t>Cho phép bạn </a:t>
            </a:r>
            <a:r>
              <a:rPr dirty="0" sz="1300" spc="-5">
                <a:solidFill>
                  <a:srgbClr val="FF0000"/>
                </a:solidFill>
                <a:latin typeface="Times New Roman"/>
                <a:cs typeface="Times New Roman"/>
              </a:rPr>
              <a:t>duyệt </a:t>
            </a:r>
            <a:r>
              <a:rPr dirty="0" sz="1300">
                <a:solidFill>
                  <a:srgbClr val="FF0000"/>
                </a:solidFill>
                <a:latin typeface="Times New Roman"/>
                <a:cs typeface="Times New Roman"/>
              </a:rPr>
              <a:t>qua </a:t>
            </a:r>
            <a:r>
              <a:rPr dirty="0" sz="1300" spc="-5">
                <a:solidFill>
                  <a:srgbClr val="FF0000"/>
                </a:solidFill>
                <a:latin typeface="Times New Roman"/>
                <a:cs typeface="Times New Roman"/>
              </a:rPr>
              <a:t>tất cả các phần tử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 spc="-10">
                <a:latin typeface="Times New Roman"/>
                <a:cs typeface="Times New Roman"/>
              </a:rPr>
              <a:t>mảng </a:t>
            </a:r>
            <a:r>
              <a:rPr dirty="0" sz="1300" spc="-5">
                <a:latin typeface="Times New Roman"/>
                <a:cs typeface="Times New Roman"/>
              </a:rPr>
              <a:t>hoặc các tập hợp khác, và </a:t>
            </a:r>
            <a:r>
              <a:rPr dirty="0" sz="1300" spc="-5">
                <a:solidFill>
                  <a:srgbClr val="FF0000"/>
                </a:solidFill>
                <a:latin typeface="Times New Roman"/>
                <a:cs typeface="Times New Roman"/>
              </a:rPr>
              <a:t>tuần tự  </a:t>
            </a:r>
            <a:r>
              <a:rPr dirty="0" sz="1300">
                <a:solidFill>
                  <a:srgbClr val="FF0000"/>
                </a:solidFill>
                <a:latin typeface="Times New Roman"/>
                <a:cs typeface="Times New Roman"/>
              </a:rPr>
              <a:t>xem </a:t>
            </a:r>
            <a:r>
              <a:rPr dirty="0" sz="1300" spc="-5">
                <a:solidFill>
                  <a:srgbClr val="FF0000"/>
                </a:solidFill>
                <a:latin typeface="Times New Roman"/>
                <a:cs typeface="Times New Roman"/>
              </a:rPr>
              <a:t>xét từng </a:t>
            </a:r>
            <a:r>
              <a:rPr dirty="0" sz="1300">
                <a:solidFill>
                  <a:srgbClr val="FF0000"/>
                </a:solidFill>
                <a:latin typeface="Times New Roman"/>
                <a:cs typeface="Times New Roman"/>
              </a:rPr>
              <a:t>phần </a:t>
            </a:r>
            <a:r>
              <a:rPr dirty="0" sz="1300" spc="-5">
                <a:solidFill>
                  <a:srgbClr val="FF0000"/>
                </a:solidFill>
                <a:latin typeface="Times New Roman"/>
                <a:cs typeface="Times New Roman"/>
              </a:rPr>
              <a:t>tử một</a:t>
            </a:r>
            <a:r>
              <a:rPr dirty="0" sz="1300" spc="-5">
                <a:latin typeface="Times New Roman"/>
                <a:cs typeface="Times New Roman"/>
              </a:rPr>
              <a:t>.Cú </a:t>
            </a:r>
            <a:r>
              <a:rPr dirty="0" sz="1300">
                <a:latin typeface="Times New Roman"/>
                <a:cs typeface="Times New Roman"/>
              </a:rPr>
              <a:t>pháp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10"/>
              </a:spcBef>
            </a:pPr>
            <a:r>
              <a:rPr dirty="0" sz="1100" spc="-5" b="1">
                <a:latin typeface="Courier New"/>
                <a:cs typeface="Courier New"/>
              </a:rPr>
              <a:t>foreach </a:t>
            </a:r>
            <a:r>
              <a:rPr dirty="0" sz="1100" spc="-5">
                <a:latin typeface="Courier New"/>
                <a:cs typeface="Courier New"/>
              </a:rPr>
              <a:t>(&lt;kiểu dl&gt; &lt;tên biến truy cập&gt; in &lt;mảng hoặc tập</a:t>
            </a:r>
            <a:r>
              <a:rPr dirty="0" sz="1100" spc="5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hợp&gt;)</a:t>
            </a:r>
            <a:endParaRPr sz="110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  <a:spcBef>
                <a:spcPts val="935"/>
              </a:spcBef>
            </a:pPr>
            <a:r>
              <a:rPr dirty="0" sz="1100" spc="-5">
                <a:latin typeface="Courier New"/>
                <a:cs typeface="Courier New"/>
              </a:rPr>
              <a:t>&lt;khối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lệnh&gt;</a:t>
            </a:r>
            <a:endParaRPr sz="1100">
              <a:latin typeface="Courier New"/>
              <a:cs typeface="Courier New"/>
            </a:endParaRPr>
          </a:p>
          <a:p>
            <a:pPr lvl="2" marL="796925" indent="-425450">
              <a:lnSpc>
                <a:spcPct val="100000"/>
              </a:lnSpc>
              <a:spcBef>
                <a:spcPts val="985"/>
              </a:spcBef>
              <a:buFont typeface="Arial"/>
              <a:buAutoNum type="arabicPeriod" startAt="7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Câ</a:t>
            </a:r>
            <a:r>
              <a:rPr dirty="0" sz="1200" spc="-5" b="1" i="1">
                <a:latin typeface="Arial"/>
                <a:cs typeface="Arial"/>
              </a:rPr>
              <a:t>u lệnh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try...catch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20"/>
              </a:spcBef>
            </a:pP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dùng trong các </a:t>
            </a:r>
            <a:r>
              <a:rPr dirty="0" sz="1300">
                <a:latin typeface="Times New Roman"/>
                <a:cs typeface="Times New Roman"/>
              </a:rPr>
              <a:t>câu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>
                <a:latin typeface="Times New Roman"/>
                <a:cs typeface="Times New Roman"/>
              </a:rPr>
              <a:t>bẫy </a:t>
            </a:r>
            <a:r>
              <a:rPr dirty="0" sz="1300" spc="-5">
                <a:latin typeface="Times New Roman"/>
                <a:cs typeface="Times New Roman"/>
              </a:rPr>
              <a:t>lỗi ngoại lệ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trình. </a:t>
            </a:r>
            <a:r>
              <a:rPr dirty="0" sz="1300" spc="-5">
                <a:latin typeface="Times New Roman"/>
                <a:cs typeface="Times New Roman"/>
              </a:rPr>
              <a:t>Cú pháp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285"/>
              </a:lnSpc>
              <a:spcBef>
                <a:spcPts val="340"/>
              </a:spcBef>
            </a:pPr>
            <a:r>
              <a:rPr dirty="0" sz="1100" spc="-5">
                <a:latin typeface="Courier New"/>
                <a:cs typeface="Courier New"/>
              </a:rPr>
              <a:t>try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40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926465">
              <a:lnSpc>
                <a:spcPts val="1240"/>
              </a:lnSpc>
            </a:pPr>
            <a:r>
              <a:rPr dirty="0" sz="1100" spc="-5">
                <a:latin typeface="Courier New"/>
                <a:cs typeface="Courier New"/>
              </a:rPr>
              <a:t>//Lệnh thực thi trong trường hợp bình</a:t>
            </a:r>
            <a:r>
              <a:rPr dirty="0" sz="110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thường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50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50"/>
              </a:lnSpc>
            </a:pPr>
            <a:r>
              <a:rPr dirty="0" sz="1100" spc="-5">
                <a:latin typeface="Courier New"/>
                <a:cs typeface="Courier New"/>
              </a:rPr>
              <a:t>catch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50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926465">
              <a:lnSpc>
                <a:spcPts val="1250"/>
              </a:lnSpc>
            </a:pPr>
            <a:r>
              <a:rPr dirty="0" sz="1100" spc="-5">
                <a:latin typeface="Courier New"/>
                <a:cs typeface="Courier New"/>
              </a:rPr>
              <a:t>//Lệnh xử lý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lỗi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85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  <a:p>
            <a:pPr lvl="2" marL="796925" indent="-425450">
              <a:lnSpc>
                <a:spcPct val="100000"/>
              </a:lnSpc>
              <a:spcBef>
                <a:spcPts val="600"/>
              </a:spcBef>
              <a:buFont typeface="Arial"/>
              <a:buAutoNum type="arabicPeriod" startAt="8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Câ</a:t>
            </a:r>
            <a:r>
              <a:rPr dirty="0" sz="1200" spc="-5" b="1" i="1">
                <a:latin typeface="Arial"/>
                <a:cs typeface="Arial"/>
              </a:rPr>
              <a:t>u lệnh</a:t>
            </a:r>
            <a:r>
              <a:rPr dirty="0" sz="120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break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19"/>
              </a:spcBef>
            </a:pPr>
            <a:r>
              <a:rPr dirty="0" sz="1300" spc="-5">
                <a:latin typeface="Times New Roman"/>
                <a:cs typeface="Times New Roman"/>
              </a:rPr>
              <a:t>Ta dùng câu </a:t>
            </a:r>
            <a:r>
              <a:rPr dirty="0" sz="1300">
                <a:latin typeface="Times New Roman"/>
                <a:cs typeface="Times New Roman"/>
              </a:rPr>
              <a:t>lệnh break </a:t>
            </a:r>
            <a:r>
              <a:rPr dirty="0" sz="1300" spc="-5">
                <a:latin typeface="Times New Roman"/>
                <a:cs typeface="Times New Roman"/>
              </a:rPr>
              <a:t>khi muốn </a:t>
            </a:r>
            <a:r>
              <a:rPr dirty="0" sz="1300" spc="-75">
                <a:latin typeface="Times New Roman"/>
                <a:cs typeface="Times New Roman"/>
              </a:rPr>
              <a:t>ngƣng </a:t>
            </a:r>
            <a:r>
              <a:rPr dirty="0" sz="1300">
                <a:latin typeface="Times New Roman"/>
                <a:cs typeface="Times New Roman"/>
              </a:rPr>
              <a:t>ngang </a:t>
            </a:r>
            <a:r>
              <a:rPr dirty="0" sz="1300" spc="-5">
                <a:latin typeface="Times New Roman"/>
                <a:cs typeface="Times New Roman"/>
              </a:rPr>
              <a:t>chừng việc thi hành và thoát khỏi</a:t>
            </a:r>
            <a:r>
              <a:rPr dirty="0" sz="1300" spc="31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vòng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>
                <a:latin typeface="Times New Roman"/>
                <a:cs typeface="Times New Roman"/>
              </a:rPr>
              <a:t>lặp.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1025"/>
              </a:spcBef>
              <a:buFont typeface="Arial"/>
              <a:buAutoNum type="arabicPeriod" startAt="9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Câ</a:t>
            </a:r>
            <a:r>
              <a:rPr dirty="0" sz="1200" spc="-5" b="1" i="1">
                <a:latin typeface="Arial"/>
                <a:cs typeface="Arial"/>
              </a:rPr>
              <a:t>u lệnh</a:t>
            </a:r>
            <a:r>
              <a:rPr dirty="0" sz="120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Continue</a:t>
            </a:r>
            <a:endParaRPr sz="1200">
              <a:latin typeface="Arial"/>
              <a:cs typeface="Arial"/>
            </a:endParaRPr>
          </a:p>
          <a:p>
            <a:pPr algn="just" marL="12700" marR="6985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5">
                <a:latin typeface="Times New Roman"/>
                <a:cs typeface="Times New Roman"/>
              </a:rPr>
              <a:t>Câu lệnh continue </a:t>
            </a:r>
            <a:r>
              <a:rPr dirty="0" sz="1300" spc="-9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dùng trong vòng lặp khi bạn muốn khởi </a:t>
            </a:r>
            <a:r>
              <a:rPr dirty="0" sz="1300">
                <a:latin typeface="Times New Roman"/>
                <a:cs typeface="Times New Roman"/>
              </a:rPr>
              <a:t>động lại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vòng </a:t>
            </a:r>
            <a:r>
              <a:rPr dirty="0" sz="1300" spc="-65">
                <a:latin typeface="Times New Roman"/>
                <a:cs typeface="Times New Roman"/>
              </a:rPr>
              <a:t>lặp  </a:t>
            </a:r>
            <a:r>
              <a:rPr dirty="0" sz="1300" spc="-75">
                <a:latin typeface="Times New Roman"/>
                <a:cs typeface="Times New Roman"/>
              </a:rPr>
              <a:t>nhƣng </a:t>
            </a:r>
            <a:r>
              <a:rPr dirty="0" sz="1300" spc="-5">
                <a:latin typeface="Times New Roman"/>
                <a:cs typeface="Times New Roman"/>
              </a:rPr>
              <a:t>lại không muốn thi hành phần lệnh </a:t>
            </a:r>
            <a:r>
              <a:rPr dirty="0" sz="1300">
                <a:latin typeface="Times New Roman"/>
                <a:cs typeface="Times New Roman"/>
              </a:rPr>
              <a:t>còn </a:t>
            </a:r>
            <a:r>
              <a:rPr dirty="0" sz="1300" spc="-5">
                <a:latin typeface="Times New Roman"/>
                <a:cs typeface="Times New Roman"/>
              </a:rPr>
              <a:t>lại trong vòng lặp, ở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điểm </a:t>
            </a:r>
            <a:r>
              <a:rPr dirty="0" sz="1300" spc="-5">
                <a:latin typeface="Times New Roman"/>
                <a:cs typeface="Times New Roman"/>
              </a:rPr>
              <a:t>nào đó </a:t>
            </a:r>
            <a:r>
              <a:rPr dirty="0" sz="1300" spc="-45">
                <a:latin typeface="Times New Roman"/>
                <a:cs typeface="Times New Roman"/>
              </a:rPr>
              <a:t>trong </a:t>
            </a:r>
            <a:r>
              <a:rPr dirty="0" sz="1300" spc="23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thân vòng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lặp.</a:t>
            </a:r>
            <a:endParaRPr sz="1300">
              <a:latin typeface="Times New Roman"/>
              <a:cs typeface="Times New Roman"/>
            </a:endParaRPr>
          </a:p>
          <a:p>
            <a:pPr lvl="1" marL="360045" indent="-347980">
              <a:lnSpc>
                <a:spcPct val="100000"/>
              </a:lnSpc>
              <a:spcBef>
                <a:spcPts val="1000"/>
              </a:spcBef>
              <a:buFont typeface="Arial"/>
              <a:buAutoNum type="arabicPeriod" startAt="5"/>
              <a:tabLst>
                <a:tab pos="360680" algn="l"/>
              </a:tabLst>
            </a:pPr>
            <a:r>
              <a:rPr dirty="0" sz="1400" spc="-5" b="1">
                <a:latin typeface="Arial"/>
                <a:cs typeface="Arial"/>
              </a:rPr>
              <a:t>P</a:t>
            </a:r>
            <a:r>
              <a:rPr dirty="0" sz="1400" spc="-5" b="1">
                <a:latin typeface="Arial"/>
                <a:cs typeface="Arial"/>
              </a:rPr>
              <a:t>hương thức trong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C#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40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Đị</a:t>
            </a:r>
            <a:r>
              <a:rPr dirty="0" sz="1200" spc="-5" b="1" i="1">
                <a:latin typeface="Arial"/>
                <a:cs typeface="Arial"/>
              </a:rPr>
              <a:t>nh </a:t>
            </a:r>
            <a:r>
              <a:rPr dirty="0" sz="1200" b="1" i="1">
                <a:latin typeface="Arial"/>
                <a:cs typeface="Arial"/>
              </a:rPr>
              <a:t>nghĩa </a:t>
            </a:r>
            <a:r>
              <a:rPr dirty="0" sz="1200" spc="-5" b="1" i="1">
                <a:latin typeface="Arial"/>
                <a:cs typeface="Arial"/>
              </a:rPr>
              <a:t>phương</a:t>
            </a:r>
            <a:r>
              <a:rPr dirty="0" sz="1200" spc="-1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thức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15"/>
              </a:spcBef>
            </a:pPr>
            <a:r>
              <a:rPr dirty="0" sz="1300" spc="-5">
                <a:latin typeface="Times New Roman"/>
                <a:cs typeface="Times New Roman"/>
              </a:rPr>
              <a:t>Cú pháp </a:t>
            </a:r>
            <a:r>
              <a:rPr dirty="0" sz="1300">
                <a:latin typeface="Times New Roman"/>
                <a:cs typeface="Times New Roman"/>
              </a:rPr>
              <a:t>xây </a:t>
            </a:r>
            <a:r>
              <a:rPr dirty="0" sz="1300" spc="-5">
                <a:latin typeface="Times New Roman"/>
                <a:cs typeface="Times New Roman"/>
              </a:rPr>
              <a:t>dựng một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165"/>
              </a:lnSpc>
              <a:spcBef>
                <a:spcPts val="359"/>
              </a:spcBef>
            </a:pPr>
            <a:r>
              <a:rPr dirty="0" sz="1000" spc="-5">
                <a:latin typeface="Courier New"/>
                <a:cs typeface="Courier New"/>
              </a:rPr>
              <a:t>[</a:t>
            </a:r>
            <a:r>
              <a:rPr dirty="0" sz="1000" spc="-5" i="1">
                <a:latin typeface="Courier New"/>
                <a:cs typeface="Courier New"/>
              </a:rPr>
              <a:t>modifiers</a:t>
            </a:r>
            <a:r>
              <a:rPr dirty="0" sz="1000" spc="-5">
                <a:latin typeface="Courier New"/>
                <a:cs typeface="Courier New"/>
              </a:rPr>
              <a:t>] </a:t>
            </a:r>
            <a:r>
              <a:rPr dirty="0" sz="1000" spc="-5" i="1">
                <a:latin typeface="Courier New"/>
                <a:cs typeface="Courier New"/>
              </a:rPr>
              <a:t>return_type</a:t>
            </a:r>
            <a:r>
              <a:rPr dirty="0" sz="1000" spc="5" i="1">
                <a:latin typeface="Courier New"/>
                <a:cs typeface="Courier New"/>
              </a:rPr>
              <a:t> </a:t>
            </a:r>
            <a:r>
              <a:rPr dirty="0" sz="1000" spc="-5" i="1">
                <a:latin typeface="Courier New"/>
                <a:cs typeface="Courier New"/>
              </a:rPr>
              <a:t>MethodName</a:t>
            </a:r>
            <a:r>
              <a:rPr dirty="0" sz="1000" spc="-5">
                <a:latin typeface="Courier New"/>
                <a:cs typeface="Courier New"/>
              </a:rPr>
              <a:t>([</a:t>
            </a:r>
            <a:r>
              <a:rPr dirty="0" sz="1000" spc="-5" i="1">
                <a:latin typeface="Courier New"/>
                <a:cs typeface="Courier New"/>
              </a:rPr>
              <a:t>parameters</a:t>
            </a:r>
            <a:r>
              <a:rPr dirty="0" sz="1000" spc="-5">
                <a:latin typeface="Courier New"/>
                <a:cs typeface="Courier New"/>
              </a:rPr>
              <a:t>])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600710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// Thân phương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thức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ts val="116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algn="just" marL="12700" marR="8890" indent="359410">
              <a:lnSpc>
                <a:spcPct val="124600"/>
              </a:lnSpc>
              <a:spcBef>
                <a:spcPts val="180"/>
              </a:spcBef>
            </a:pPr>
            <a:r>
              <a:rPr dirty="0" sz="1300" spc="-5" b="1">
                <a:latin typeface="Times New Roman"/>
                <a:cs typeface="Times New Roman"/>
              </a:rPr>
              <a:t>Modifiers: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>
                <a:latin typeface="Times New Roman"/>
                <a:cs typeface="Times New Roman"/>
              </a:rPr>
              <a:t>phạm </a:t>
            </a:r>
            <a:r>
              <a:rPr dirty="0" sz="1300" spc="-5">
                <a:latin typeface="Times New Roman"/>
                <a:cs typeface="Times New Roman"/>
              </a:rPr>
              <a:t>vi </a:t>
            </a:r>
            <a:r>
              <a:rPr dirty="0" sz="1300">
                <a:latin typeface="Times New Roman"/>
                <a:cs typeface="Times New Roman"/>
              </a:rPr>
              <a:t>truy </a:t>
            </a:r>
            <a:r>
              <a:rPr dirty="0" sz="1300" spc="-5">
                <a:latin typeface="Times New Roman"/>
                <a:cs typeface="Times New Roman"/>
              </a:rPr>
              <a:t>xuất có thể là private, public… thành </a:t>
            </a:r>
            <a:r>
              <a:rPr dirty="0" sz="1300">
                <a:latin typeface="Times New Roman"/>
                <a:cs typeface="Times New Roman"/>
              </a:rPr>
              <a:t>phần này </a:t>
            </a:r>
            <a:r>
              <a:rPr dirty="0" sz="1300" spc="-5">
                <a:latin typeface="Times New Roman"/>
                <a:cs typeface="Times New Roman"/>
              </a:rPr>
              <a:t>có thể </a:t>
            </a:r>
            <a:r>
              <a:rPr dirty="0" sz="1300">
                <a:latin typeface="Times New Roman"/>
                <a:cs typeface="Times New Roman"/>
              </a:rPr>
              <a:t>vắng  </a:t>
            </a:r>
            <a:r>
              <a:rPr dirty="0" sz="1300" spc="-5">
                <a:latin typeface="Times New Roman"/>
                <a:cs typeface="Times New Roman"/>
              </a:rPr>
              <a:t>mặt, nếu </a:t>
            </a:r>
            <a:r>
              <a:rPr dirty="0" sz="1300">
                <a:latin typeface="Times New Roman"/>
                <a:cs typeface="Times New Roman"/>
              </a:rPr>
              <a:t>vắng </a:t>
            </a:r>
            <a:r>
              <a:rPr dirty="0" sz="1300" spc="-10">
                <a:latin typeface="Times New Roman"/>
                <a:cs typeface="Times New Roman"/>
              </a:rPr>
              <a:t>mặt </a:t>
            </a:r>
            <a:r>
              <a:rPr dirty="0" sz="1300">
                <a:latin typeface="Times New Roman"/>
                <a:cs typeface="Times New Roman"/>
              </a:rPr>
              <a:t>thì </a:t>
            </a:r>
            <a:r>
              <a:rPr dirty="0" sz="1300" spc="-5">
                <a:latin typeface="Times New Roman"/>
                <a:cs typeface="Times New Roman"/>
              </a:rPr>
              <a:t>Modifiers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coi </a:t>
            </a:r>
            <a:r>
              <a:rPr dirty="0" sz="1300">
                <a:latin typeface="Times New Roman"/>
                <a:cs typeface="Times New Roman"/>
              </a:rPr>
              <a:t>mặc </a:t>
            </a:r>
            <a:r>
              <a:rPr dirty="0" sz="1300" spc="-5">
                <a:latin typeface="Times New Roman"/>
                <a:cs typeface="Times New Roman"/>
              </a:rPr>
              <a:t>định là</a:t>
            </a:r>
            <a:r>
              <a:rPr dirty="0" sz="1300" spc="-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private.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675119" y="6702425"/>
            <a:ext cx="236220" cy="23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57545" y="7595869"/>
            <a:ext cx="192404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449985"/>
            <a:ext cx="6179820" cy="819277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Có 2 loại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12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trong C++, java đó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12700" marR="1143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có giá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5">
                <a:latin typeface="Times New Roman"/>
                <a:cs typeface="Times New Roman"/>
              </a:rPr>
              <a:t>trả về (Có kiểu </a:t>
            </a:r>
            <a:r>
              <a:rPr dirty="0" sz="1300">
                <a:latin typeface="Times New Roman"/>
                <a:cs typeface="Times New Roman"/>
              </a:rPr>
              <a:t>khác </a:t>
            </a:r>
            <a:r>
              <a:rPr dirty="0" sz="1300" spc="-5">
                <a:latin typeface="Times New Roman"/>
                <a:cs typeface="Times New Roman"/>
              </a:rPr>
              <a:t>void). Loại </a:t>
            </a:r>
            <a:r>
              <a:rPr dirty="0" sz="1300">
                <a:latin typeface="Times New Roman"/>
                <a:cs typeface="Times New Roman"/>
              </a:rPr>
              <a:t>này trong </a:t>
            </a:r>
            <a:r>
              <a:rPr dirty="0" sz="1300" spc="-5">
                <a:latin typeface="Times New Roman"/>
                <a:cs typeface="Times New Roman"/>
              </a:rPr>
              <a:t>thân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130">
                <a:latin typeface="Times New Roman"/>
                <a:cs typeface="Times New Roman"/>
              </a:rPr>
              <a:t>thức  </a:t>
            </a:r>
            <a:r>
              <a:rPr dirty="0" sz="1300" spc="-5">
                <a:latin typeface="Times New Roman"/>
                <a:cs typeface="Times New Roman"/>
              </a:rPr>
              <a:t>phải có lệnh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return.</a:t>
            </a:r>
            <a:endParaRPr sz="1300">
              <a:latin typeface="Times New Roman"/>
              <a:cs typeface="Times New Roman"/>
            </a:endParaRPr>
          </a:p>
          <a:p>
            <a:pPr marL="12700" marR="762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không có giá trị trả về,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void. </a:t>
            </a:r>
            <a:r>
              <a:rPr dirty="0" sz="1300" spc="-5">
                <a:latin typeface="Times New Roman"/>
                <a:cs typeface="Times New Roman"/>
              </a:rPr>
              <a:t>Loại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không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114">
                <a:latin typeface="Times New Roman"/>
                <a:cs typeface="Times New Roman"/>
              </a:rPr>
              <a:t>lệnh  </a:t>
            </a:r>
            <a:r>
              <a:rPr dirty="0" sz="1300" spc="-5">
                <a:latin typeface="Times New Roman"/>
                <a:cs typeface="Times New Roman"/>
              </a:rPr>
              <a:t>return trong thân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hàm.</a:t>
            </a:r>
            <a:endParaRPr sz="1300">
              <a:latin typeface="Times New Roman"/>
              <a:cs typeface="Times New Roman"/>
            </a:endParaRPr>
          </a:p>
          <a:p>
            <a:pPr algn="r" marR="4116704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2.5.2. </a:t>
            </a:r>
            <a:r>
              <a:rPr dirty="0" sz="1200" b="1" i="1">
                <a:latin typeface="Arial"/>
                <a:cs typeface="Arial"/>
              </a:rPr>
              <a:t>Gọi </a:t>
            </a:r>
            <a:r>
              <a:rPr dirty="0" sz="1200" spc="-5" b="1" i="1">
                <a:latin typeface="Arial"/>
                <a:cs typeface="Arial"/>
              </a:rPr>
              <a:t>phương</a:t>
            </a:r>
            <a:r>
              <a:rPr dirty="0" sz="1200" spc="-7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thức</a:t>
            </a:r>
            <a:endParaRPr sz="1200">
              <a:latin typeface="Arial"/>
              <a:cs typeface="Arial"/>
            </a:endParaRPr>
          </a:p>
          <a:p>
            <a:pPr marL="12700" marR="12700" indent="359410">
              <a:lnSpc>
                <a:spcPct val="124600"/>
              </a:lnSpc>
              <a:spcBef>
                <a:spcPts val="535"/>
              </a:spcBef>
            </a:pP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có giá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5">
                <a:latin typeface="Times New Roman"/>
                <a:cs typeface="Times New Roman"/>
              </a:rPr>
              <a:t>trả về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sử dụng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thành phần </a:t>
            </a:r>
            <a:r>
              <a:rPr dirty="0" sz="1300" spc="-5">
                <a:latin typeface="Times New Roman"/>
                <a:cs typeface="Times New Roman"/>
              </a:rPr>
              <a:t>của biểu thức, nên </a:t>
            </a:r>
            <a:r>
              <a:rPr dirty="0" sz="1300" spc="-345">
                <a:latin typeface="Times New Roman"/>
                <a:cs typeface="Times New Roman"/>
              </a:rPr>
              <a:t>ta </a:t>
            </a:r>
            <a:r>
              <a:rPr dirty="0" sz="1300" spc="8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có thể dùng theo cú pháp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&lt;biến&gt;=</a:t>
            </a:r>
            <a:r>
              <a:rPr dirty="0" sz="1300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MethodName</a:t>
            </a:r>
            <a:r>
              <a:rPr dirty="0" sz="1300" spc="-5">
                <a:latin typeface="Times New Roman"/>
                <a:cs typeface="Times New Roman"/>
              </a:rPr>
              <a:t>([</a:t>
            </a:r>
            <a:r>
              <a:rPr dirty="0" sz="1300" spc="-5" i="1">
                <a:latin typeface="Times New Roman"/>
                <a:cs typeface="Times New Roman"/>
              </a:rPr>
              <a:t>parameters</a:t>
            </a:r>
            <a:r>
              <a:rPr dirty="0" sz="1300" spc="-5">
                <a:latin typeface="Times New Roman"/>
                <a:cs typeface="Times New Roman"/>
              </a:rPr>
              <a:t>])</a:t>
            </a:r>
            <a:endParaRPr sz="1300">
              <a:latin typeface="Times New Roman"/>
              <a:cs typeface="Times New Roman"/>
            </a:endParaRPr>
          </a:p>
          <a:p>
            <a:pPr marL="12700" marR="8890" indent="359410">
              <a:lnSpc>
                <a:spcPct val="124600"/>
              </a:lnSpc>
              <a:spcBef>
                <a:spcPts val="590"/>
              </a:spcBef>
            </a:pPr>
            <a:r>
              <a:rPr dirty="0" sz="1300" spc="-5">
                <a:latin typeface="Times New Roman"/>
                <a:cs typeface="Times New Roman"/>
              </a:rPr>
              <a:t>Còn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kiểu void (không có giá trị trả về)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dùng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một lệnh độc </a:t>
            </a:r>
            <a:r>
              <a:rPr dirty="0" sz="1300" spc="-175">
                <a:latin typeface="Times New Roman"/>
                <a:cs typeface="Times New Roman"/>
              </a:rPr>
              <a:t>lập,  </a:t>
            </a:r>
            <a:r>
              <a:rPr dirty="0" sz="1300" spc="-5">
                <a:latin typeface="Times New Roman"/>
                <a:cs typeface="Times New Roman"/>
              </a:rPr>
              <a:t>nó không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dùng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>
                <a:latin typeface="Times New Roman"/>
                <a:cs typeface="Times New Roman"/>
              </a:rPr>
              <a:t>gán hay biểu</a:t>
            </a:r>
            <a:r>
              <a:rPr dirty="0" sz="1300" spc="-1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thức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MethodName([parameters])</a:t>
            </a:r>
            <a:endParaRPr sz="1300">
              <a:latin typeface="Times New Roman"/>
              <a:cs typeface="Times New Roman"/>
            </a:endParaRPr>
          </a:p>
          <a:p>
            <a:pPr algn="r" lvl="1" marL="347345" marR="4097654" indent="-347345">
              <a:lnSpc>
                <a:spcPct val="100000"/>
              </a:lnSpc>
              <a:spcBef>
                <a:spcPts val="1005"/>
              </a:spcBef>
              <a:buFont typeface="Arial"/>
              <a:buAutoNum type="arabicPeriod" startAt="6"/>
              <a:tabLst>
                <a:tab pos="347345" algn="l"/>
              </a:tabLst>
            </a:pPr>
            <a:r>
              <a:rPr dirty="0" sz="1400" b="1">
                <a:latin typeface="Arial"/>
                <a:cs typeface="Arial"/>
              </a:rPr>
              <a:t>Gỡ</a:t>
            </a:r>
            <a:r>
              <a:rPr dirty="0" sz="140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rối chương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trình</a:t>
            </a:r>
            <a:endParaRPr sz="1400">
              <a:latin typeface="Arial"/>
              <a:cs typeface="Arial"/>
            </a:endParaRPr>
          </a:p>
          <a:p>
            <a:pPr marL="12700" marR="10795" indent="359410">
              <a:lnSpc>
                <a:spcPct val="124600"/>
              </a:lnSpc>
              <a:spcBef>
                <a:spcPts val="615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lập trình,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lập trình không tránh khỏi những sai sót và </a:t>
            </a:r>
            <a:r>
              <a:rPr dirty="0" sz="1300" spc="-10">
                <a:latin typeface="Times New Roman"/>
                <a:cs typeface="Times New Roman"/>
              </a:rPr>
              <a:t>mắc </a:t>
            </a:r>
            <a:r>
              <a:rPr dirty="0" sz="1300">
                <a:latin typeface="Times New Roman"/>
                <a:cs typeface="Times New Roman"/>
              </a:rPr>
              <a:t>lỗi, </a:t>
            </a:r>
            <a:r>
              <a:rPr dirty="0" sz="1300" spc="5">
                <a:latin typeface="Times New Roman"/>
                <a:cs typeface="Times New Roman"/>
              </a:rPr>
              <a:t>tuy </a:t>
            </a:r>
            <a:r>
              <a:rPr dirty="0" sz="1300">
                <a:latin typeface="Times New Roman"/>
                <a:cs typeface="Times New Roman"/>
              </a:rPr>
              <a:t>nhiên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 spc="-95">
                <a:latin typeface="Times New Roman"/>
                <a:cs typeface="Times New Roman"/>
              </a:rPr>
              <a:t>có  </a:t>
            </a:r>
            <a:r>
              <a:rPr dirty="0" sz="1300" spc="-5">
                <a:latin typeface="Times New Roman"/>
                <a:cs typeface="Times New Roman"/>
              </a:rPr>
              <a:t>thể </a:t>
            </a:r>
            <a:r>
              <a:rPr dirty="0" sz="1300">
                <a:latin typeface="Times New Roman"/>
                <a:cs typeface="Times New Roman"/>
              </a:rPr>
              <a:t>giảm khả </a:t>
            </a:r>
            <a:r>
              <a:rPr dirty="0" sz="1300" spc="-5">
                <a:latin typeface="Times New Roman"/>
                <a:cs typeface="Times New Roman"/>
              </a:rPr>
              <a:t>năng mắc lỗi đến </a:t>
            </a:r>
            <a:r>
              <a:rPr dirty="0" sz="1300" spc="-10">
                <a:latin typeface="Times New Roman"/>
                <a:cs typeface="Times New Roman"/>
              </a:rPr>
              <a:t>mức </a:t>
            </a:r>
            <a:r>
              <a:rPr dirty="0" sz="1300">
                <a:latin typeface="Times New Roman"/>
                <a:cs typeface="Times New Roman"/>
              </a:rPr>
              <a:t>tối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thiểu.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1025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M</a:t>
            </a:r>
            <a:r>
              <a:rPr dirty="0" sz="1200" spc="-5" b="1" i="1">
                <a:latin typeface="Arial"/>
                <a:cs typeface="Arial"/>
              </a:rPr>
              <a:t>ột </a:t>
            </a:r>
            <a:r>
              <a:rPr dirty="0" sz="1200" b="1" i="1">
                <a:latin typeface="Arial"/>
                <a:cs typeface="Arial"/>
              </a:rPr>
              <a:t>số </a:t>
            </a:r>
            <a:r>
              <a:rPr dirty="0" sz="1200" spc="-5" b="1" i="1">
                <a:latin typeface="Arial"/>
                <a:cs typeface="Arial"/>
              </a:rPr>
              <a:t>giải pháp </a:t>
            </a:r>
            <a:r>
              <a:rPr dirty="0" sz="1200" b="1" i="1">
                <a:latin typeface="Arial"/>
                <a:cs typeface="Arial"/>
              </a:rPr>
              <a:t>gỡ </a:t>
            </a:r>
            <a:r>
              <a:rPr dirty="0" sz="1200" spc="-5" b="1" i="1">
                <a:latin typeface="Arial"/>
                <a:cs typeface="Arial"/>
              </a:rPr>
              <a:t>rối chương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trình</a:t>
            </a:r>
            <a:endParaRPr sz="1200">
              <a:latin typeface="Arial"/>
              <a:cs typeface="Arial"/>
            </a:endParaRPr>
          </a:p>
          <a:p>
            <a:pPr algn="just" marL="600710" marR="11430" indent="-228600">
              <a:lnSpc>
                <a:spcPct val="124600"/>
              </a:lnSpc>
              <a:spcBef>
                <a:spcPts val="525"/>
              </a:spcBef>
              <a:buFont typeface="Wingdings"/>
              <a:buChar char=""/>
              <a:tabLst>
                <a:tab pos="601345" algn="l"/>
              </a:tabLst>
            </a:pPr>
            <a:r>
              <a:rPr dirty="0" sz="1300" spc="-5">
                <a:latin typeface="Times New Roman"/>
                <a:cs typeface="Times New Roman"/>
              </a:rPr>
              <a:t>Thiết kế cẩn thận, </a:t>
            </a:r>
            <a:r>
              <a:rPr dirty="0" sz="1300">
                <a:latin typeface="Times New Roman"/>
                <a:cs typeface="Times New Roman"/>
              </a:rPr>
              <a:t>ghi </a:t>
            </a:r>
            <a:r>
              <a:rPr dirty="0" sz="1300" spc="-5">
                <a:latin typeface="Times New Roman"/>
                <a:cs typeface="Times New Roman"/>
              </a:rPr>
              <a:t>chú các vấn đề quan </a:t>
            </a:r>
            <a:r>
              <a:rPr dirty="0" sz="1300">
                <a:latin typeface="Times New Roman"/>
                <a:cs typeface="Times New Roman"/>
              </a:rPr>
              <a:t>trọng </a:t>
            </a:r>
            <a:r>
              <a:rPr dirty="0" sz="1300" spc="-5">
                <a:latin typeface="Times New Roman"/>
                <a:cs typeface="Times New Roman"/>
              </a:rPr>
              <a:t>và cách giải quyết cho từng </a:t>
            </a:r>
            <a:r>
              <a:rPr dirty="0" sz="1300">
                <a:latin typeface="Times New Roman"/>
                <a:cs typeface="Times New Roman"/>
              </a:rPr>
              <a:t>phần.  </a:t>
            </a:r>
            <a:r>
              <a:rPr dirty="0" sz="1300" spc="-10">
                <a:latin typeface="Times New Roman"/>
                <a:cs typeface="Times New Roman"/>
              </a:rPr>
              <a:t>Ghi </a:t>
            </a:r>
            <a:r>
              <a:rPr dirty="0" sz="1300" spc="-5">
                <a:latin typeface="Times New Roman"/>
                <a:cs typeface="Times New Roman"/>
              </a:rPr>
              <a:t>chú từng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và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>
                <a:latin typeface="Times New Roman"/>
                <a:cs typeface="Times New Roman"/>
              </a:rPr>
              <a:t>đích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nó.</a:t>
            </a:r>
            <a:endParaRPr sz="1300">
              <a:latin typeface="Times New Roman"/>
              <a:cs typeface="Times New Roman"/>
            </a:endParaRPr>
          </a:p>
          <a:p>
            <a:pPr marL="600710" indent="-229235">
              <a:lnSpc>
                <a:spcPct val="100000"/>
              </a:lnSpc>
              <a:spcBef>
                <a:spcPts val="985"/>
              </a:spcBef>
              <a:buFont typeface="Wingdings"/>
              <a:buChar char=""/>
              <a:tabLst>
                <a:tab pos="601345" algn="l"/>
              </a:tabLst>
            </a:pPr>
            <a:r>
              <a:rPr dirty="0" sz="1300" spc="-10">
                <a:latin typeface="Times New Roman"/>
                <a:cs typeface="Times New Roman"/>
              </a:rPr>
              <a:t>Chú </a:t>
            </a:r>
            <a:r>
              <a:rPr dirty="0" sz="1300" spc="-5">
                <a:latin typeface="Times New Roman"/>
                <a:cs typeface="Times New Roman"/>
              </a:rPr>
              <a:t>thích </a:t>
            </a:r>
            <a:r>
              <a:rPr dirty="0" sz="1300" spc="5">
                <a:latin typeface="Times New Roman"/>
                <a:cs typeface="Times New Roman"/>
              </a:rPr>
              <a:t>rõ </a:t>
            </a:r>
            <a:r>
              <a:rPr dirty="0" sz="1300" spc="-10">
                <a:latin typeface="Times New Roman"/>
                <a:cs typeface="Times New Roman"/>
              </a:rPr>
              <a:t>ràng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65">
                <a:latin typeface="Times New Roman"/>
                <a:cs typeface="Times New Roman"/>
              </a:rPr>
              <a:t>chƣơng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algn="just" lvl="1" marL="926465" indent="-228600">
              <a:lnSpc>
                <a:spcPct val="100000"/>
              </a:lnSpc>
              <a:spcBef>
                <a:spcPts val="985"/>
              </a:spcBef>
              <a:buFont typeface="Courier New"/>
              <a:buChar char="o"/>
              <a:tabLst>
                <a:tab pos="927100" algn="l"/>
              </a:tabLst>
            </a:pPr>
            <a:r>
              <a:rPr dirty="0" sz="1300" spc="-5">
                <a:latin typeface="Times New Roman"/>
                <a:cs typeface="Times New Roman"/>
              </a:rPr>
              <a:t>Để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đặt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chú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thích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các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dòng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lệnh,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ta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có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thể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gõ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dấu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nháy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đơn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//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tại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vị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trí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cần</a:t>
            </a:r>
            <a:endParaRPr sz="1300">
              <a:latin typeface="Times New Roman"/>
              <a:cs typeface="Times New Roman"/>
            </a:endParaRPr>
          </a:p>
          <a:p>
            <a:pPr algn="just" marL="926465" marR="6985">
              <a:lnSpc>
                <a:spcPct val="123800"/>
              </a:lnSpc>
              <a:spcBef>
                <a:spcPts val="625"/>
              </a:spcBef>
            </a:pPr>
            <a:r>
              <a:rPr dirty="0" sz="1300" spc="-5">
                <a:latin typeface="Times New Roman"/>
                <a:cs typeface="Times New Roman"/>
              </a:rPr>
              <a:t>đặt chú thích, hoặc </a:t>
            </a:r>
            <a:r>
              <a:rPr dirty="0" sz="1300">
                <a:latin typeface="Times New Roman"/>
                <a:cs typeface="Times New Roman"/>
              </a:rPr>
              <a:t>bôi </a:t>
            </a:r>
            <a:r>
              <a:rPr dirty="0" sz="1300" spc="-5">
                <a:latin typeface="Times New Roman"/>
                <a:cs typeface="Times New Roman"/>
              </a:rPr>
              <a:t>đen các dòng lệnh </a:t>
            </a:r>
            <a:r>
              <a:rPr dirty="0" sz="1300">
                <a:latin typeface="Times New Roman"/>
                <a:cs typeface="Times New Roman"/>
              </a:rPr>
              <a:t>rồi </a:t>
            </a:r>
            <a:r>
              <a:rPr dirty="0" sz="1300" spc="-5">
                <a:latin typeface="Times New Roman"/>
                <a:cs typeface="Times New Roman"/>
              </a:rPr>
              <a:t>kích vào </a:t>
            </a:r>
            <a:r>
              <a:rPr dirty="0" sz="1300">
                <a:latin typeface="Times New Roman"/>
                <a:cs typeface="Times New Roman"/>
              </a:rPr>
              <a:t>biểu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5">
                <a:latin typeface="Times New Roman"/>
                <a:cs typeface="Times New Roman"/>
              </a:rPr>
              <a:t>trên  </a:t>
            </a:r>
            <a:r>
              <a:rPr dirty="0" sz="1300" spc="-5">
                <a:latin typeface="Times New Roman"/>
                <a:cs typeface="Times New Roman"/>
              </a:rPr>
              <a:t>thanh công cụ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standard.</a:t>
            </a:r>
            <a:endParaRPr sz="1300">
              <a:latin typeface="Times New Roman"/>
              <a:cs typeface="Times New Roman"/>
            </a:endParaRPr>
          </a:p>
          <a:p>
            <a:pPr algn="just" lvl="1" marL="926465" marR="6985" indent="-228600">
              <a:lnSpc>
                <a:spcPct val="132000"/>
              </a:lnSpc>
              <a:spcBef>
                <a:spcPts val="484"/>
              </a:spcBef>
              <a:buFont typeface="Courier New"/>
              <a:buChar char="o"/>
              <a:tabLst>
                <a:tab pos="927100" algn="l"/>
              </a:tabLst>
            </a:pPr>
            <a:r>
              <a:rPr dirty="0" sz="1300" spc="-5">
                <a:latin typeface="Times New Roman"/>
                <a:cs typeface="Times New Roman"/>
              </a:rPr>
              <a:t>Để xóa dấu chú </a:t>
            </a:r>
            <a:r>
              <a:rPr dirty="0" sz="1300">
                <a:latin typeface="Times New Roman"/>
                <a:cs typeface="Times New Roman"/>
              </a:rPr>
              <a:t>thích </a:t>
            </a:r>
            <a:r>
              <a:rPr dirty="0" sz="1300" spc="-5">
                <a:latin typeface="Times New Roman"/>
                <a:cs typeface="Times New Roman"/>
              </a:rPr>
              <a:t>ở các dòng lệnh, ta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thể xóa dấu // hoặc </a:t>
            </a:r>
            <a:r>
              <a:rPr dirty="0" sz="1300">
                <a:latin typeface="Times New Roman"/>
                <a:cs typeface="Times New Roman"/>
              </a:rPr>
              <a:t>bôi </a:t>
            </a:r>
            <a:r>
              <a:rPr dirty="0" sz="1300" spc="-5">
                <a:latin typeface="Times New Roman"/>
                <a:cs typeface="Times New Roman"/>
              </a:rPr>
              <a:t>đen các  dòng lệnh muốn </a:t>
            </a:r>
            <a:r>
              <a:rPr dirty="0" sz="1300">
                <a:latin typeface="Times New Roman"/>
                <a:cs typeface="Times New Roman"/>
              </a:rPr>
              <a:t>xóa chú </a:t>
            </a:r>
            <a:r>
              <a:rPr dirty="0" sz="1300" spc="-5">
                <a:latin typeface="Times New Roman"/>
                <a:cs typeface="Times New Roman"/>
              </a:rPr>
              <a:t>thích rồi kích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trên thanh công </a:t>
            </a:r>
            <a:r>
              <a:rPr dirty="0" sz="1300" spc="-100">
                <a:latin typeface="Times New Roman"/>
                <a:cs typeface="Times New Roman"/>
              </a:rPr>
              <a:t>cụ  </a:t>
            </a:r>
            <a:r>
              <a:rPr dirty="0" sz="1300" spc="-5">
                <a:latin typeface="Times New Roman"/>
                <a:cs typeface="Times New Roman"/>
              </a:rPr>
              <a:t>Standard.</a:t>
            </a:r>
            <a:endParaRPr sz="1300">
              <a:latin typeface="Times New Roman"/>
              <a:cs typeface="Times New Roman"/>
            </a:endParaRPr>
          </a:p>
          <a:p>
            <a:pPr algn="just" marL="600710" marR="11430" indent="-228600">
              <a:lnSpc>
                <a:spcPct val="124600"/>
              </a:lnSpc>
              <a:spcBef>
                <a:spcPts val="600"/>
              </a:spcBef>
              <a:buFont typeface="Wingdings"/>
              <a:buChar char=""/>
              <a:tabLst>
                <a:tab pos="601345" algn="l"/>
              </a:tabLst>
            </a:pPr>
            <a:r>
              <a:rPr dirty="0" sz="1300" spc="-1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cửa sổ </a:t>
            </a:r>
            <a:r>
              <a:rPr dirty="0" sz="1300">
                <a:latin typeface="Times New Roman"/>
                <a:cs typeface="Times New Roman"/>
              </a:rPr>
              <a:t>danh </a:t>
            </a:r>
            <a:r>
              <a:rPr dirty="0" sz="1300" spc="-5">
                <a:latin typeface="Times New Roman"/>
                <a:cs typeface="Times New Roman"/>
              </a:rPr>
              <a:t>sách các thuộc tính,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thức, các </a:t>
            </a:r>
            <a:r>
              <a:rPr dirty="0" sz="1300">
                <a:latin typeface="Times New Roman"/>
                <a:cs typeface="Times New Roman"/>
              </a:rPr>
              <a:t>hằng </a:t>
            </a:r>
            <a:r>
              <a:rPr dirty="0" sz="1300" spc="-5">
                <a:latin typeface="Times New Roman"/>
                <a:cs typeface="Times New Roman"/>
              </a:rPr>
              <a:t>số, các lớp </a:t>
            </a:r>
            <a:r>
              <a:rPr dirty="0" sz="1300" spc="-55">
                <a:latin typeface="Times New Roman"/>
                <a:cs typeface="Times New Roman"/>
              </a:rPr>
              <a:t>đối  </a:t>
            </a:r>
            <a:r>
              <a:rPr dirty="0" sz="1300" spc="-50">
                <a:latin typeface="Times New Roman"/>
                <a:cs typeface="Times New Roman"/>
              </a:rPr>
              <a:t>tƣợng... </a:t>
            </a:r>
            <a:r>
              <a:rPr dirty="0" sz="1300" spc="-5">
                <a:latin typeface="Times New Roman"/>
                <a:cs typeface="Times New Roman"/>
              </a:rPr>
              <a:t>trong C# để </a:t>
            </a:r>
            <a:r>
              <a:rPr dirty="0" sz="1300">
                <a:latin typeface="Times New Roman"/>
                <a:cs typeface="Times New Roman"/>
              </a:rPr>
              <a:t>tránh </a:t>
            </a:r>
            <a:r>
              <a:rPr dirty="0" sz="1300" spc="-5">
                <a:latin typeface="Times New Roman"/>
                <a:cs typeface="Times New Roman"/>
              </a:rPr>
              <a:t>gõ sai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thuộc </a:t>
            </a:r>
            <a:r>
              <a:rPr dirty="0" sz="1300">
                <a:latin typeface="Times New Roman"/>
                <a:cs typeface="Times New Roman"/>
              </a:rPr>
              <a:t>tính,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thức,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...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6645" cy="10375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926465" marR="5080" indent="-22860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Courier New"/>
                <a:cs typeface="Courier New"/>
              </a:rPr>
              <a:t>o </a:t>
            </a:r>
            <a:r>
              <a:rPr dirty="0" sz="1300" spc="-5">
                <a:latin typeface="Times New Roman"/>
                <a:cs typeface="Times New Roman"/>
              </a:rPr>
              <a:t>Để gọi cửa sổ này,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cửa sổ </a:t>
            </a:r>
            <a:r>
              <a:rPr dirty="0" sz="1300" spc="-10">
                <a:latin typeface="Times New Roman"/>
                <a:cs typeface="Times New Roman"/>
              </a:rPr>
              <a:t>soạn </a:t>
            </a:r>
            <a:r>
              <a:rPr dirty="0" sz="1300" spc="-5">
                <a:latin typeface="Times New Roman"/>
                <a:cs typeface="Times New Roman"/>
              </a:rPr>
              <a:t>thảo </a:t>
            </a:r>
            <a:r>
              <a:rPr dirty="0" sz="1300">
                <a:latin typeface="Times New Roman"/>
                <a:cs typeface="Times New Roman"/>
              </a:rPr>
              <a:t>code bấm </a:t>
            </a:r>
            <a:r>
              <a:rPr dirty="0" sz="1300" spc="-5">
                <a:latin typeface="Times New Roman"/>
                <a:cs typeface="Times New Roman"/>
              </a:rPr>
              <a:t>tổ </a:t>
            </a:r>
            <a:r>
              <a:rPr dirty="0" sz="1300">
                <a:latin typeface="Times New Roman"/>
                <a:cs typeface="Times New Roman"/>
              </a:rPr>
              <a:t>hợp phím Ctrl </a:t>
            </a:r>
            <a:r>
              <a:rPr dirty="0" sz="1300" spc="-5">
                <a:latin typeface="Times New Roman"/>
                <a:cs typeface="Times New Roman"/>
              </a:rPr>
              <a:t>+ J, </a:t>
            </a:r>
            <a:r>
              <a:rPr dirty="0" sz="1300">
                <a:latin typeface="Times New Roman"/>
                <a:cs typeface="Times New Roman"/>
              </a:rPr>
              <a:t>kết  </a:t>
            </a:r>
            <a:r>
              <a:rPr dirty="0" sz="1300" spc="-5">
                <a:latin typeface="Times New Roman"/>
                <a:cs typeface="Times New Roman"/>
              </a:rPr>
              <a:t>quả là khi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gõ các ký tự bất </a:t>
            </a:r>
            <a:r>
              <a:rPr dirty="0" sz="1300" spc="-10">
                <a:latin typeface="Times New Roman"/>
                <a:cs typeface="Times New Roman"/>
              </a:rPr>
              <a:t>kỳ, </a:t>
            </a:r>
            <a:r>
              <a:rPr dirty="0" sz="1300" spc="-5">
                <a:latin typeface="Times New Roman"/>
                <a:cs typeface="Times New Roman"/>
              </a:rPr>
              <a:t>con trỏ sẽ tự động cuộn tới </a:t>
            </a:r>
            <a:r>
              <a:rPr dirty="0" sz="1300" spc="-55">
                <a:latin typeface="Times New Roman"/>
                <a:cs typeface="Times New Roman"/>
              </a:rPr>
              <a:t>dòng  </a:t>
            </a:r>
            <a:r>
              <a:rPr dirty="0" sz="1300" spc="-5">
                <a:latin typeface="Times New Roman"/>
                <a:cs typeface="Times New Roman"/>
              </a:rPr>
              <a:t>đầu tiên chứa các ký tự đó cho </a:t>
            </a:r>
            <a:r>
              <a:rPr dirty="0" sz="1300" spc="-7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chọn.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66570" y="1615439"/>
            <a:ext cx="2625725" cy="1475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3197478"/>
            <a:ext cx="6174740" cy="6053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0710" indent="-229235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601345" algn="l"/>
              </a:tabLst>
            </a:pPr>
            <a:r>
              <a:rPr dirty="0" sz="1300" spc="-5">
                <a:latin typeface="Times New Roman"/>
                <a:cs typeface="Times New Roman"/>
              </a:rPr>
              <a:t>Sử dụng câu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try...catch để bắt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lỗi </a:t>
            </a:r>
            <a:r>
              <a:rPr dirty="0" sz="1300">
                <a:latin typeface="Times New Roman"/>
                <a:cs typeface="Times New Roman"/>
              </a:rPr>
              <a:t>ngoại </a:t>
            </a:r>
            <a:r>
              <a:rPr dirty="0" sz="1300" spc="-5">
                <a:latin typeface="Times New Roman"/>
                <a:cs typeface="Times New Roman"/>
              </a:rPr>
              <a:t>lệ của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2.6.2. Dò </a:t>
            </a:r>
            <a:r>
              <a:rPr dirty="0" sz="1200" b="1" i="1">
                <a:latin typeface="Arial"/>
                <a:cs typeface="Arial"/>
              </a:rPr>
              <a:t>lỗi </a:t>
            </a:r>
            <a:r>
              <a:rPr dirty="0" sz="1200" spc="-5" b="1" i="1">
                <a:latin typeface="Arial"/>
                <a:cs typeface="Arial"/>
              </a:rPr>
              <a:t>từng dòng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lệnh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trong những cách dò lỗi hiệu quả là thực hiện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5">
                <a:latin typeface="Times New Roman"/>
                <a:cs typeface="Times New Roman"/>
              </a:rPr>
              <a:t>cách </a:t>
            </a:r>
            <a:r>
              <a:rPr dirty="0" sz="1300">
                <a:latin typeface="Times New Roman"/>
                <a:cs typeface="Times New Roman"/>
              </a:rPr>
              <a:t>chạy </a:t>
            </a:r>
            <a:r>
              <a:rPr dirty="0" sz="1300" spc="-60">
                <a:latin typeface="Times New Roman"/>
                <a:cs typeface="Times New Roman"/>
              </a:rPr>
              <a:t>từng  </a:t>
            </a:r>
            <a:r>
              <a:rPr dirty="0" sz="1300" spc="-5">
                <a:latin typeface="Times New Roman"/>
                <a:cs typeface="Times New Roman"/>
              </a:rPr>
              <a:t>dòng </a:t>
            </a:r>
            <a:r>
              <a:rPr dirty="0" sz="1300">
                <a:latin typeface="Times New Roman"/>
                <a:cs typeface="Times New Roman"/>
              </a:rPr>
              <a:t>lệnh.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đó, ta có thể </a:t>
            </a:r>
            <a:r>
              <a:rPr dirty="0" sz="1300">
                <a:latin typeface="Times New Roman"/>
                <a:cs typeface="Times New Roman"/>
              </a:rPr>
              <a:t>kiểm </a:t>
            </a:r>
            <a:r>
              <a:rPr dirty="0" sz="1300" spc="-5">
                <a:latin typeface="Times New Roman"/>
                <a:cs typeface="Times New Roman"/>
              </a:rPr>
              <a:t>tra sự </a:t>
            </a:r>
            <a:r>
              <a:rPr dirty="0" sz="1300">
                <a:latin typeface="Times New Roman"/>
                <a:cs typeface="Times New Roman"/>
              </a:rPr>
              <a:t>thay đổi </a:t>
            </a:r>
            <a:r>
              <a:rPr dirty="0" sz="1300" spc="-5">
                <a:latin typeface="Times New Roman"/>
                <a:cs typeface="Times New Roman"/>
              </a:rPr>
              <a:t>giá trị của các </a:t>
            </a:r>
            <a:r>
              <a:rPr dirty="0" sz="1300">
                <a:latin typeface="Times New Roman"/>
                <a:cs typeface="Times New Roman"/>
              </a:rPr>
              <a:t>biến,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thuộc tính… qua  </a:t>
            </a:r>
            <a:r>
              <a:rPr dirty="0" sz="1300" spc="-5">
                <a:latin typeface="Times New Roman"/>
                <a:cs typeface="Times New Roman"/>
              </a:rPr>
              <a:t>từng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thực hiện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trình. Để </a:t>
            </a:r>
            <a:r>
              <a:rPr dirty="0" sz="1300">
                <a:latin typeface="Times New Roman"/>
                <a:cs typeface="Times New Roman"/>
              </a:rPr>
              <a:t>tìm hiểu </a:t>
            </a:r>
            <a:r>
              <a:rPr dirty="0" sz="1300" spc="-5">
                <a:latin typeface="Times New Roman"/>
                <a:cs typeface="Times New Roman"/>
              </a:rPr>
              <a:t>cách </a:t>
            </a:r>
            <a:r>
              <a:rPr dirty="0" sz="1300">
                <a:latin typeface="Times New Roman"/>
                <a:cs typeface="Times New Roman"/>
              </a:rPr>
              <a:t>dò </a:t>
            </a:r>
            <a:r>
              <a:rPr dirty="0" sz="1300" spc="-5">
                <a:latin typeface="Times New Roman"/>
                <a:cs typeface="Times New Roman"/>
              </a:rPr>
              <a:t>lỗi từng </a:t>
            </a:r>
            <a:r>
              <a:rPr dirty="0" sz="1300">
                <a:latin typeface="Times New Roman"/>
                <a:cs typeface="Times New Roman"/>
              </a:rPr>
              <a:t>dòng </a:t>
            </a:r>
            <a:r>
              <a:rPr dirty="0" sz="1300" spc="-5">
                <a:latin typeface="Times New Roman"/>
                <a:cs typeface="Times New Roman"/>
              </a:rPr>
              <a:t>lệnh ta thực hiện </a:t>
            </a:r>
            <a:r>
              <a:rPr dirty="0" sz="1300" spc="-100">
                <a:latin typeface="Times New Roman"/>
                <a:cs typeface="Times New Roman"/>
              </a:rPr>
              <a:t>theo 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của ví dụ</a:t>
            </a:r>
            <a:r>
              <a:rPr dirty="0" sz="1300" spc="-14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 b="1">
                <a:latin typeface="Times New Roman"/>
                <a:cs typeface="Times New Roman"/>
              </a:rPr>
              <a:t>Đề </a:t>
            </a:r>
            <a:r>
              <a:rPr dirty="0" sz="1300" spc="-10" b="1">
                <a:latin typeface="Times New Roman"/>
                <a:cs typeface="Times New Roman"/>
              </a:rPr>
              <a:t>bài: </a:t>
            </a:r>
            <a:r>
              <a:rPr dirty="0" sz="1300">
                <a:latin typeface="Times New Roman"/>
                <a:cs typeface="Times New Roman"/>
              </a:rPr>
              <a:t>viết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tính </a:t>
            </a:r>
            <a:r>
              <a:rPr dirty="0" sz="1300">
                <a:latin typeface="Times New Roman"/>
                <a:cs typeface="Times New Roman"/>
              </a:rPr>
              <a:t>giai </a:t>
            </a:r>
            <a:r>
              <a:rPr dirty="0" sz="1300" spc="-5">
                <a:latin typeface="Times New Roman"/>
                <a:cs typeface="Times New Roman"/>
              </a:rPr>
              <a:t>thừa,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tính và in ra kết quả của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6!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Bước 1: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một dự án mới rồi </a:t>
            </a:r>
            <a:r>
              <a:rPr dirty="0" sz="1300">
                <a:latin typeface="Times New Roman"/>
                <a:cs typeface="Times New Roman"/>
              </a:rPr>
              <a:t>gõ </a:t>
            </a:r>
            <a:r>
              <a:rPr dirty="0" sz="1300" spc="-5">
                <a:latin typeface="Times New Roman"/>
                <a:cs typeface="Times New Roman"/>
              </a:rPr>
              <a:t>đoạn mã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vào cửa sổ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code.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025"/>
              </a:lnSpc>
              <a:spcBef>
                <a:spcPts val="14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dirty="0" sz="1000" spc="-5">
                <a:latin typeface="Courier New"/>
                <a:cs typeface="Courier New"/>
              </a:rPr>
              <a:t>System;</a:t>
            </a:r>
            <a:endParaRPr sz="1000">
              <a:latin typeface="Courier New"/>
              <a:cs typeface="Courier New"/>
            </a:endParaRPr>
          </a:p>
          <a:p>
            <a:pPr marL="372110" marR="3279775">
              <a:lnSpc>
                <a:spcPct val="71000"/>
              </a:lnSpc>
              <a:spcBef>
                <a:spcPts val="17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dirty="0" sz="1000" spc="-5">
                <a:latin typeface="Courier New"/>
                <a:cs typeface="Courier New"/>
              </a:rPr>
              <a:t>System.Collections.Generic;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dirty="0" sz="1000" spc="-5">
                <a:latin typeface="Courier New"/>
                <a:cs typeface="Courier New"/>
              </a:rPr>
              <a:t>System.ComponentModel;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dirty="0" sz="1000" spc="-5">
                <a:latin typeface="Courier New"/>
                <a:cs typeface="Courier New"/>
              </a:rPr>
              <a:t>System.Data;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ts val="66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dirty="0" sz="1000" spc="-5">
                <a:latin typeface="Courier New"/>
                <a:cs typeface="Courier New"/>
              </a:rPr>
              <a:t>System.Drawing;</a:t>
            </a:r>
            <a:endParaRPr sz="1000">
              <a:latin typeface="Courier New"/>
              <a:cs typeface="Courier New"/>
            </a:endParaRPr>
          </a:p>
          <a:p>
            <a:pPr marL="372110" marR="4422775">
              <a:lnSpc>
                <a:spcPct val="71000"/>
              </a:lnSpc>
              <a:spcBef>
                <a:spcPts val="17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using</a:t>
            </a:r>
            <a:r>
              <a:rPr dirty="0" sz="1000" spc="-5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System.Linq;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using</a:t>
            </a:r>
            <a:r>
              <a:rPr dirty="0" sz="1000" spc="-5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System.Text;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ts val="85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using </a:t>
            </a:r>
            <a:r>
              <a:rPr dirty="0" sz="1000" spc="-5">
                <a:latin typeface="Courier New"/>
                <a:cs typeface="Courier New"/>
              </a:rPr>
              <a:t>System.Windows.Forms;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ts val="1025"/>
              </a:lnSpc>
              <a:spcBef>
                <a:spcPts val="49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namespace </a:t>
            </a:r>
            <a:r>
              <a:rPr dirty="0" sz="1000" spc="-5">
                <a:latin typeface="Courier New"/>
                <a:cs typeface="Courier New"/>
              </a:rPr>
              <a:t>MinhHoaChuong3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ts val="85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676910">
              <a:lnSpc>
                <a:spcPts val="85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public partial class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Form1 </a:t>
            </a:r>
            <a:r>
              <a:rPr dirty="0" sz="1000" spc="-5">
                <a:latin typeface="Courier New"/>
                <a:cs typeface="Courier New"/>
              </a:rPr>
              <a:t>:</a:t>
            </a:r>
            <a:r>
              <a:rPr dirty="0" sz="1000" spc="2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Form</a:t>
            </a:r>
            <a:endParaRPr sz="1000">
              <a:latin typeface="Courier New"/>
              <a:cs typeface="Courier New"/>
            </a:endParaRPr>
          </a:p>
          <a:p>
            <a:pPr marL="676910">
              <a:lnSpc>
                <a:spcPts val="85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981710">
              <a:lnSpc>
                <a:spcPts val="844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public </a:t>
            </a:r>
            <a:r>
              <a:rPr dirty="0" sz="1000" spc="-5">
                <a:latin typeface="Courier New"/>
                <a:cs typeface="Courier New"/>
              </a:rPr>
              <a:t>Form1()</a:t>
            </a:r>
            <a:endParaRPr sz="1000">
              <a:latin typeface="Courier New"/>
              <a:cs typeface="Courier New"/>
            </a:endParaRPr>
          </a:p>
          <a:p>
            <a:pPr marL="981710">
              <a:lnSpc>
                <a:spcPts val="844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86510">
              <a:lnSpc>
                <a:spcPts val="850"/>
              </a:lnSpc>
            </a:pPr>
            <a:r>
              <a:rPr dirty="0" sz="1000" spc="-5">
                <a:latin typeface="Courier New"/>
                <a:cs typeface="Courier New"/>
              </a:rPr>
              <a:t>InitializeComponent();</a:t>
            </a:r>
            <a:endParaRPr sz="1000">
              <a:latin typeface="Courier New"/>
              <a:cs typeface="Courier New"/>
            </a:endParaRPr>
          </a:p>
          <a:p>
            <a:pPr marL="981710">
              <a:lnSpc>
                <a:spcPts val="102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981710">
              <a:lnSpc>
                <a:spcPts val="1019"/>
              </a:lnSpc>
              <a:spcBef>
                <a:spcPts val="50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long </a:t>
            </a:r>
            <a:r>
              <a:rPr dirty="0" sz="1000" spc="-5">
                <a:latin typeface="Courier New"/>
                <a:cs typeface="Courier New"/>
              </a:rPr>
              <a:t>GiaiThua(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dirty="0" sz="100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n)</a:t>
            </a:r>
            <a:endParaRPr sz="1000">
              <a:latin typeface="Courier New"/>
              <a:cs typeface="Courier New"/>
            </a:endParaRPr>
          </a:p>
          <a:p>
            <a:pPr marL="981710">
              <a:lnSpc>
                <a:spcPts val="844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86510" marR="4269740">
              <a:lnSpc>
                <a:spcPct val="71000"/>
              </a:lnSpc>
              <a:spcBef>
                <a:spcPts val="17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1000" spc="-5">
                <a:latin typeface="Courier New"/>
                <a:cs typeface="Courier New"/>
              </a:rPr>
              <a:t>i;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long</a:t>
            </a:r>
            <a:r>
              <a:rPr dirty="0" sz="1000" spc="-7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gt;  gt =</a:t>
            </a:r>
            <a:r>
              <a:rPr dirty="0" sz="1000" spc="-5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1;</a:t>
            </a:r>
            <a:endParaRPr sz="1000">
              <a:latin typeface="Courier New"/>
              <a:cs typeface="Courier New"/>
            </a:endParaRPr>
          </a:p>
          <a:p>
            <a:pPr marL="1591310" marR="3050540" indent="-305435">
              <a:lnSpc>
                <a:spcPct val="70000"/>
              </a:lnSpc>
              <a:spcBef>
                <a:spcPts val="1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dirty="0" sz="1000" spc="-5">
                <a:latin typeface="Courier New"/>
                <a:cs typeface="Courier New"/>
              </a:rPr>
              <a:t>(i = 1; i &lt;= n; i++)  gt +=</a:t>
            </a:r>
            <a:r>
              <a:rPr dirty="0" sz="1000" spc="-1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i;</a:t>
            </a:r>
            <a:endParaRPr sz="1000">
              <a:latin typeface="Courier New"/>
              <a:cs typeface="Courier New"/>
            </a:endParaRPr>
          </a:p>
          <a:p>
            <a:pPr marL="1286510">
              <a:lnSpc>
                <a:spcPts val="68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dirty="0" sz="100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gt;</a:t>
            </a:r>
            <a:endParaRPr sz="1000">
              <a:latin typeface="Courier New"/>
              <a:cs typeface="Courier New"/>
            </a:endParaRPr>
          </a:p>
          <a:p>
            <a:pPr marL="981710">
              <a:lnSpc>
                <a:spcPts val="85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981710">
              <a:lnSpc>
                <a:spcPts val="85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Form1_Load(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981710">
              <a:lnSpc>
                <a:spcPts val="844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86510">
              <a:lnSpc>
                <a:spcPts val="844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long</a:t>
            </a:r>
            <a:r>
              <a:rPr dirty="0" sz="100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a;</a:t>
            </a:r>
            <a:endParaRPr sz="1000">
              <a:latin typeface="Courier New"/>
              <a:cs typeface="Courier New"/>
            </a:endParaRPr>
          </a:p>
          <a:p>
            <a:pPr marL="1286510" marR="2593340">
              <a:lnSpc>
                <a:spcPct val="71000"/>
              </a:lnSpc>
              <a:spcBef>
                <a:spcPts val="170"/>
              </a:spcBef>
            </a:pPr>
            <a:r>
              <a:rPr dirty="0" sz="1000" spc="-5">
                <a:latin typeface="Courier New"/>
                <a:cs typeface="Courier New"/>
              </a:rPr>
              <a:t>a = GiaiThua(6);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.Show(a.ToString());</a:t>
            </a:r>
            <a:endParaRPr sz="1000">
              <a:latin typeface="Courier New"/>
              <a:cs typeface="Courier New"/>
            </a:endParaRPr>
          </a:p>
          <a:p>
            <a:pPr marL="981710">
              <a:lnSpc>
                <a:spcPts val="69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646430">
              <a:lnSpc>
                <a:spcPts val="760"/>
              </a:lnSpc>
            </a:pPr>
            <a:r>
              <a:rPr dirty="0" sz="90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372110">
              <a:lnSpc>
                <a:spcPts val="919"/>
              </a:lnSpc>
            </a:pPr>
            <a:r>
              <a:rPr dirty="0" sz="90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80455" cy="35013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203835" indent="342265">
              <a:lnSpc>
                <a:spcPts val="1500"/>
              </a:lnSpc>
              <a:spcBef>
                <a:spcPts val="580"/>
              </a:spcBef>
            </a:pPr>
            <a:r>
              <a:rPr dirty="0" sz="1300" spc="-5" i="1">
                <a:latin typeface="Times New Roman"/>
                <a:cs typeface="Times New Roman"/>
              </a:rPr>
              <a:t>Bước 2: </a:t>
            </a:r>
            <a:r>
              <a:rPr dirty="0" sz="1300" spc="-5">
                <a:latin typeface="Times New Roman"/>
                <a:cs typeface="Times New Roman"/>
              </a:rPr>
              <a:t>bấm F5 để </a:t>
            </a:r>
            <a:r>
              <a:rPr dirty="0" sz="1300">
                <a:latin typeface="Times New Roman"/>
                <a:cs typeface="Times New Roman"/>
              </a:rPr>
              <a:t>thực hiện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trình, ta </a:t>
            </a:r>
            <a:r>
              <a:rPr dirty="0" sz="1300">
                <a:latin typeface="Times New Roman"/>
                <a:cs typeface="Times New Roman"/>
              </a:rPr>
              <a:t>thấy </a:t>
            </a:r>
            <a:r>
              <a:rPr dirty="0" sz="1300" spc="-5">
                <a:latin typeface="Times New Roman"/>
                <a:cs typeface="Times New Roman"/>
              </a:rPr>
              <a:t>kết quả của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là  </a:t>
            </a:r>
            <a:r>
              <a:rPr dirty="0" sz="1300">
                <a:latin typeface="Times New Roman"/>
                <a:cs typeface="Times New Roman"/>
              </a:rPr>
              <a:t>6!=22. Đây </a:t>
            </a:r>
            <a:r>
              <a:rPr dirty="0" sz="1300" spc="-5">
                <a:latin typeface="Times New Roman"/>
                <a:cs typeface="Times New Roman"/>
              </a:rPr>
              <a:t>là một kết quả sai. Nhiệm vụ của chúng ta là xác </a:t>
            </a:r>
            <a:r>
              <a:rPr dirty="0" sz="1300">
                <a:latin typeface="Times New Roman"/>
                <a:cs typeface="Times New Roman"/>
              </a:rPr>
              <a:t>định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sai ở</a:t>
            </a:r>
            <a:r>
              <a:rPr dirty="0" sz="1300" spc="30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đâu?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 indent="359410">
              <a:lnSpc>
                <a:spcPct val="124200"/>
              </a:lnSpc>
              <a:spcBef>
                <a:spcPts val="125"/>
              </a:spcBef>
            </a:pPr>
            <a:r>
              <a:rPr dirty="0" sz="1300" spc="-5" i="1">
                <a:latin typeface="Times New Roman"/>
                <a:cs typeface="Times New Roman"/>
              </a:rPr>
              <a:t>Bước 3</a:t>
            </a:r>
            <a:r>
              <a:rPr dirty="0" sz="1300" spc="-5">
                <a:latin typeface="Times New Roman"/>
                <a:cs typeface="Times New Roman"/>
              </a:rPr>
              <a:t>: khoanh vùng và đặt điểm </a:t>
            </a:r>
            <a:r>
              <a:rPr dirty="0" sz="1300">
                <a:latin typeface="Times New Roman"/>
                <a:cs typeface="Times New Roman"/>
              </a:rPr>
              <a:t>dừng </a:t>
            </a:r>
            <a:r>
              <a:rPr dirty="0" sz="1300" spc="-5">
                <a:latin typeface="Times New Roman"/>
                <a:cs typeface="Times New Roman"/>
              </a:rPr>
              <a:t>Breakpoint tại dòng </a:t>
            </a:r>
            <a:r>
              <a:rPr dirty="0" sz="1300" spc="-10">
                <a:latin typeface="Times New Roman"/>
                <a:cs typeface="Times New Roman"/>
              </a:rPr>
              <a:t>mã lệnh </a:t>
            </a:r>
            <a:r>
              <a:rPr dirty="0" sz="1300" spc="-5">
                <a:latin typeface="Times New Roman"/>
                <a:cs typeface="Times New Roman"/>
              </a:rPr>
              <a:t>ta nghi </a:t>
            </a:r>
            <a:r>
              <a:rPr dirty="0" sz="1300">
                <a:latin typeface="Times New Roman"/>
                <a:cs typeface="Times New Roman"/>
              </a:rPr>
              <a:t>ngờ </a:t>
            </a:r>
            <a:r>
              <a:rPr dirty="0" sz="1300" spc="-5">
                <a:latin typeface="Times New Roman"/>
                <a:cs typeface="Times New Roman"/>
              </a:rPr>
              <a:t>là  sai để theo dõi kết quả thực hiện của nó. Trong cửa sổ soạn thảo code, đặt con trỏ tại dòng  lệnh </a:t>
            </a:r>
            <a:r>
              <a:rPr dirty="0" sz="1300" spc="-10">
                <a:latin typeface="Times New Roman"/>
                <a:cs typeface="Times New Roman"/>
              </a:rPr>
              <a:t>muốn </a:t>
            </a:r>
            <a:r>
              <a:rPr dirty="0" sz="1300">
                <a:latin typeface="Times New Roman"/>
                <a:cs typeface="Times New Roman"/>
              </a:rPr>
              <a:t>đặt </a:t>
            </a:r>
            <a:r>
              <a:rPr dirty="0" sz="1300" spc="-5">
                <a:latin typeface="Times New Roman"/>
                <a:cs typeface="Times New Roman"/>
              </a:rPr>
              <a:t>Breakpoint (ví dụ dòng </a:t>
            </a:r>
            <a:r>
              <a:rPr dirty="0" sz="1300">
                <a:latin typeface="Times New Roman"/>
                <a:cs typeface="Times New Roman"/>
              </a:rPr>
              <a:t>gt +=i) </a:t>
            </a:r>
            <a:r>
              <a:rPr dirty="0" sz="1300" spc="-5">
                <a:latin typeface="Times New Roman"/>
                <a:cs typeface="Times New Roman"/>
              </a:rPr>
              <a:t>và thực hiện theo 1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3 </a:t>
            </a:r>
            <a:r>
              <a:rPr dirty="0" sz="1300">
                <a:latin typeface="Times New Roman"/>
                <a:cs typeface="Times New Roman"/>
              </a:rPr>
              <a:t>cách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Vào Debug\Toggle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Breakpoint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Bấm </a:t>
            </a:r>
            <a:r>
              <a:rPr dirty="0" sz="1300" spc="-5">
                <a:latin typeface="Times New Roman"/>
                <a:cs typeface="Times New Roman"/>
              </a:rPr>
              <a:t>phím</a:t>
            </a:r>
            <a:r>
              <a:rPr dirty="0" sz="1300" spc="-6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F9</a:t>
            </a:r>
            <a:endParaRPr sz="1300">
              <a:latin typeface="Times New Roman"/>
              <a:cs typeface="Times New Roman"/>
            </a:endParaRPr>
          </a:p>
          <a:p>
            <a:pPr algn="just" marL="12700" marR="571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Di </a:t>
            </a:r>
            <a:r>
              <a:rPr dirty="0" sz="1300" spc="-5">
                <a:latin typeface="Times New Roman"/>
                <a:cs typeface="Times New Roman"/>
              </a:rPr>
              <a:t>chuột ra bên lề </a:t>
            </a:r>
            <a:r>
              <a:rPr dirty="0" sz="1300">
                <a:latin typeface="Times New Roman"/>
                <a:cs typeface="Times New Roman"/>
              </a:rPr>
              <a:t>trái của </a:t>
            </a:r>
            <a:r>
              <a:rPr dirty="0" sz="1300" spc="-5">
                <a:latin typeface="Times New Roman"/>
                <a:cs typeface="Times New Roman"/>
              </a:rPr>
              <a:t>cửa sổ soạn </a:t>
            </a:r>
            <a:r>
              <a:rPr dirty="0" sz="1300">
                <a:latin typeface="Times New Roman"/>
                <a:cs typeface="Times New Roman"/>
              </a:rPr>
              <a:t>thảo </a:t>
            </a:r>
            <a:r>
              <a:rPr dirty="0" sz="1300" spc="-5">
                <a:latin typeface="Times New Roman"/>
                <a:cs typeface="Times New Roman"/>
              </a:rPr>
              <a:t>code, kích </a:t>
            </a:r>
            <a:r>
              <a:rPr dirty="0" sz="1300" spc="-10">
                <a:latin typeface="Times New Roman"/>
                <a:cs typeface="Times New Roman"/>
              </a:rPr>
              <a:t>trái </a:t>
            </a:r>
            <a:r>
              <a:rPr dirty="0" sz="1300">
                <a:latin typeface="Times New Roman"/>
                <a:cs typeface="Times New Roman"/>
              </a:rPr>
              <a:t>chuột </a:t>
            </a:r>
            <a:r>
              <a:rPr dirty="0" sz="1300" spc="-5">
                <a:latin typeface="Times New Roman"/>
                <a:cs typeface="Times New Roman"/>
              </a:rPr>
              <a:t>tại dòng lệnh  muốn </a:t>
            </a:r>
            <a:r>
              <a:rPr dirty="0" sz="1300">
                <a:latin typeface="Times New Roman"/>
                <a:cs typeface="Times New Roman"/>
              </a:rPr>
              <a:t>đặt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Breakpoint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800"/>
              </a:lnSpc>
              <a:spcBef>
                <a:spcPts val="620"/>
              </a:spcBef>
            </a:pPr>
            <a:r>
              <a:rPr dirty="0" sz="1250" spc="-5">
                <a:latin typeface="Times New Roman"/>
                <a:cs typeface="Times New Roman"/>
              </a:rPr>
              <a:t>Kết quả C# </a:t>
            </a:r>
            <a:r>
              <a:rPr dirty="0" sz="1250" spc="-10">
                <a:latin typeface="Times New Roman"/>
                <a:cs typeface="Times New Roman"/>
              </a:rPr>
              <a:t>sẽ </a:t>
            </a:r>
            <a:r>
              <a:rPr dirty="0" sz="1250" spc="-5">
                <a:latin typeface="Times New Roman"/>
                <a:cs typeface="Times New Roman"/>
              </a:rPr>
              <a:t>hiển thị </a:t>
            </a:r>
            <a:r>
              <a:rPr dirty="0" sz="1250" spc="-10">
                <a:latin typeface="Times New Roman"/>
                <a:cs typeface="Times New Roman"/>
              </a:rPr>
              <a:t>một </a:t>
            </a:r>
            <a:r>
              <a:rPr dirty="0" sz="1250">
                <a:latin typeface="Times New Roman"/>
                <a:cs typeface="Times New Roman"/>
              </a:rPr>
              <a:t>vòng </a:t>
            </a:r>
            <a:r>
              <a:rPr dirty="0" sz="1250" spc="-5">
                <a:latin typeface="Times New Roman"/>
                <a:cs typeface="Times New Roman"/>
              </a:rPr>
              <a:t>tròn </a:t>
            </a:r>
            <a:r>
              <a:rPr dirty="0" sz="1250" spc="-10">
                <a:latin typeface="Times New Roman"/>
                <a:cs typeface="Times New Roman"/>
              </a:rPr>
              <a:t>màu </a:t>
            </a:r>
            <a:r>
              <a:rPr dirty="0" sz="1250">
                <a:latin typeface="Times New Roman"/>
                <a:cs typeface="Times New Roman"/>
              </a:rPr>
              <a:t>đỏ </a:t>
            </a:r>
            <a:r>
              <a:rPr dirty="0" sz="1250" spc="-5">
                <a:latin typeface="Times New Roman"/>
                <a:cs typeface="Times New Roman"/>
              </a:rPr>
              <a:t>và </a:t>
            </a:r>
            <a:r>
              <a:rPr dirty="0" sz="1250">
                <a:latin typeface="Times New Roman"/>
                <a:cs typeface="Times New Roman"/>
              </a:rPr>
              <a:t>tô </a:t>
            </a:r>
            <a:r>
              <a:rPr dirty="0" sz="1250" spc="-5">
                <a:latin typeface="Times New Roman"/>
                <a:cs typeface="Times New Roman"/>
              </a:rPr>
              <a:t>nền </a:t>
            </a:r>
            <a:r>
              <a:rPr dirty="0" sz="1250" spc="-10">
                <a:latin typeface="Times New Roman"/>
                <a:cs typeface="Times New Roman"/>
              </a:rPr>
              <a:t>mầu </a:t>
            </a:r>
            <a:r>
              <a:rPr dirty="0" sz="1250" spc="-5">
                <a:latin typeface="Times New Roman"/>
                <a:cs typeface="Times New Roman"/>
              </a:rPr>
              <a:t>đỏ tại dòng lệnh đã đặt  Breakpoint. Khi </a:t>
            </a:r>
            <a:r>
              <a:rPr dirty="0" sz="1250">
                <a:latin typeface="Times New Roman"/>
                <a:cs typeface="Times New Roman"/>
              </a:rPr>
              <a:t>thực hiện </a:t>
            </a:r>
            <a:r>
              <a:rPr dirty="0" sz="1250" spc="-5">
                <a:latin typeface="Times New Roman"/>
                <a:cs typeface="Times New Roman"/>
              </a:rPr>
              <a:t>đến dòng </a:t>
            </a:r>
            <a:r>
              <a:rPr dirty="0" sz="1250" spc="-10">
                <a:latin typeface="Times New Roman"/>
                <a:cs typeface="Times New Roman"/>
              </a:rPr>
              <a:t>lệnh </a:t>
            </a:r>
            <a:r>
              <a:rPr dirty="0" sz="1250" spc="-5">
                <a:latin typeface="Times New Roman"/>
                <a:cs typeface="Times New Roman"/>
              </a:rPr>
              <a:t>này, </a:t>
            </a:r>
            <a:r>
              <a:rPr dirty="0" sz="1250" spc="-70">
                <a:latin typeface="Times New Roman"/>
                <a:cs typeface="Times New Roman"/>
              </a:rPr>
              <a:t>chƣơng </a:t>
            </a:r>
            <a:r>
              <a:rPr dirty="0" sz="1250" spc="-5">
                <a:latin typeface="Times New Roman"/>
                <a:cs typeface="Times New Roman"/>
              </a:rPr>
              <a:t>trình </a:t>
            </a:r>
            <a:r>
              <a:rPr dirty="0" sz="1250" spc="-10">
                <a:latin typeface="Times New Roman"/>
                <a:cs typeface="Times New Roman"/>
              </a:rPr>
              <a:t>sẽ </a:t>
            </a:r>
            <a:r>
              <a:rPr dirty="0" sz="1250" spc="-5">
                <a:latin typeface="Times New Roman"/>
                <a:cs typeface="Times New Roman"/>
              </a:rPr>
              <a:t>dừng lại để ta tự </a:t>
            </a:r>
            <a:r>
              <a:rPr dirty="0" sz="1250">
                <a:latin typeface="Times New Roman"/>
                <a:cs typeface="Times New Roman"/>
              </a:rPr>
              <a:t>chạy </a:t>
            </a:r>
            <a:r>
              <a:rPr dirty="0" sz="1250" spc="-114">
                <a:latin typeface="Times New Roman"/>
                <a:cs typeface="Times New Roman"/>
              </a:rPr>
              <a:t>chƣơng  </a:t>
            </a:r>
            <a:r>
              <a:rPr dirty="0" sz="1250" spc="-5">
                <a:latin typeface="Times New Roman"/>
                <a:cs typeface="Times New Roman"/>
              </a:rPr>
              <a:t>trình kiểm tra từng</a:t>
            </a:r>
            <a:r>
              <a:rPr dirty="0" sz="1250" spc="20">
                <a:latin typeface="Times New Roman"/>
                <a:cs typeface="Times New Roman"/>
              </a:rPr>
              <a:t> </a:t>
            </a:r>
            <a:r>
              <a:rPr dirty="0" sz="1250" spc="-75">
                <a:latin typeface="Times New Roman"/>
                <a:cs typeface="Times New Roman"/>
              </a:rPr>
              <a:t>bƣớc.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0180" y="4073525"/>
            <a:ext cx="5356860" cy="2415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96284" y="7437119"/>
            <a:ext cx="220979" cy="193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8120" y="6546875"/>
            <a:ext cx="6179185" cy="162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 i="1">
                <a:latin typeface="Times New Roman"/>
                <a:cs typeface="Times New Roman"/>
              </a:rPr>
              <a:t>Bước 4: </a:t>
            </a:r>
            <a:r>
              <a:rPr dirty="0" sz="1300" spc="-5">
                <a:latin typeface="Times New Roman"/>
                <a:cs typeface="Times New Roman"/>
              </a:rPr>
              <a:t>bấm </a:t>
            </a:r>
            <a:r>
              <a:rPr dirty="0" sz="1300">
                <a:latin typeface="Times New Roman"/>
                <a:cs typeface="Times New Roman"/>
              </a:rPr>
              <a:t>F5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trình, </a:t>
            </a:r>
            <a:r>
              <a:rPr dirty="0" sz="1300" spc="-10">
                <a:latin typeface="Times New Roman"/>
                <a:cs typeface="Times New Roman"/>
              </a:rPr>
              <a:t>C# </a:t>
            </a:r>
            <a:r>
              <a:rPr dirty="0" sz="1300" spc="-5">
                <a:latin typeface="Times New Roman"/>
                <a:cs typeface="Times New Roman"/>
              </a:rPr>
              <a:t>dừng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tại dòng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114">
                <a:latin typeface="Times New Roman"/>
                <a:cs typeface="Times New Roman"/>
              </a:rPr>
              <a:t>đặt  </a:t>
            </a:r>
            <a:r>
              <a:rPr dirty="0" sz="1300" spc="-5">
                <a:latin typeface="Times New Roman"/>
                <a:cs typeface="Times New Roman"/>
              </a:rPr>
              <a:t>Breakpoint và </a:t>
            </a:r>
            <a:r>
              <a:rPr dirty="0" sz="1300" spc="-10">
                <a:latin typeface="Times New Roman"/>
                <a:cs typeface="Times New Roman"/>
              </a:rPr>
              <a:t>màu </a:t>
            </a:r>
            <a:r>
              <a:rPr dirty="0" sz="1300">
                <a:latin typeface="Times New Roman"/>
                <a:cs typeface="Times New Roman"/>
              </a:rPr>
              <a:t>nền </a:t>
            </a:r>
            <a:r>
              <a:rPr dirty="0" sz="1300" spc="-5">
                <a:latin typeface="Times New Roman"/>
                <a:cs typeface="Times New Roman"/>
              </a:rPr>
              <a:t>của dòng lệnh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đã chuyển từ </a:t>
            </a:r>
            <a:r>
              <a:rPr dirty="0" sz="1300" spc="-10">
                <a:latin typeface="Times New Roman"/>
                <a:cs typeface="Times New Roman"/>
              </a:rPr>
              <a:t>màu </a:t>
            </a:r>
            <a:r>
              <a:rPr dirty="0" sz="1300" spc="-5">
                <a:latin typeface="Times New Roman"/>
                <a:cs typeface="Times New Roman"/>
              </a:rPr>
              <a:t>đỏ sang </a:t>
            </a:r>
            <a:r>
              <a:rPr dirty="0" sz="1300" spc="-10">
                <a:latin typeface="Times New Roman"/>
                <a:cs typeface="Times New Roman"/>
              </a:rPr>
              <a:t>màu </a:t>
            </a:r>
            <a:r>
              <a:rPr dirty="0" sz="1300" spc="-5">
                <a:latin typeface="Times New Roman"/>
                <a:cs typeface="Times New Roman"/>
              </a:rPr>
              <a:t>vàng cho biết tiếp 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sẽ </a:t>
            </a:r>
            <a:r>
              <a:rPr dirty="0" sz="1300">
                <a:latin typeface="Times New Roman"/>
                <a:cs typeface="Times New Roman"/>
              </a:rPr>
              <a:t>thực hiện lệnh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này.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300"/>
              </a:lnSpc>
              <a:spcBef>
                <a:spcPts val="930"/>
              </a:spcBef>
            </a:pPr>
            <a:r>
              <a:rPr dirty="0" sz="1300" spc="-5" i="1">
                <a:latin typeface="Times New Roman"/>
                <a:cs typeface="Times New Roman"/>
              </a:rPr>
              <a:t>Bước 5: </a:t>
            </a:r>
            <a:r>
              <a:rPr dirty="0" sz="1300" spc="-5">
                <a:latin typeface="Times New Roman"/>
                <a:cs typeface="Times New Roman"/>
              </a:rPr>
              <a:t>nhấn nút Step Into trên thanh công </a:t>
            </a:r>
            <a:r>
              <a:rPr dirty="0" sz="1300" spc="-10">
                <a:latin typeface="Times New Roman"/>
                <a:cs typeface="Times New Roman"/>
              </a:rPr>
              <a:t>cụ </a:t>
            </a:r>
            <a:r>
              <a:rPr dirty="0" sz="1300" spc="-5">
                <a:latin typeface="Times New Roman"/>
                <a:cs typeface="Times New Roman"/>
              </a:rPr>
              <a:t>Standard để </a:t>
            </a:r>
            <a:r>
              <a:rPr dirty="0" sz="1300" spc="-1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dòng lệnh có  nền </a:t>
            </a:r>
            <a:r>
              <a:rPr dirty="0" sz="1300" spc="-15">
                <a:latin typeface="Times New Roman"/>
                <a:cs typeface="Times New Roman"/>
              </a:rPr>
              <a:t>màu </a:t>
            </a:r>
            <a:r>
              <a:rPr dirty="0" sz="1300">
                <a:latin typeface="Times New Roman"/>
                <a:cs typeface="Times New Roman"/>
              </a:rPr>
              <a:t>vàng, </a:t>
            </a:r>
            <a:r>
              <a:rPr dirty="0" sz="1300" spc="-5">
                <a:latin typeface="Times New Roman"/>
                <a:cs typeface="Times New Roman"/>
              </a:rPr>
              <a:t>rồi vào Debug\Windows\Autos để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10">
                <a:latin typeface="Times New Roman"/>
                <a:cs typeface="Times New Roman"/>
              </a:rPr>
              <a:t>cửa </a:t>
            </a:r>
            <a:r>
              <a:rPr dirty="0" sz="1300" spc="-5">
                <a:latin typeface="Times New Roman"/>
                <a:cs typeface="Times New Roman"/>
              </a:rPr>
              <a:t>sổ </a:t>
            </a:r>
            <a:r>
              <a:rPr dirty="0" sz="1300" spc="-10">
                <a:latin typeface="Times New Roman"/>
                <a:cs typeface="Times New Roman"/>
              </a:rPr>
              <a:t>Autos </a:t>
            </a:r>
            <a:r>
              <a:rPr dirty="0" sz="1300">
                <a:latin typeface="Times New Roman"/>
                <a:cs typeface="Times New Roman"/>
              </a:rPr>
              <a:t>xem </a:t>
            </a:r>
            <a:r>
              <a:rPr dirty="0" sz="1300" spc="-5">
                <a:latin typeface="Times New Roman"/>
                <a:cs typeface="Times New Roman"/>
              </a:rPr>
              <a:t>giá trị của các biến  </a:t>
            </a:r>
            <a:r>
              <a:rPr dirty="0" sz="1300">
                <a:latin typeface="Times New Roman"/>
                <a:cs typeface="Times New Roman"/>
              </a:rPr>
              <a:t>tại </a:t>
            </a:r>
            <a:r>
              <a:rPr dirty="0" sz="1300" spc="-5">
                <a:latin typeface="Times New Roman"/>
                <a:cs typeface="Times New Roman"/>
              </a:rPr>
              <a:t>thời điểm hiện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thời.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2493010"/>
            <a:chOff x="1062532" y="792480"/>
            <a:chExt cx="6189980" cy="249301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8830"/>
              <a:ext cx="5584190" cy="24866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41272" y="3392550"/>
            <a:ext cx="6059805" cy="80899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359410">
              <a:lnSpc>
                <a:spcPts val="1450"/>
              </a:lnSpc>
              <a:spcBef>
                <a:spcPts val="185"/>
              </a:spcBef>
            </a:pPr>
            <a:r>
              <a:rPr dirty="0" sz="1250">
                <a:latin typeface="Times New Roman"/>
                <a:cs typeface="Times New Roman"/>
              </a:rPr>
              <a:t>Trong </a:t>
            </a:r>
            <a:r>
              <a:rPr dirty="0" sz="1250" spc="-5">
                <a:latin typeface="Times New Roman"/>
                <a:cs typeface="Times New Roman"/>
              </a:rPr>
              <a:t>cửa </a:t>
            </a:r>
            <a:r>
              <a:rPr dirty="0" sz="1250" spc="-10">
                <a:latin typeface="Times New Roman"/>
                <a:cs typeface="Times New Roman"/>
              </a:rPr>
              <a:t>sổ </a:t>
            </a:r>
            <a:r>
              <a:rPr dirty="0" sz="1250">
                <a:latin typeface="Times New Roman"/>
                <a:cs typeface="Times New Roman"/>
              </a:rPr>
              <a:t>Autos </a:t>
            </a:r>
            <a:r>
              <a:rPr dirty="0" sz="1250" spc="-5">
                <a:latin typeface="Times New Roman"/>
                <a:cs typeface="Times New Roman"/>
              </a:rPr>
              <a:t>giá </a:t>
            </a:r>
            <a:r>
              <a:rPr dirty="0" sz="1250">
                <a:latin typeface="Times New Roman"/>
                <a:cs typeface="Times New Roman"/>
              </a:rPr>
              <a:t>trị </a:t>
            </a:r>
            <a:r>
              <a:rPr dirty="0" sz="1250" spc="-5">
                <a:latin typeface="Times New Roman"/>
                <a:cs typeface="Times New Roman"/>
              </a:rPr>
              <a:t>của </a:t>
            </a:r>
            <a:r>
              <a:rPr dirty="0" sz="1250" spc="-10">
                <a:latin typeface="Times New Roman"/>
                <a:cs typeface="Times New Roman"/>
              </a:rPr>
              <a:t>gt </a:t>
            </a:r>
            <a:r>
              <a:rPr dirty="0" sz="1250" spc="-5">
                <a:latin typeface="Times New Roman"/>
                <a:cs typeface="Times New Roman"/>
              </a:rPr>
              <a:t>=2.0, i=1 và n=6. </a:t>
            </a:r>
            <a:r>
              <a:rPr dirty="0" sz="1250">
                <a:latin typeface="Times New Roman"/>
                <a:cs typeface="Times New Roman"/>
              </a:rPr>
              <a:t>Ta thấy </a:t>
            </a:r>
            <a:r>
              <a:rPr dirty="0" sz="1250" spc="-5">
                <a:latin typeface="Times New Roman"/>
                <a:cs typeface="Times New Roman"/>
              </a:rPr>
              <a:t>giá trị </a:t>
            </a:r>
            <a:r>
              <a:rPr dirty="0" sz="1250">
                <a:latin typeface="Times New Roman"/>
                <a:cs typeface="Times New Roman"/>
              </a:rPr>
              <a:t>của </a:t>
            </a:r>
            <a:r>
              <a:rPr dirty="0" sz="1250" spc="-5">
                <a:latin typeface="Times New Roman"/>
                <a:cs typeface="Times New Roman"/>
              </a:rPr>
              <a:t>gt sai </a:t>
            </a:r>
            <a:r>
              <a:rPr dirty="0" sz="1250">
                <a:latin typeface="Times New Roman"/>
                <a:cs typeface="Times New Roman"/>
              </a:rPr>
              <a:t>vì </a:t>
            </a:r>
            <a:r>
              <a:rPr dirty="0" sz="1250" spc="-5">
                <a:latin typeface="Times New Roman"/>
                <a:cs typeface="Times New Roman"/>
              </a:rPr>
              <a:t>với i=1  thì gt cũng phải có giá trị là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1.0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dirty="0" sz="1250" spc="-100" i="1">
                <a:latin typeface="Times New Roman"/>
                <a:cs typeface="Times New Roman"/>
              </a:rPr>
              <a:t>B</a:t>
            </a:r>
            <a:r>
              <a:rPr dirty="0" sz="1250" spc="-100">
                <a:latin typeface="Times New Roman"/>
                <a:cs typeface="Times New Roman"/>
              </a:rPr>
              <a:t>ƣớ</a:t>
            </a:r>
            <a:r>
              <a:rPr dirty="0" sz="1250" spc="-100" i="1">
                <a:latin typeface="Times New Roman"/>
                <a:cs typeface="Times New Roman"/>
              </a:rPr>
              <a:t>c </a:t>
            </a:r>
            <a:r>
              <a:rPr dirty="0" sz="1250" spc="-5" i="1">
                <a:latin typeface="Times New Roman"/>
                <a:cs typeface="Times New Roman"/>
              </a:rPr>
              <a:t>6</a:t>
            </a:r>
            <a:r>
              <a:rPr dirty="0" sz="1250" spc="-5">
                <a:latin typeface="Times New Roman"/>
                <a:cs typeface="Times New Roman"/>
              </a:rPr>
              <a:t>: tiếp tục nhấn 2 lần nút Step Into, </a:t>
            </a:r>
            <a:r>
              <a:rPr dirty="0" sz="1250">
                <a:latin typeface="Times New Roman"/>
                <a:cs typeface="Times New Roman"/>
              </a:rPr>
              <a:t>cửa </a:t>
            </a:r>
            <a:r>
              <a:rPr dirty="0" sz="1250" spc="-10">
                <a:latin typeface="Times New Roman"/>
                <a:cs typeface="Times New Roman"/>
              </a:rPr>
              <a:t>sổ </a:t>
            </a:r>
            <a:r>
              <a:rPr dirty="0" sz="1250" spc="-5">
                <a:latin typeface="Times New Roman"/>
                <a:cs typeface="Times New Roman"/>
              </a:rPr>
              <a:t>Autos có giá trị </a:t>
            </a:r>
            <a:r>
              <a:rPr dirty="0" sz="1250" spc="-130">
                <a:latin typeface="Times New Roman"/>
                <a:cs typeface="Times New Roman"/>
              </a:rPr>
              <a:t>nhƣ</a:t>
            </a:r>
            <a:r>
              <a:rPr dirty="0" sz="1250" spc="-80">
                <a:latin typeface="Times New Roman"/>
                <a:cs typeface="Times New Roman"/>
              </a:rPr>
              <a:t> </a:t>
            </a:r>
            <a:r>
              <a:rPr dirty="0" sz="1250" spc="5">
                <a:latin typeface="Times New Roman"/>
                <a:cs typeface="Times New Roman"/>
              </a:rPr>
              <a:t>sau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0180" y="4326890"/>
            <a:ext cx="5585460" cy="671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27733" y="5104002"/>
            <a:ext cx="3035935" cy="21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-100" i="1">
                <a:latin typeface="Times New Roman"/>
                <a:cs typeface="Times New Roman"/>
              </a:rPr>
              <a:t>B</a:t>
            </a:r>
            <a:r>
              <a:rPr dirty="0" sz="1250" spc="-100">
                <a:latin typeface="Times New Roman"/>
                <a:cs typeface="Times New Roman"/>
              </a:rPr>
              <a:t>ƣớ</a:t>
            </a:r>
            <a:r>
              <a:rPr dirty="0" sz="1250" spc="-100" i="1">
                <a:latin typeface="Times New Roman"/>
                <a:cs typeface="Times New Roman"/>
              </a:rPr>
              <a:t>c </a:t>
            </a:r>
            <a:r>
              <a:rPr dirty="0" sz="1250" spc="-5" i="1">
                <a:latin typeface="Times New Roman"/>
                <a:cs typeface="Times New Roman"/>
              </a:rPr>
              <a:t>7</a:t>
            </a:r>
            <a:r>
              <a:rPr dirty="0" sz="1250" spc="-5">
                <a:latin typeface="Times New Roman"/>
                <a:cs typeface="Times New Roman"/>
              </a:rPr>
              <a:t>: tiếp tục nhấn 2 lần nút Step Into, ta</a:t>
            </a:r>
            <a:r>
              <a:rPr dirty="0" sz="1250" spc="30">
                <a:latin typeface="Times New Roman"/>
                <a:cs typeface="Times New Roman"/>
              </a:rPr>
              <a:t> </a:t>
            </a:r>
            <a:r>
              <a:rPr dirty="0" sz="1250" spc="-30">
                <a:latin typeface="Times New Roman"/>
                <a:cs typeface="Times New Roman"/>
              </a:rPr>
              <a:t>có: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40180" y="5445125"/>
            <a:ext cx="5584190" cy="6997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32529" y="6902450"/>
            <a:ext cx="213360" cy="202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68120" y="6251828"/>
            <a:ext cx="6178550" cy="292100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algn="just" marL="85725" marR="50165" indent="359410">
              <a:lnSpc>
                <a:spcPct val="96400"/>
              </a:lnSpc>
              <a:spcBef>
                <a:spcPts val="150"/>
              </a:spcBef>
            </a:pPr>
            <a:r>
              <a:rPr dirty="0" sz="1250" spc="-5">
                <a:latin typeface="Times New Roman"/>
                <a:cs typeface="Times New Roman"/>
              </a:rPr>
              <a:t>Đến đây ta thấy giá </a:t>
            </a:r>
            <a:r>
              <a:rPr dirty="0" sz="1250">
                <a:latin typeface="Times New Roman"/>
                <a:cs typeface="Times New Roman"/>
              </a:rPr>
              <a:t>trị </a:t>
            </a:r>
            <a:r>
              <a:rPr dirty="0" sz="1250" spc="-5">
                <a:latin typeface="Times New Roman"/>
                <a:cs typeface="Times New Roman"/>
              </a:rPr>
              <a:t>gt </a:t>
            </a:r>
            <a:r>
              <a:rPr dirty="0" sz="1250" spc="-10">
                <a:latin typeface="Times New Roman"/>
                <a:cs typeface="Times New Roman"/>
              </a:rPr>
              <a:t>mới </a:t>
            </a:r>
            <a:r>
              <a:rPr dirty="0" sz="1250" spc="-95">
                <a:latin typeface="Times New Roman"/>
                <a:cs typeface="Times New Roman"/>
              </a:rPr>
              <a:t>đƣợc </a:t>
            </a:r>
            <a:r>
              <a:rPr dirty="0" sz="1250" spc="-5">
                <a:latin typeface="Times New Roman"/>
                <a:cs typeface="Times New Roman"/>
              </a:rPr>
              <a:t>tính bằng cách </a:t>
            </a:r>
            <a:r>
              <a:rPr dirty="0" sz="1250">
                <a:latin typeface="Times New Roman"/>
                <a:cs typeface="Times New Roman"/>
              </a:rPr>
              <a:t>cộng </a:t>
            </a:r>
            <a:r>
              <a:rPr dirty="0" sz="1250" spc="-5">
                <a:latin typeface="Times New Roman"/>
                <a:cs typeface="Times New Roman"/>
              </a:rPr>
              <a:t>thêm giá trị </a:t>
            </a:r>
            <a:r>
              <a:rPr dirty="0" sz="1250" spc="-10">
                <a:latin typeface="Times New Roman"/>
                <a:cs typeface="Times New Roman"/>
              </a:rPr>
              <a:t>của </a:t>
            </a:r>
            <a:r>
              <a:rPr dirty="0" sz="1250" spc="-5">
                <a:latin typeface="Times New Roman"/>
                <a:cs typeface="Times New Roman"/>
              </a:rPr>
              <a:t>i hiện thời </a:t>
            </a:r>
            <a:r>
              <a:rPr dirty="0" sz="1250" spc="-45">
                <a:latin typeface="Times New Roman"/>
                <a:cs typeface="Times New Roman"/>
              </a:rPr>
              <a:t>vào  </a:t>
            </a:r>
            <a:r>
              <a:rPr dirty="0" sz="1250" spc="-5">
                <a:latin typeface="Times New Roman"/>
                <a:cs typeface="Times New Roman"/>
              </a:rPr>
              <a:t>giá trị gt cũ, </a:t>
            </a:r>
            <a:r>
              <a:rPr dirty="0" sz="1250" spc="5">
                <a:latin typeface="Times New Roman"/>
                <a:cs typeface="Times New Roman"/>
              </a:rPr>
              <a:t>chứ </a:t>
            </a:r>
            <a:r>
              <a:rPr dirty="0" sz="1250" spc="-5">
                <a:latin typeface="Times New Roman"/>
                <a:cs typeface="Times New Roman"/>
              </a:rPr>
              <a:t>không phải </a:t>
            </a:r>
            <a:r>
              <a:rPr dirty="0" sz="1250">
                <a:latin typeface="Times New Roman"/>
                <a:cs typeface="Times New Roman"/>
              </a:rPr>
              <a:t>là </a:t>
            </a:r>
            <a:r>
              <a:rPr dirty="0" sz="1250" spc="-5">
                <a:latin typeface="Times New Roman"/>
                <a:cs typeface="Times New Roman"/>
              </a:rPr>
              <a:t>nhân theo cách </a:t>
            </a:r>
            <a:r>
              <a:rPr dirty="0" sz="1250">
                <a:latin typeface="Times New Roman"/>
                <a:cs typeface="Times New Roman"/>
              </a:rPr>
              <a:t>tính </a:t>
            </a:r>
            <a:r>
              <a:rPr dirty="0" sz="1250" spc="-5">
                <a:latin typeface="Times New Roman"/>
                <a:cs typeface="Times New Roman"/>
              </a:rPr>
              <a:t>giai thừa. </a:t>
            </a:r>
            <a:r>
              <a:rPr dirty="0" sz="1250" spc="-125">
                <a:latin typeface="Times New Roman"/>
                <a:cs typeface="Times New Roman"/>
              </a:rPr>
              <a:t>Nhƣ </a:t>
            </a:r>
            <a:r>
              <a:rPr dirty="0" sz="1250">
                <a:latin typeface="Times New Roman"/>
                <a:cs typeface="Times New Roman"/>
              </a:rPr>
              <a:t>vậy trong </a:t>
            </a:r>
            <a:r>
              <a:rPr dirty="0" sz="1250" spc="-5">
                <a:latin typeface="Times New Roman"/>
                <a:cs typeface="Times New Roman"/>
              </a:rPr>
              <a:t>công thức </a:t>
            </a:r>
            <a:r>
              <a:rPr dirty="0" sz="1250">
                <a:latin typeface="Times New Roman"/>
                <a:cs typeface="Times New Roman"/>
              </a:rPr>
              <a:t>tính </a:t>
            </a:r>
            <a:r>
              <a:rPr dirty="0" sz="1250" spc="-70">
                <a:latin typeface="Times New Roman"/>
                <a:cs typeface="Times New Roman"/>
              </a:rPr>
              <a:t>gt  </a:t>
            </a:r>
            <a:r>
              <a:rPr dirty="0" sz="1250" spc="-5">
                <a:latin typeface="Times New Roman"/>
                <a:cs typeface="Times New Roman"/>
              </a:rPr>
              <a:t>ta đã gõ </a:t>
            </a:r>
            <a:r>
              <a:rPr dirty="0" sz="1250">
                <a:latin typeface="Times New Roman"/>
                <a:cs typeface="Times New Roman"/>
              </a:rPr>
              <a:t>nhầm </a:t>
            </a:r>
            <a:r>
              <a:rPr dirty="0" sz="1250" spc="-5">
                <a:latin typeface="Times New Roman"/>
                <a:cs typeface="Times New Roman"/>
              </a:rPr>
              <a:t>dấu * </a:t>
            </a:r>
            <a:r>
              <a:rPr dirty="0" sz="1250">
                <a:latin typeface="Times New Roman"/>
                <a:cs typeface="Times New Roman"/>
              </a:rPr>
              <a:t>thành dấu</a:t>
            </a:r>
            <a:r>
              <a:rPr dirty="0" sz="1250" spc="35">
                <a:latin typeface="Times New Roman"/>
                <a:cs typeface="Times New Roman"/>
              </a:rPr>
              <a:t> </a:t>
            </a:r>
            <a:r>
              <a:rPr dirty="0" sz="1250" spc="10">
                <a:latin typeface="Times New Roman"/>
                <a:cs typeface="Times New Roman"/>
              </a:rPr>
              <a:t>+.</a:t>
            </a:r>
            <a:endParaRPr sz="125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800"/>
              </a:lnSpc>
              <a:spcBef>
                <a:spcPts val="610"/>
              </a:spcBef>
            </a:pPr>
            <a:r>
              <a:rPr dirty="0" sz="1250" spc="-100" i="1">
                <a:latin typeface="Times New Roman"/>
                <a:cs typeface="Times New Roman"/>
              </a:rPr>
              <a:t>B</a:t>
            </a:r>
            <a:r>
              <a:rPr dirty="0" sz="1250" spc="-100">
                <a:latin typeface="Times New Roman"/>
                <a:cs typeface="Times New Roman"/>
              </a:rPr>
              <a:t>ƣớ</a:t>
            </a:r>
            <a:r>
              <a:rPr dirty="0" sz="1250" spc="-100" i="1">
                <a:latin typeface="Times New Roman"/>
                <a:cs typeface="Times New Roman"/>
              </a:rPr>
              <a:t>c </a:t>
            </a:r>
            <a:r>
              <a:rPr dirty="0" sz="1250" spc="-5" i="1">
                <a:latin typeface="Times New Roman"/>
                <a:cs typeface="Times New Roman"/>
              </a:rPr>
              <a:t>8</a:t>
            </a:r>
            <a:r>
              <a:rPr dirty="0" sz="1250" spc="-5">
                <a:latin typeface="Times New Roman"/>
                <a:cs typeface="Times New Roman"/>
              </a:rPr>
              <a:t>: </a:t>
            </a:r>
            <a:r>
              <a:rPr dirty="0" sz="1250" spc="-10">
                <a:latin typeface="Times New Roman"/>
                <a:cs typeface="Times New Roman"/>
              </a:rPr>
              <a:t>nhấn </a:t>
            </a:r>
            <a:r>
              <a:rPr dirty="0" sz="1250" spc="-5">
                <a:latin typeface="Times New Roman"/>
                <a:cs typeface="Times New Roman"/>
              </a:rPr>
              <a:t>nút Stop Debugging để thoát khỏi chế độ ngắt </a:t>
            </a:r>
            <a:r>
              <a:rPr dirty="0" sz="1250">
                <a:latin typeface="Times New Roman"/>
                <a:cs typeface="Times New Roman"/>
              </a:rPr>
              <a:t>trở </a:t>
            </a:r>
            <a:r>
              <a:rPr dirty="0" sz="1250" spc="-5">
                <a:latin typeface="Times New Roman"/>
                <a:cs typeface="Times New Roman"/>
              </a:rPr>
              <a:t>về </a:t>
            </a:r>
            <a:r>
              <a:rPr dirty="0" sz="1250" spc="-10">
                <a:latin typeface="Times New Roman"/>
                <a:cs typeface="Times New Roman"/>
              </a:rPr>
              <a:t>môi </a:t>
            </a:r>
            <a:r>
              <a:rPr dirty="0" sz="1250" spc="-65">
                <a:latin typeface="Times New Roman"/>
                <a:cs typeface="Times New Roman"/>
              </a:rPr>
              <a:t>trƣờng </a:t>
            </a:r>
            <a:r>
              <a:rPr dirty="0" sz="1250" spc="-90">
                <a:latin typeface="Times New Roman"/>
                <a:cs typeface="Times New Roman"/>
              </a:rPr>
              <a:t>phát  </a:t>
            </a:r>
            <a:r>
              <a:rPr dirty="0" sz="1250" spc="-5">
                <a:latin typeface="Times New Roman"/>
                <a:cs typeface="Times New Roman"/>
              </a:rPr>
              <a:t>triển của Visual </a:t>
            </a:r>
            <a:r>
              <a:rPr dirty="0" sz="1250">
                <a:latin typeface="Times New Roman"/>
                <a:cs typeface="Times New Roman"/>
              </a:rPr>
              <a:t>Studio </a:t>
            </a:r>
            <a:r>
              <a:rPr dirty="0" sz="1250" spc="-5">
                <a:latin typeface="Times New Roman"/>
                <a:cs typeface="Times New Roman"/>
              </a:rPr>
              <a:t>và sửa lại công thức </a:t>
            </a:r>
            <a:r>
              <a:rPr dirty="0" sz="1250">
                <a:latin typeface="Times New Roman"/>
                <a:cs typeface="Times New Roman"/>
              </a:rPr>
              <a:t>tính </a:t>
            </a:r>
            <a:r>
              <a:rPr dirty="0" sz="1250" spc="-10">
                <a:latin typeface="Times New Roman"/>
                <a:cs typeface="Times New Roman"/>
              </a:rPr>
              <a:t>Gt </a:t>
            </a:r>
            <a:r>
              <a:rPr dirty="0" sz="1250" spc="-5">
                <a:latin typeface="Times New Roman"/>
                <a:cs typeface="Times New Roman"/>
              </a:rPr>
              <a:t>thành </a:t>
            </a:r>
            <a:r>
              <a:rPr dirty="0" sz="1250" spc="-10">
                <a:latin typeface="Times New Roman"/>
                <a:cs typeface="Times New Roman"/>
              </a:rPr>
              <a:t>gt </a:t>
            </a:r>
            <a:r>
              <a:rPr dirty="0" sz="1250">
                <a:latin typeface="Times New Roman"/>
                <a:cs typeface="Times New Roman"/>
              </a:rPr>
              <a:t>*=</a:t>
            </a:r>
            <a:r>
              <a:rPr dirty="0" sz="1250" spc="150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i.</a:t>
            </a:r>
            <a:endParaRPr sz="1250">
              <a:latin typeface="Times New Roman"/>
              <a:cs typeface="Times New Roman"/>
            </a:endParaRPr>
          </a:p>
          <a:p>
            <a:pPr algn="just" marL="85725" marR="48895" indent="359410">
              <a:lnSpc>
                <a:spcPct val="96500"/>
              </a:lnSpc>
              <a:spcBef>
                <a:spcPts val="585"/>
              </a:spcBef>
            </a:pPr>
            <a:r>
              <a:rPr dirty="0" sz="1250" spc="-100" i="1">
                <a:latin typeface="Times New Roman"/>
                <a:cs typeface="Times New Roman"/>
              </a:rPr>
              <a:t>B</a:t>
            </a:r>
            <a:r>
              <a:rPr dirty="0" sz="1250" spc="-100">
                <a:latin typeface="Times New Roman"/>
                <a:cs typeface="Times New Roman"/>
              </a:rPr>
              <a:t>ƣớ</a:t>
            </a:r>
            <a:r>
              <a:rPr dirty="0" sz="1250" spc="-100" i="1">
                <a:latin typeface="Times New Roman"/>
                <a:cs typeface="Times New Roman"/>
              </a:rPr>
              <a:t>c </a:t>
            </a:r>
            <a:r>
              <a:rPr dirty="0" sz="1250" spc="-5" i="1">
                <a:latin typeface="Times New Roman"/>
                <a:cs typeface="Times New Roman"/>
              </a:rPr>
              <a:t>9</a:t>
            </a:r>
            <a:r>
              <a:rPr dirty="0" sz="1250" spc="-5">
                <a:latin typeface="Times New Roman"/>
                <a:cs typeface="Times New Roman"/>
              </a:rPr>
              <a:t>: ta thấy khi trở về </a:t>
            </a:r>
            <a:r>
              <a:rPr dirty="0" sz="1250" spc="-10">
                <a:latin typeface="Times New Roman"/>
                <a:cs typeface="Times New Roman"/>
              </a:rPr>
              <a:t>môi </a:t>
            </a:r>
            <a:r>
              <a:rPr dirty="0" sz="1250" spc="-60">
                <a:latin typeface="Times New Roman"/>
                <a:cs typeface="Times New Roman"/>
              </a:rPr>
              <a:t>trƣờng </a:t>
            </a:r>
            <a:r>
              <a:rPr dirty="0" sz="1250" spc="-5">
                <a:latin typeface="Times New Roman"/>
                <a:cs typeface="Times New Roman"/>
              </a:rPr>
              <a:t>phát triển của Visual </a:t>
            </a:r>
            <a:r>
              <a:rPr dirty="0" sz="1250" spc="-10">
                <a:latin typeface="Times New Roman"/>
                <a:cs typeface="Times New Roman"/>
              </a:rPr>
              <a:t>Studio </a:t>
            </a:r>
            <a:r>
              <a:rPr dirty="0" sz="1250" spc="-5">
                <a:latin typeface="Times New Roman"/>
                <a:cs typeface="Times New Roman"/>
              </a:rPr>
              <a:t>thì điểm </a:t>
            </a:r>
            <a:r>
              <a:rPr dirty="0" sz="1250" spc="-85">
                <a:latin typeface="Times New Roman"/>
                <a:cs typeface="Times New Roman"/>
              </a:rPr>
              <a:t>dừng  </a:t>
            </a:r>
            <a:r>
              <a:rPr dirty="0" sz="1250" spc="-5">
                <a:latin typeface="Times New Roman"/>
                <a:cs typeface="Times New Roman"/>
              </a:rPr>
              <a:t>Breakpoint vẫn tồn </a:t>
            </a:r>
            <a:r>
              <a:rPr dirty="0" sz="1250">
                <a:latin typeface="Times New Roman"/>
                <a:cs typeface="Times New Roman"/>
              </a:rPr>
              <a:t>tại. </a:t>
            </a:r>
            <a:r>
              <a:rPr dirty="0" sz="1250" spc="-5">
                <a:latin typeface="Times New Roman"/>
                <a:cs typeface="Times New Roman"/>
              </a:rPr>
              <a:t>Để loại bỏ điểm dừng Breakpoint, trong cửa </a:t>
            </a:r>
            <a:r>
              <a:rPr dirty="0" sz="1250" spc="-10">
                <a:latin typeface="Times New Roman"/>
                <a:cs typeface="Times New Roman"/>
              </a:rPr>
              <a:t>sổ </a:t>
            </a:r>
            <a:r>
              <a:rPr dirty="0" sz="1250" spc="-5">
                <a:latin typeface="Times New Roman"/>
                <a:cs typeface="Times New Roman"/>
              </a:rPr>
              <a:t>soạn thảo code, </a:t>
            </a:r>
            <a:r>
              <a:rPr dirty="0" sz="1250" spc="-10">
                <a:latin typeface="Times New Roman"/>
                <a:cs typeface="Times New Roman"/>
              </a:rPr>
              <a:t>đặt  </a:t>
            </a:r>
            <a:r>
              <a:rPr dirty="0" sz="1250" spc="-5">
                <a:latin typeface="Times New Roman"/>
                <a:cs typeface="Times New Roman"/>
              </a:rPr>
              <a:t>con trỏ </a:t>
            </a:r>
            <a:r>
              <a:rPr dirty="0" sz="1250">
                <a:latin typeface="Times New Roman"/>
                <a:cs typeface="Times New Roman"/>
              </a:rPr>
              <a:t>tại </a:t>
            </a:r>
            <a:r>
              <a:rPr dirty="0" sz="1250" spc="-5">
                <a:latin typeface="Times New Roman"/>
                <a:cs typeface="Times New Roman"/>
              </a:rPr>
              <a:t>dòng </a:t>
            </a:r>
            <a:r>
              <a:rPr dirty="0" sz="1250">
                <a:latin typeface="Times New Roman"/>
                <a:cs typeface="Times New Roman"/>
              </a:rPr>
              <a:t>lệnh </a:t>
            </a:r>
            <a:r>
              <a:rPr dirty="0" sz="1250" spc="-5">
                <a:latin typeface="Times New Roman"/>
                <a:cs typeface="Times New Roman"/>
              </a:rPr>
              <a:t>muốn bỏ </a:t>
            </a:r>
            <a:r>
              <a:rPr dirty="0" sz="1250">
                <a:latin typeface="Times New Roman"/>
                <a:cs typeface="Times New Roman"/>
              </a:rPr>
              <a:t>Breakpoint </a:t>
            </a:r>
            <a:r>
              <a:rPr dirty="0" sz="1250" spc="-5">
                <a:latin typeface="Times New Roman"/>
                <a:cs typeface="Times New Roman"/>
              </a:rPr>
              <a:t>và </a:t>
            </a:r>
            <a:r>
              <a:rPr dirty="0" sz="1250">
                <a:latin typeface="Times New Roman"/>
                <a:cs typeface="Times New Roman"/>
              </a:rPr>
              <a:t>thực </a:t>
            </a:r>
            <a:r>
              <a:rPr dirty="0" sz="1250" spc="-5">
                <a:latin typeface="Times New Roman"/>
                <a:cs typeface="Times New Roman"/>
              </a:rPr>
              <a:t>hiện </a:t>
            </a:r>
            <a:r>
              <a:rPr dirty="0" sz="1250">
                <a:latin typeface="Times New Roman"/>
                <a:cs typeface="Times New Roman"/>
              </a:rPr>
              <a:t>theo </a:t>
            </a:r>
            <a:r>
              <a:rPr dirty="0" sz="1250" spc="-5">
                <a:latin typeface="Times New Roman"/>
                <a:cs typeface="Times New Roman"/>
              </a:rPr>
              <a:t>1 trong 3 cách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sau:</a:t>
            </a:r>
            <a:endParaRPr sz="125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53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Debug\Toggle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Breakpoint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Bấm phím</a:t>
            </a:r>
            <a:r>
              <a:rPr dirty="0" sz="1300" spc="-9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F9</a:t>
            </a:r>
            <a:endParaRPr sz="1300">
              <a:latin typeface="Times New Roman"/>
              <a:cs typeface="Times New Roman"/>
            </a:endParaRPr>
          </a:p>
          <a:p>
            <a:pPr algn="just" marL="12700" marR="571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Di chuột ra bên lề </a:t>
            </a:r>
            <a:r>
              <a:rPr dirty="0" sz="1300">
                <a:latin typeface="Times New Roman"/>
                <a:cs typeface="Times New Roman"/>
              </a:rPr>
              <a:t>trái của cửa </a:t>
            </a:r>
            <a:r>
              <a:rPr dirty="0" sz="1300" spc="-5">
                <a:latin typeface="Times New Roman"/>
                <a:cs typeface="Times New Roman"/>
              </a:rPr>
              <a:t>sổ soạn thảo code, kích </a:t>
            </a:r>
            <a:r>
              <a:rPr dirty="0" sz="1300" spc="-10">
                <a:latin typeface="Times New Roman"/>
                <a:cs typeface="Times New Roman"/>
              </a:rPr>
              <a:t>trái </a:t>
            </a:r>
            <a:r>
              <a:rPr dirty="0" sz="1300">
                <a:latin typeface="Times New Roman"/>
                <a:cs typeface="Times New Roman"/>
              </a:rPr>
              <a:t>chuột </a:t>
            </a:r>
            <a:r>
              <a:rPr dirty="0" sz="1300" spc="-5">
                <a:latin typeface="Times New Roman"/>
                <a:cs typeface="Times New Roman"/>
              </a:rPr>
              <a:t>tại dòng </a:t>
            </a:r>
            <a:r>
              <a:rPr dirty="0" sz="1300">
                <a:latin typeface="Times New Roman"/>
                <a:cs typeface="Times New Roman"/>
              </a:rPr>
              <a:t>lệnh  </a:t>
            </a:r>
            <a:r>
              <a:rPr dirty="0" sz="1300" spc="-5">
                <a:latin typeface="Times New Roman"/>
                <a:cs typeface="Times New Roman"/>
              </a:rPr>
              <a:t>đang đặt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Breakpoint.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7618"/>
            <a:ext cx="6179185" cy="1717039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900"/>
              </a:lnSpc>
              <a:spcBef>
                <a:spcPts val="105"/>
              </a:spcBef>
            </a:pPr>
            <a:r>
              <a:rPr dirty="0" sz="1250" spc="-5">
                <a:latin typeface="Times New Roman"/>
                <a:cs typeface="Times New Roman"/>
              </a:rPr>
              <a:t>Ngoài ra, nếu </a:t>
            </a:r>
            <a:r>
              <a:rPr dirty="0" sz="1250" spc="-70">
                <a:latin typeface="Times New Roman"/>
                <a:cs typeface="Times New Roman"/>
              </a:rPr>
              <a:t>chƣơng </a:t>
            </a:r>
            <a:r>
              <a:rPr dirty="0" sz="1250" spc="-5">
                <a:latin typeface="Times New Roman"/>
                <a:cs typeface="Times New Roman"/>
              </a:rPr>
              <a:t>trình có nhiều </a:t>
            </a:r>
            <a:r>
              <a:rPr dirty="0" sz="1250">
                <a:latin typeface="Times New Roman"/>
                <a:cs typeface="Times New Roman"/>
              </a:rPr>
              <a:t>điểm </a:t>
            </a:r>
            <a:r>
              <a:rPr dirty="0" sz="1250" spc="-5">
                <a:latin typeface="Times New Roman"/>
                <a:cs typeface="Times New Roman"/>
              </a:rPr>
              <a:t>Breakpoint và để loại bỏ hết các điểm </a:t>
            </a:r>
            <a:r>
              <a:rPr dirty="0" sz="1250" spc="-50">
                <a:latin typeface="Times New Roman"/>
                <a:cs typeface="Times New Roman"/>
              </a:rPr>
              <a:t>này  </a:t>
            </a:r>
            <a:r>
              <a:rPr dirty="0" sz="1250" spc="-5">
                <a:latin typeface="Times New Roman"/>
                <a:cs typeface="Times New Roman"/>
              </a:rPr>
              <a:t>cùng </a:t>
            </a:r>
            <a:r>
              <a:rPr dirty="0" sz="1250" spc="-10">
                <a:latin typeface="Times New Roman"/>
                <a:cs typeface="Times New Roman"/>
              </a:rPr>
              <a:t>một </a:t>
            </a:r>
            <a:r>
              <a:rPr dirty="0" sz="1250" spc="-5">
                <a:latin typeface="Times New Roman"/>
                <a:cs typeface="Times New Roman"/>
              </a:rPr>
              <a:t>lúc thì ta thực </a:t>
            </a:r>
            <a:r>
              <a:rPr dirty="0" sz="1250">
                <a:latin typeface="Times New Roman"/>
                <a:cs typeface="Times New Roman"/>
              </a:rPr>
              <a:t>hiện </a:t>
            </a:r>
            <a:r>
              <a:rPr dirty="0" sz="1250" spc="-5">
                <a:latin typeface="Times New Roman"/>
                <a:cs typeface="Times New Roman"/>
              </a:rPr>
              <a:t>theo 1 trong 2 cách</a:t>
            </a:r>
            <a:r>
              <a:rPr dirty="0" sz="1250" spc="114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sau:</a:t>
            </a: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75"/>
              </a:spcBef>
            </a:pPr>
            <a:r>
              <a:rPr dirty="0" sz="1250" spc="-5">
                <a:latin typeface="Times New Roman"/>
                <a:cs typeface="Times New Roman"/>
              </a:rPr>
              <a:t>+ Vào Debug\Delete All</a:t>
            </a:r>
            <a:r>
              <a:rPr dirty="0" sz="1250" spc="2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Breakpoints</a:t>
            </a: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9"/>
              </a:spcBef>
            </a:pPr>
            <a:r>
              <a:rPr dirty="0" sz="1250" spc="-5">
                <a:latin typeface="Times New Roman"/>
                <a:cs typeface="Times New Roman"/>
              </a:rPr>
              <a:t>+ Bấm tổ hợp </a:t>
            </a:r>
            <a:r>
              <a:rPr dirty="0" sz="1250">
                <a:latin typeface="Times New Roman"/>
                <a:cs typeface="Times New Roman"/>
              </a:rPr>
              <a:t>phím Ctrl </a:t>
            </a:r>
            <a:r>
              <a:rPr dirty="0" sz="1250" spc="-5">
                <a:latin typeface="Times New Roman"/>
                <a:cs typeface="Times New Roman"/>
              </a:rPr>
              <a:t>+ Shift +</a:t>
            </a:r>
            <a:r>
              <a:rPr dirty="0" sz="1250" spc="20">
                <a:latin typeface="Times New Roman"/>
                <a:cs typeface="Times New Roman"/>
              </a:rPr>
              <a:t> </a:t>
            </a:r>
            <a:r>
              <a:rPr dirty="0" sz="1250" spc="5">
                <a:latin typeface="Times New Roman"/>
                <a:cs typeface="Times New Roman"/>
              </a:rPr>
              <a:t>F9</a:t>
            </a: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0"/>
              </a:spcBef>
            </a:pPr>
            <a:r>
              <a:rPr dirty="0" sz="1250" spc="-100" i="1">
                <a:latin typeface="Times New Roman"/>
                <a:cs typeface="Times New Roman"/>
              </a:rPr>
              <a:t>B</a:t>
            </a:r>
            <a:r>
              <a:rPr dirty="0" sz="1250" spc="-100">
                <a:latin typeface="Times New Roman"/>
                <a:cs typeface="Times New Roman"/>
              </a:rPr>
              <a:t>ƣớ</a:t>
            </a:r>
            <a:r>
              <a:rPr dirty="0" sz="1250" spc="-100" i="1">
                <a:latin typeface="Times New Roman"/>
                <a:cs typeface="Times New Roman"/>
              </a:rPr>
              <a:t>c </a:t>
            </a:r>
            <a:r>
              <a:rPr dirty="0" sz="1250" spc="-5" i="1">
                <a:latin typeface="Times New Roman"/>
                <a:cs typeface="Times New Roman"/>
              </a:rPr>
              <a:t>10</a:t>
            </a:r>
            <a:r>
              <a:rPr dirty="0" sz="1250" spc="-5">
                <a:latin typeface="Times New Roman"/>
                <a:cs typeface="Times New Roman"/>
              </a:rPr>
              <a:t>: đến đây hãy </a:t>
            </a:r>
            <a:r>
              <a:rPr dirty="0" sz="1250">
                <a:latin typeface="Times New Roman"/>
                <a:cs typeface="Times New Roman"/>
              </a:rPr>
              <a:t>bấm </a:t>
            </a:r>
            <a:r>
              <a:rPr dirty="0" sz="1250" spc="-10">
                <a:latin typeface="Times New Roman"/>
                <a:cs typeface="Times New Roman"/>
              </a:rPr>
              <a:t>F5 </a:t>
            </a:r>
            <a:r>
              <a:rPr dirty="0" sz="1250" spc="-5">
                <a:latin typeface="Times New Roman"/>
                <a:cs typeface="Times New Roman"/>
              </a:rPr>
              <a:t>để </a:t>
            </a:r>
            <a:r>
              <a:rPr dirty="0" sz="1250">
                <a:latin typeface="Times New Roman"/>
                <a:cs typeface="Times New Roman"/>
              </a:rPr>
              <a:t>chạy </a:t>
            </a:r>
            <a:r>
              <a:rPr dirty="0" sz="1250" spc="-5">
                <a:latin typeface="Times New Roman"/>
                <a:cs typeface="Times New Roman"/>
              </a:rPr>
              <a:t>lại </a:t>
            </a:r>
            <a:r>
              <a:rPr dirty="0" sz="1250" spc="-65">
                <a:latin typeface="Times New Roman"/>
                <a:cs typeface="Times New Roman"/>
              </a:rPr>
              <a:t>chƣơng </a:t>
            </a:r>
            <a:r>
              <a:rPr dirty="0" sz="1250">
                <a:latin typeface="Times New Roman"/>
                <a:cs typeface="Times New Roman"/>
              </a:rPr>
              <a:t>trình, </a:t>
            </a:r>
            <a:r>
              <a:rPr dirty="0" sz="1250" spc="-5">
                <a:latin typeface="Times New Roman"/>
                <a:cs typeface="Times New Roman"/>
              </a:rPr>
              <a:t>ta thấy kết quả là 6! =</a:t>
            </a:r>
            <a:r>
              <a:rPr dirty="0" sz="1250" spc="1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720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07932"/>
            <a:ext cx="6180455" cy="873569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5">
                <a:latin typeface="Arial"/>
                <a:cs typeface="Arial"/>
              </a:rPr>
              <a:t>CHƯƠNG </a:t>
            </a:r>
            <a:r>
              <a:rPr dirty="0" sz="1700">
                <a:latin typeface="Arial"/>
                <a:cs typeface="Arial"/>
              </a:rPr>
              <a:t>3: </a:t>
            </a:r>
            <a:r>
              <a:rPr dirty="0" sz="1700" spc="-5">
                <a:latin typeface="Arial"/>
                <a:cs typeface="Arial"/>
              </a:rPr>
              <a:t>TÌM </a:t>
            </a:r>
            <a:r>
              <a:rPr dirty="0" sz="1700">
                <a:latin typeface="Arial"/>
                <a:cs typeface="Arial"/>
              </a:rPr>
              <a:t>HIỂU </a:t>
            </a:r>
            <a:r>
              <a:rPr dirty="0" sz="1700" spc="-5">
                <a:latin typeface="Arial"/>
                <a:cs typeface="Arial"/>
              </a:rPr>
              <a:t>CÁC ĐIỀU KHIỂN CƠ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BẢN</a:t>
            </a:r>
            <a:endParaRPr sz="1700">
              <a:latin typeface="Arial"/>
              <a:cs typeface="Arial"/>
            </a:endParaRPr>
          </a:p>
          <a:p>
            <a:pPr algn="just" marL="12700" marR="13970" indent="359410">
              <a:lnSpc>
                <a:spcPct val="124600"/>
              </a:lnSpc>
              <a:spcBef>
                <a:spcPts val="730"/>
              </a:spcBef>
            </a:pP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5">
                <a:latin typeface="Times New Roman"/>
                <a:cs typeface="Times New Roman"/>
              </a:rPr>
              <a:t>này </a:t>
            </a:r>
            <a:r>
              <a:rPr dirty="0" sz="1300">
                <a:latin typeface="Times New Roman"/>
                <a:cs typeface="Times New Roman"/>
              </a:rPr>
              <a:t>chúng </a:t>
            </a:r>
            <a:r>
              <a:rPr dirty="0" sz="1300" spc="-5">
                <a:latin typeface="Times New Roman"/>
                <a:cs typeface="Times New Roman"/>
              </a:rPr>
              <a:t>ta sẽ </a:t>
            </a:r>
            <a:r>
              <a:rPr dirty="0" sz="1300">
                <a:latin typeface="Times New Roman"/>
                <a:cs typeface="Times New Roman"/>
              </a:rPr>
              <a:t>tìm hiểu </a:t>
            </a:r>
            <a:r>
              <a:rPr dirty="0" sz="1300" spc="-5">
                <a:latin typeface="Times New Roman"/>
                <a:cs typeface="Times New Roman"/>
              </a:rPr>
              <a:t>về </a:t>
            </a:r>
            <a:r>
              <a:rPr dirty="0" sz="1300">
                <a:latin typeface="Times New Roman"/>
                <a:cs typeface="Times New Roman"/>
              </a:rPr>
              <a:t>cách </a:t>
            </a:r>
            <a:r>
              <a:rPr dirty="0" sz="1300" spc="-5">
                <a:latin typeface="Times New Roman"/>
                <a:cs typeface="Times New Roman"/>
              </a:rPr>
              <a:t>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(các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tính,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100">
                <a:latin typeface="Times New Roman"/>
                <a:cs typeface="Times New Roman"/>
              </a:rPr>
              <a:t>thức,  </a:t>
            </a:r>
            <a:r>
              <a:rPr dirty="0" sz="1300" spc="-5">
                <a:latin typeface="Times New Roman"/>
                <a:cs typeface="Times New Roman"/>
              </a:rPr>
              <a:t>sự kiện) của các 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cơ </a:t>
            </a:r>
            <a:r>
              <a:rPr dirty="0" sz="1300">
                <a:latin typeface="Times New Roman"/>
                <a:cs typeface="Times New Roman"/>
              </a:rPr>
              <a:t>bản </a:t>
            </a:r>
            <a:r>
              <a:rPr dirty="0" sz="1300" spc="-5">
                <a:latin typeface="Times New Roman"/>
                <a:cs typeface="Times New Roman"/>
              </a:rPr>
              <a:t>trên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form.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400" spc="-5" b="1">
                <a:latin typeface="Arial"/>
                <a:cs typeface="Arial"/>
              </a:rPr>
              <a:t>3.1. </a:t>
            </a:r>
            <a:r>
              <a:rPr dirty="0" sz="1400" spc="-10" b="1">
                <a:latin typeface="Arial"/>
                <a:cs typeface="Arial"/>
              </a:rPr>
              <a:t>Thuộc </a:t>
            </a:r>
            <a:r>
              <a:rPr dirty="0" sz="1400" spc="-5" b="1">
                <a:latin typeface="Arial"/>
                <a:cs typeface="Arial"/>
              </a:rPr>
              <a:t>tính, phương thức, sự </a:t>
            </a:r>
            <a:r>
              <a:rPr dirty="0" sz="1400" spc="-10" b="1">
                <a:latin typeface="Arial"/>
                <a:cs typeface="Arial"/>
              </a:rPr>
              <a:t>kiện và </a:t>
            </a:r>
            <a:r>
              <a:rPr dirty="0" sz="1400" spc="-5" b="1">
                <a:latin typeface="Arial"/>
                <a:cs typeface="Arial"/>
              </a:rPr>
              <a:t>các mối </a:t>
            </a:r>
            <a:r>
              <a:rPr dirty="0" sz="1400" spc="-10" b="1">
                <a:latin typeface="Arial"/>
                <a:cs typeface="Arial"/>
              </a:rPr>
              <a:t>quan </a:t>
            </a:r>
            <a:r>
              <a:rPr dirty="0" sz="1400" spc="-5" b="1">
                <a:latin typeface="Arial"/>
                <a:cs typeface="Arial"/>
              </a:rPr>
              <a:t>hệ giữa</a:t>
            </a:r>
            <a:r>
              <a:rPr dirty="0" sz="1400" spc="15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chúng</a:t>
            </a:r>
            <a:endParaRPr sz="1400">
              <a:latin typeface="Arial"/>
              <a:cs typeface="Arial"/>
            </a:endParaRPr>
          </a:p>
          <a:p>
            <a:pPr algn="just" marL="12700" marR="6350" indent="359410">
              <a:lnSpc>
                <a:spcPct val="123800"/>
              </a:lnSpc>
              <a:spcBef>
                <a:spcPts val="630"/>
              </a:spcBef>
            </a:pPr>
            <a:r>
              <a:rPr dirty="0" sz="1300" spc="-5">
                <a:latin typeface="Times New Roman"/>
                <a:cs typeface="Times New Roman"/>
              </a:rPr>
              <a:t>Mỗi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>
                <a:latin typeface="Times New Roman"/>
                <a:cs typeface="Times New Roman"/>
              </a:rPr>
              <a:t>C# </a:t>
            </a:r>
            <a:r>
              <a:rPr dirty="0" sz="1300" spc="-5">
                <a:latin typeface="Times New Roman"/>
                <a:cs typeface="Times New Roman"/>
              </a:rPr>
              <a:t>đều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3 đặc </a:t>
            </a:r>
            <a:r>
              <a:rPr dirty="0" sz="1300" spc="-10">
                <a:latin typeface="Times New Roman"/>
                <a:cs typeface="Times New Roman"/>
              </a:rPr>
              <a:t>tính </a:t>
            </a:r>
            <a:r>
              <a:rPr dirty="0" sz="1300">
                <a:latin typeface="Times New Roman"/>
                <a:cs typeface="Times New Roman"/>
              </a:rPr>
              <a:t>là </a:t>
            </a:r>
            <a:r>
              <a:rPr dirty="0" sz="1300" spc="-5" i="1">
                <a:latin typeface="Times New Roman"/>
                <a:cs typeface="Times New Roman"/>
              </a:rPr>
              <a:t>Thu</a:t>
            </a:r>
            <a:r>
              <a:rPr dirty="0" sz="1300" spc="-5">
                <a:latin typeface="Times New Roman"/>
                <a:cs typeface="Times New Roman"/>
              </a:rPr>
              <a:t>ộ</a:t>
            </a:r>
            <a:r>
              <a:rPr dirty="0" sz="1300" spc="-5" i="1">
                <a:latin typeface="Times New Roman"/>
                <a:cs typeface="Times New Roman"/>
              </a:rPr>
              <a:t>c </a:t>
            </a:r>
            <a:r>
              <a:rPr dirty="0" sz="1300" i="1">
                <a:latin typeface="Times New Roman"/>
                <a:cs typeface="Times New Roman"/>
              </a:rPr>
              <a:t>tính </a:t>
            </a:r>
            <a:r>
              <a:rPr dirty="0" sz="1300" spc="-5" i="1">
                <a:latin typeface="Times New Roman"/>
                <a:cs typeface="Times New Roman"/>
              </a:rPr>
              <a:t>- </a:t>
            </a:r>
            <a:r>
              <a:rPr dirty="0" sz="1300" spc="-15" i="1">
                <a:latin typeface="Times New Roman"/>
                <a:cs typeface="Times New Roman"/>
              </a:rPr>
              <a:t>Properties,  </a:t>
            </a:r>
            <a:r>
              <a:rPr dirty="0" sz="1300" spc="-70" i="1">
                <a:latin typeface="Times New Roman"/>
                <a:cs typeface="Times New Roman"/>
              </a:rPr>
              <a:t>Ph</a:t>
            </a:r>
            <a:r>
              <a:rPr dirty="0" sz="1300" spc="-70">
                <a:latin typeface="Times New Roman"/>
                <a:cs typeface="Times New Roman"/>
              </a:rPr>
              <a:t>ƣơ</a:t>
            </a:r>
            <a:r>
              <a:rPr dirty="0" sz="1300" spc="-70" i="1">
                <a:latin typeface="Times New Roman"/>
                <a:cs typeface="Times New Roman"/>
              </a:rPr>
              <a:t>ng </a:t>
            </a:r>
            <a:r>
              <a:rPr dirty="0" sz="1300" spc="-5" i="1">
                <a:latin typeface="Times New Roman"/>
                <a:cs typeface="Times New Roman"/>
              </a:rPr>
              <a:t>th</a:t>
            </a:r>
            <a:r>
              <a:rPr dirty="0" sz="1300" spc="-5">
                <a:latin typeface="Times New Roman"/>
                <a:cs typeface="Times New Roman"/>
              </a:rPr>
              <a:t>ứ</a:t>
            </a:r>
            <a:r>
              <a:rPr dirty="0" sz="1300" spc="-5" i="1">
                <a:latin typeface="Times New Roman"/>
                <a:cs typeface="Times New Roman"/>
              </a:rPr>
              <a:t>c - </a:t>
            </a:r>
            <a:r>
              <a:rPr dirty="0" sz="1300" i="1">
                <a:latin typeface="Times New Roman"/>
                <a:cs typeface="Times New Roman"/>
              </a:rPr>
              <a:t>Methods </a:t>
            </a:r>
            <a:r>
              <a:rPr dirty="0" sz="1300" spc="-5" i="1">
                <a:latin typeface="Times New Roman"/>
                <a:cs typeface="Times New Roman"/>
              </a:rPr>
              <a:t>và S</a:t>
            </a:r>
            <a:r>
              <a:rPr dirty="0" sz="1300" spc="-5">
                <a:latin typeface="Times New Roman"/>
                <a:cs typeface="Times New Roman"/>
              </a:rPr>
              <a:t>ự </a:t>
            </a:r>
            <a:r>
              <a:rPr dirty="0" sz="1300" spc="-5" i="1">
                <a:latin typeface="Times New Roman"/>
                <a:cs typeface="Times New Roman"/>
              </a:rPr>
              <a:t>ki</a:t>
            </a:r>
            <a:r>
              <a:rPr dirty="0" sz="1300" spc="-5">
                <a:latin typeface="Times New Roman"/>
                <a:cs typeface="Times New Roman"/>
              </a:rPr>
              <a:t>ệ</a:t>
            </a:r>
            <a:r>
              <a:rPr dirty="0" sz="1300" spc="-5" i="1">
                <a:latin typeface="Times New Roman"/>
                <a:cs typeface="Times New Roman"/>
              </a:rPr>
              <a:t>n – Events.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2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đó: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7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5" b="1">
                <a:latin typeface="Times New Roman"/>
                <a:cs typeface="Times New Roman"/>
              </a:rPr>
              <a:t>Thuộc </a:t>
            </a:r>
            <a:r>
              <a:rPr dirty="0" sz="1300" b="1">
                <a:latin typeface="Times New Roman"/>
                <a:cs typeface="Times New Roman"/>
              </a:rPr>
              <a:t>tính </a:t>
            </a:r>
            <a:r>
              <a:rPr dirty="0" sz="1300" spc="-5" b="1">
                <a:latin typeface="Times New Roman"/>
                <a:cs typeface="Times New Roman"/>
              </a:rPr>
              <a:t>- </a:t>
            </a:r>
            <a:r>
              <a:rPr dirty="0" sz="1300" b="1">
                <a:latin typeface="Times New Roman"/>
                <a:cs typeface="Times New Roman"/>
              </a:rPr>
              <a:t>Properties: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>
                <a:latin typeface="Times New Roman"/>
                <a:cs typeface="Times New Roman"/>
              </a:rPr>
              <a:t>tập hợp </a:t>
            </a:r>
            <a:r>
              <a:rPr dirty="0" sz="1300" spc="-5">
                <a:latin typeface="Times New Roman"/>
                <a:cs typeface="Times New Roman"/>
              </a:rPr>
              <a:t>các đặc </a:t>
            </a:r>
            <a:r>
              <a:rPr dirty="0" sz="1300" spc="-1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20">
                <a:latin typeface="Times New Roman"/>
                <a:cs typeface="Times New Roman"/>
              </a:rPr>
              <a:t>mô </a:t>
            </a:r>
            <a:r>
              <a:rPr dirty="0" sz="1300">
                <a:latin typeface="Times New Roman"/>
                <a:cs typeface="Times New Roman"/>
              </a:rPr>
              <a:t>tả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85">
                <a:latin typeface="Times New Roman"/>
                <a:cs typeface="Times New Roman"/>
              </a:rPr>
              <a:t>tƣợng </a:t>
            </a:r>
            <a:r>
              <a:rPr dirty="0" sz="1300" spc="-105">
                <a:latin typeface="Times New Roman"/>
                <a:cs typeface="Times New Roman"/>
              </a:rPr>
              <a:t>nhƣ: </a:t>
            </a:r>
            <a:r>
              <a:rPr dirty="0" sz="1300" spc="-80">
                <a:latin typeface="Times New Roman"/>
                <a:cs typeface="Times New Roman"/>
              </a:rPr>
              <a:t>tên,  </a:t>
            </a:r>
            <a:r>
              <a:rPr dirty="0" sz="1300" spc="-5">
                <a:latin typeface="Times New Roman"/>
                <a:cs typeface="Times New Roman"/>
              </a:rPr>
              <a:t>chiều cao, </a:t>
            </a:r>
            <a:r>
              <a:rPr dirty="0" sz="1300">
                <a:latin typeface="Times New Roman"/>
                <a:cs typeface="Times New Roman"/>
              </a:rPr>
              <a:t>chiều rộng, mầu chữ, </a:t>
            </a:r>
            <a:r>
              <a:rPr dirty="0" sz="1300" spc="-10">
                <a:latin typeface="Times New Roman"/>
                <a:cs typeface="Times New Roman"/>
              </a:rPr>
              <a:t>mầu </a:t>
            </a:r>
            <a:r>
              <a:rPr dirty="0" sz="1300">
                <a:latin typeface="Times New Roman"/>
                <a:cs typeface="Times New Roman"/>
              </a:rPr>
              <a:t>nền…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10">
                <a:latin typeface="Times New Roman"/>
                <a:cs typeface="Times New Roman"/>
              </a:rPr>
              <a:t>thuộc tính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xác định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thiết  </a:t>
            </a:r>
            <a:r>
              <a:rPr dirty="0" sz="1300" spc="-5">
                <a:latin typeface="Times New Roman"/>
                <a:cs typeface="Times New Roman"/>
              </a:rPr>
              <a:t>kế (Design time) hoặc </a:t>
            </a:r>
            <a:r>
              <a:rPr dirty="0" sz="1300">
                <a:latin typeface="Times New Roman"/>
                <a:cs typeface="Times New Roman"/>
              </a:rPr>
              <a:t>trong lúc thi hành (Run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time).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b="1">
                <a:latin typeface="Times New Roman"/>
                <a:cs typeface="Times New Roman"/>
              </a:rPr>
              <a:t>Phương thức </a:t>
            </a:r>
            <a:r>
              <a:rPr dirty="0" sz="1300" spc="-5" b="1">
                <a:latin typeface="Times New Roman"/>
                <a:cs typeface="Times New Roman"/>
              </a:rPr>
              <a:t>- Methodes: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>
                <a:latin typeface="Times New Roman"/>
                <a:cs typeface="Times New Roman"/>
              </a:rPr>
              <a:t>những </a:t>
            </a:r>
            <a:r>
              <a:rPr dirty="0" sz="1300" spc="-5">
                <a:latin typeface="Times New Roman"/>
                <a:cs typeface="Times New Roman"/>
              </a:rPr>
              <a:t>đoạn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chứa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khiển, </a:t>
            </a:r>
            <a:r>
              <a:rPr dirty="0" sz="1300" spc="-50">
                <a:latin typeface="Times New Roman"/>
                <a:cs typeface="Times New Roman"/>
              </a:rPr>
              <a:t>cho  </a:t>
            </a:r>
            <a:r>
              <a:rPr dirty="0" sz="1300" spc="-5">
                <a:latin typeface="Times New Roman"/>
                <a:cs typeface="Times New Roman"/>
              </a:rPr>
              <a:t>điều khiển biết </a:t>
            </a:r>
            <a:r>
              <a:rPr dirty="0" sz="1300">
                <a:latin typeface="Times New Roman"/>
                <a:cs typeface="Times New Roman"/>
              </a:rPr>
              <a:t>cách thức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1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công </a:t>
            </a:r>
            <a:r>
              <a:rPr dirty="0" sz="1300" spc="-5">
                <a:latin typeface="Times New Roman"/>
                <a:cs typeface="Times New Roman"/>
              </a:rPr>
              <a:t>việc nào </a:t>
            </a:r>
            <a:r>
              <a:rPr dirty="0" sz="1300">
                <a:latin typeface="Times New Roman"/>
                <a:cs typeface="Times New Roman"/>
              </a:rPr>
              <a:t>đó, chẳng </a:t>
            </a:r>
            <a:r>
              <a:rPr dirty="0" sz="1300" spc="-5">
                <a:latin typeface="Times New Roman"/>
                <a:cs typeface="Times New Roman"/>
              </a:rPr>
              <a:t>hạn </a:t>
            </a:r>
            <a:r>
              <a:rPr dirty="0" sz="1300">
                <a:latin typeface="Times New Roman"/>
                <a:cs typeface="Times New Roman"/>
              </a:rPr>
              <a:t>làm ẩn </a:t>
            </a:r>
            <a:r>
              <a:rPr dirty="0" sz="1300" spc="-5">
                <a:latin typeface="Times New Roman"/>
                <a:cs typeface="Times New Roman"/>
              </a:rPr>
              <a:t>sự </a:t>
            </a:r>
            <a:r>
              <a:rPr dirty="0" sz="1300">
                <a:latin typeface="Times New Roman"/>
                <a:cs typeface="Times New Roman"/>
              </a:rPr>
              <a:t>xuất hiện 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60">
                <a:latin typeface="Times New Roman"/>
                <a:cs typeface="Times New Roman"/>
              </a:rPr>
              <a:t>(phƣơng </a:t>
            </a:r>
            <a:r>
              <a:rPr dirty="0" sz="1300">
                <a:latin typeface="Times New Roman"/>
                <a:cs typeface="Times New Roman"/>
              </a:rPr>
              <a:t>thức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Hide).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b="1">
                <a:latin typeface="Times New Roman"/>
                <a:cs typeface="Times New Roman"/>
              </a:rPr>
              <a:t>Sự kiện </a:t>
            </a:r>
            <a:r>
              <a:rPr dirty="0" sz="1300" spc="-5" b="1">
                <a:latin typeface="Times New Roman"/>
                <a:cs typeface="Times New Roman"/>
              </a:rPr>
              <a:t>- Events: </a:t>
            </a:r>
            <a:r>
              <a:rPr dirty="0" sz="1300">
                <a:latin typeface="Times New Roman"/>
                <a:cs typeface="Times New Roman"/>
              </a:rPr>
              <a:t>nếu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thuộc tính </a:t>
            </a:r>
            <a:r>
              <a:rPr dirty="0" sz="1300" spc="-15">
                <a:latin typeface="Times New Roman"/>
                <a:cs typeface="Times New Roman"/>
              </a:rPr>
              <a:t>mô </a:t>
            </a:r>
            <a:r>
              <a:rPr dirty="0" sz="1300" spc="-5">
                <a:latin typeface="Times New Roman"/>
                <a:cs typeface="Times New Roman"/>
              </a:rPr>
              <a:t>tả đối </a:t>
            </a:r>
            <a:r>
              <a:rPr dirty="0" sz="1300" spc="-70">
                <a:latin typeface="Times New Roman"/>
                <a:cs typeface="Times New Roman"/>
              </a:rPr>
              <a:t>tƣợng,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chỉ </a:t>
            </a:r>
            <a:r>
              <a:rPr dirty="0" sz="1300" spc="-5">
                <a:latin typeface="Times New Roman"/>
                <a:cs typeface="Times New Roman"/>
              </a:rPr>
              <a:t>ra </a:t>
            </a:r>
            <a:r>
              <a:rPr dirty="0" sz="1300" spc="-145">
                <a:latin typeface="Times New Roman"/>
                <a:cs typeface="Times New Roman"/>
              </a:rPr>
              <a:t>cách  </a:t>
            </a:r>
            <a:r>
              <a:rPr dirty="0" sz="1300" spc="-5">
                <a:latin typeface="Times New Roman"/>
                <a:cs typeface="Times New Roman"/>
              </a:rPr>
              <a:t>thức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hành động </a:t>
            </a:r>
            <a:r>
              <a:rPr dirty="0" sz="1300" spc="-5">
                <a:latin typeface="Times New Roman"/>
                <a:cs typeface="Times New Roman"/>
              </a:rPr>
              <a:t>thì sự kiện là </a:t>
            </a:r>
            <a:r>
              <a:rPr dirty="0" sz="1300">
                <a:latin typeface="Times New Roman"/>
                <a:cs typeface="Times New Roman"/>
              </a:rPr>
              <a:t>những phản ứng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65">
                <a:latin typeface="Times New Roman"/>
                <a:cs typeface="Times New Roman"/>
              </a:rPr>
              <a:t>tƣợng. </a:t>
            </a:r>
            <a:r>
              <a:rPr dirty="0" sz="1300">
                <a:latin typeface="Times New Roman"/>
                <a:cs typeface="Times New Roman"/>
              </a:rPr>
              <a:t>Khi tạo </a:t>
            </a:r>
            <a:r>
              <a:rPr dirty="0" sz="1300" spc="-125">
                <a:latin typeface="Times New Roman"/>
                <a:cs typeface="Times New Roman"/>
              </a:rPr>
              <a:t>một 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trong C#, ta </a:t>
            </a:r>
            <a:r>
              <a:rPr dirty="0" sz="1300">
                <a:latin typeface="Times New Roman"/>
                <a:cs typeface="Times New Roman"/>
              </a:rPr>
              <a:t>lập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chủ </a:t>
            </a:r>
            <a:r>
              <a:rPr dirty="0" sz="1300" spc="-15">
                <a:latin typeface="Times New Roman"/>
                <a:cs typeface="Times New Roman"/>
              </a:rPr>
              <a:t>yếu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sự kiện, lập trình </a:t>
            </a:r>
            <a:r>
              <a:rPr dirty="0" sz="1300" spc="-10">
                <a:latin typeface="Times New Roman"/>
                <a:cs typeface="Times New Roman"/>
              </a:rPr>
              <a:t>theo </a:t>
            </a:r>
            <a:r>
              <a:rPr dirty="0" sz="1300">
                <a:latin typeface="Times New Roman"/>
                <a:cs typeface="Times New Roman"/>
              </a:rPr>
              <a:t>cách này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20">
                <a:latin typeface="Times New Roman"/>
                <a:cs typeface="Times New Roman"/>
              </a:rPr>
              <a:t>nghĩa  </a:t>
            </a:r>
            <a:r>
              <a:rPr dirty="0" sz="1300" spc="-5">
                <a:latin typeface="Times New Roman"/>
                <a:cs typeface="Times New Roman"/>
              </a:rPr>
              <a:t>là ta phải biết khi </a:t>
            </a:r>
            <a:r>
              <a:rPr dirty="0" sz="1300">
                <a:latin typeface="Times New Roman"/>
                <a:cs typeface="Times New Roman"/>
              </a:rPr>
              <a:t>nào </a:t>
            </a:r>
            <a:r>
              <a:rPr dirty="0" sz="1300" spc="-5">
                <a:latin typeface="Times New Roman"/>
                <a:cs typeface="Times New Roman"/>
              </a:rPr>
              <a:t>sự kiện </a:t>
            </a:r>
            <a:r>
              <a:rPr dirty="0" sz="1300">
                <a:latin typeface="Times New Roman"/>
                <a:cs typeface="Times New Roman"/>
              </a:rPr>
              <a:t>xảy </a:t>
            </a:r>
            <a:r>
              <a:rPr dirty="0" sz="1300" spc="-5">
                <a:latin typeface="Times New Roman"/>
                <a:cs typeface="Times New Roman"/>
              </a:rPr>
              <a:t>ra </a:t>
            </a:r>
            <a:r>
              <a:rPr dirty="0" sz="1300">
                <a:latin typeface="Times New Roman"/>
                <a:cs typeface="Times New Roman"/>
              </a:rPr>
              <a:t>và làm </a:t>
            </a:r>
            <a:r>
              <a:rPr dirty="0" sz="1300" spc="-5">
                <a:latin typeface="Times New Roman"/>
                <a:cs typeface="Times New Roman"/>
              </a:rPr>
              <a:t>gì khi sự kiện đó </a:t>
            </a:r>
            <a:r>
              <a:rPr dirty="0" sz="1300">
                <a:latin typeface="Times New Roman"/>
                <a:cs typeface="Times New Roman"/>
              </a:rPr>
              <a:t>xảy ra? </a:t>
            </a:r>
            <a:r>
              <a:rPr dirty="0" sz="1300" spc="-10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này có </a:t>
            </a:r>
            <a:r>
              <a:rPr dirty="0" sz="1300" spc="-5">
                <a:latin typeface="Times New Roman"/>
                <a:cs typeface="Times New Roman"/>
              </a:rPr>
              <a:t>nghĩa </a:t>
            </a:r>
            <a:r>
              <a:rPr dirty="0" sz="1300" spc="5">
                <a:latin typeface="Times New Roman"/>
                <a:cs typeface="Times New Roman"/>
              </a:rPr>
              <a:t>là 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chỉ </a:t>
            </a:r>
            <a:r>
              <a:rPr dirty="0" sz="1300">
                <a:latin typeface="Times New Roman"/>
                <a:cs typeface="Times New Roman"/>
              </a:rPr>
              <a:t>thi hành khi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</a:t>
            </a:r>
            <a:r>
              <a:rPr dirty="0" sz="1300">
                <a:latin typeface="Times New Roman"/>
                <a:cs typeface="Times New Roman"/>
              </a:rPr>
              <a:t>thực hiện </a:t>
            </a:r>
            <a:r>
              <a:rPr dirty="0" sz="1300" spc="-5">
                <a:latin typeface="Times New Roman"/>
                <a:cs typeface="Times New Roman"/>
              </a:rPr>
              <a:t>một </a:t>
            </a:r>
            <a:r>
              <a:rPr dirty="0" sz="1300" spc="-10">
                <a:latin typeface="Times New Roman"/>
                <a:cs typeface="Times New Roman"/>
              </a:rPr>
              <a:t>thao </a:t>
            </a:r>
            <a:r>
              <a:rPr dirty="0" sz="1300" spc="-5">
                <a:latin typeface="Times New Roman"/>
                <a:cs typeface="Times New Roman"/>
              </a:rPr>
              <a:t>tác </a:t>
            </a:r>
            <a:r>
              <a:rPr dirty="0" sz="1300">
                <a:latin typeface="Times New Roman"/>
                <a:cs typeface="Times New Roman"/>
              </a:rPr>
              <a:t>nào </a:t>
            </a:r>
            <a:r>
              <a:rPr dirty="0" sz="1300" spc="-5">
                <a:latin typeface="Times New Roman"/>
                <a:cs typeface="Times New Roman"/>
              </a:rPr>
              <a:t>đó trên giao</a:t>
            </a:r>
            <a:r>
              <a:rPr dirty="0" sz="1300" spc="3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diện.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Mối quan hệ </a:t>
            </a:r>
            <a:r>
              <a:rPr dirty="0" sz="1300" b="1">
                <a:latin typeface="Times New Roman"/>
                <a:cs typeface="Times New Roman"/>
              </a:rPr>
              <a:t>giữa thuộc </a:t>
            </a:r>
            <a:r>
              <a:rPr dirty="0" sz="1300" spc="-5" b="1">
                <a:latin typeface="Times New Roman"/>
                <a:cs typeface="Times New Roman"/>
              </a:rPr>
              <a:t>tính, phương thức và sự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spc="-10" b="1">
                <a:latin typeface="Times New Roman"/>
                <a:cs typeface="Times New Roman"/>
              </a:rPr>
              <a:t>kiện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Mặc dù </a:t>
            </a:r>
            <a:r>
              <a:rPr dirty="0" sz="1300" spc="-10">
                <a:latin typeface="Times New Roman"/>
                <a:cs typeface="Times New Roman"/>
              </a:rPr>
              <a:t>thuộc </a:t>
            </a:r>
            <a:r>
              <a:rPr dirty="0" sz="1300">
                <a:latin typeface="Times New Roman"/>
                <a:cs typeface="Times New Roman"/>
              </a:rPr>
              <a:t>tính,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10">
                <a:latin typeface="Times New Roman"/>
                <a:cs typeface="Times New Roman"/>
              </a:rPr>
              <a:t>thức </a:t>
            </a:r>
            <a:r>
              <a:rPr dirty="0" sz="1300" spc="-5">
                <a:latin typeface="Times New Roman"/>
                <a:cs typeface="Times New Roman"/>
              </a:rPr>
              <a:t>và sự </a:t>
            </a:r>
            <a:r>
              <a:rPr dirty="0" sz="1300">
                <a:latin typeface="Times New Roman"/>
                <a:cs typeface="Times New Roman"/>
              </a:rPr>
              <a:t>kiện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vai trò </a:t>
            </a:r>
            <a:r>
              <a:rPr dirty="0" sz="1300" spc="-5">
                <a:latin typeface="Times New Roman"/>
                <a:cs typeface="Times New Roman"/>
              </a:rPr>
              <a:t>khác </a:t>
            </a:r>
            <a:r>
              <a:rPr dirty="0" sz="1300">
                <a:latin typeface="Times New Roman"/>
                <a:cs typeface="Times New Roman"/>
              </a:rPr>
              <a:t>nhau </a:t>
            </a:r>
            <a:r>
              <a:rPr dirty="0" sz="1300" spc="-85">
                <a:latin typeface="Times New Roman"/>
                <a:cs typeface="Times New Roman"/>
              </a:rPr>
              <a:t>nhƣng </a:t>
            </a:r>
            <a:r>
              <a:rPr dirty="0" sz="1300" spc="-75">
                <a:latin typeface="Times New Roman"/>
                <a:cs typeface="Times New Roman"/>
              </a:rPr>
              <a:t>chúng  </a:t>
            </a:r>
            <a:r>
              <a:rPr dirty="0" sz="1300" spc="-70">
                <a:latin typeface="Times New Roman"/>
                <a:cs typeface="Times New Roman"/>
              </a:rPr>
              <a:t>thƣờng </a:t>
            </a:r>
            <a:r>
              <a:rPr dirty="0" sz="1300" spc="-5">
                <a:latin typeface="Times New Roman"/>
                <a:cs typeface="Times New Roman"/>
              </a:rPr>
              <a:t>xuyên </a:t>
            </a:r>
            <a:r>
              <a:rPr dirty="0" sz="1300" spc="-10">
                <a:latin typeface="Times New Roman"/>
                <a:cs typeface="Times New Roman"/>
              </a:rPr>
              <a:t>liên </a:t>
            </a:r>
            <a:r>
              <a:rPr dirty="0" sz="1300" spc="-5">
                <a:latin typeface="Times New Roman"/>
                <a:cs typeface="Times New Roman"/>
              </a:rPr>
              <a:t>hệ </a:t>
            </a:r>
            <a:r>
              <a:rPr dirty="0" sz="1300">
                <a:latin typeface="Times New Roman"/>
                <a:cs typeface="Times New Roman"/>
              </a:rPr>
              <a:t>với nhau. </a:t>
            </a:r>
            <a:r>
              <a:rPr dirty="0" sz="1300" spc="-5">
                <a:latin typeface="Times New Roman"/>
                <a:cs typeface="Times New Roman"/>
              </a:rPr>
              <a:t>Ví </a:t>
            </a:r>
            <a:r>
              <a:rPr dirty="0" sz="1300">
                <a:latin typeface="Times New Roman"/>
                <a:cs typeface="Times New Roman"/>
              </a:rPr>
              <a:t>dụ, nếu </a:t>
            </a:r>
            <a:r>
              <a:rPr dirty="0" sz="1300" spc="-5">
                <a:latin typeface="Times New Roman"/>
                <a:cs typeface="Times New Roman"/>
              </a:rPr>
              <a:t>ta di chuyển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khiển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125">
                <a:latin typeface="Times New Roman"/>
                <a:cs typeface="Times New Roman"/>
              </a:rPr>
              <a:t>phƣơng  </a:t>
            </a:r>
            <a:r>
              <a:rPr dirty="0" sz="1300" spc="-5">
                <a:latin typeface="Times New Roman"/>
                <a:cs typeface="Times New Roman"/>
              </a:rPr>
              <a:t>thức Move thì một </a:t>
            </a:r>
            <a:r>
              <a:rPr dirty="0" sz="1300">
                <a:latin typeface="Times New Roman"/>
                <a:cs typeface="Times New Roman"/>
              </a:rPr>
              <a:t>số thuộc </a:t>
            </a:r>
            <a:r>
              <a:rPr dirty="0" sz="1300" spc="-5">
                <a:latin typeface="Times New Roman"/>
                <a:cs typeface="Times New Roman"/>
              </a:rPr>
              <a:t>tính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Top, Height, Left, </a:t>
            </a:r>
            <a:r>
              <a:rPr dirty="0" sz="1300" spc="-5">
                <a:latin typeface="Times New Roman"/>
                <a:cs typeface="Times New Roman"/>
              </a:rPr>
              <a:t>Width sẽ </a:t>
            </a:r>
            <a:r>
              <a:rPr dirty="0" sz="1300" spc="5">
                <a:latin typeface="Times New Roman"/>
                <a:cs typeface="Times New Roman"/>
              </a:rPr>
              <a:t>thay </a:t>
            </a:r>
            <a:r>
              <a:rPr dirty="0" sz="1300">
                <a:latin typeface="Times New Roman"/>
                <a:cs typeface="Times New Roman"/>
              </a:rPr>
              <a:t>đổi </a:t>
            </a:r>
            <a:r>
              <a:rPr dirty="0" sz="1300" spc="-10">
                <a:latin typeface="Times New Roman"/>
                <a:cs typeface="Times New Roman"/>
              </a:rPr>
              <a:t>theo, </a:t>
            </a:r>
            <a:r>
              <a:rPr dirty="0" sz="130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đó </a:t>
            </a:r>
            <a:r>
              <a:rPr dirty="0" sz="1300" spc="-25">
                <a:latin typeface="Times New Roman"/>
                <a:cs typeface="Times New Roman"/>
              </a:rPr>
              <a:t>kích  </a:t>
            </a:r>
            <a:r>
              <a:rPr dirty="0" sz="1300">
                <a:latin typeface="Times New Roman"/>
                <a:cs typeface="Times New Roman"/>
              </a:rPr>
              <a:t>cỡ </a:t>
            </a:r>
            <a:r>
              <a:rPr dirty="0" sz="1300" spc="-5">
                <a:latin typeface="Times New Roman"/>
                <a:cs typeface="Times New Roman"/>
              </a:rPr>
              <a:t>của 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5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đổi tức là sự kiện </a:t>
            </a:r>
            <a:r>
              <a:rPr dirty="0" sz="1300">
                <a:latin typeface="Times New Roman"/>
                <a:cs typeface="Times New Roman"/>
              </a:rPr>
              <a:t>Resize xảy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ra.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 indent="359410">
              <a:lnSpc>
                <a:spcPct val="123800"/>
              </a:lnSpc>
              <a:spcBef>
                <a:spcPts val="610"/>
              </a:spcBef>
            </a:pPr>
            <a:r>
              <a:rPr dirty="0" sz="1300" spc="-5">
                <a:latin typeface="Times New Roman"/>
                <a:cs typeface="Times New Roman"/>
              </a:rPr>
              <a:t>Phụ thuộc lẫn </a:t>
            </a:r>
            <a:r>
              <a:rPr dirty="0" sz="1300">
                <a:latin typeface="Times New Roman"/>
                <a:cs typeface="Times New Roman"/>
              </a:rPr>
              <a:t>nhau còn </a:t>
            </a:r>
            <a:r>
              <a:rPr dirty="0" sz="1300" spc="-5">
                <a:latin typeface="Times New Roman"/>
                <a:cs typeface="Times New Roman"/>
              </a:rPr>
              <a:t>có nghĩa là ta 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10">
                <a:latin typeface="Times New Roman"/>
                <a:cs typeface="Times New Roman"/>
              </a:rPr>
              <a:t>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công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5">
                <a:latin typeface="Times New Roman"/>
                <a:cs typeface="Times New Roman"/>
              </a:rPr>
              <a:t>nhiều  </a:t>
            </a:r>
            <a:r>
              <a:rPr dirty="0" sz="1300">
                <a:latin typeface="Times New Roman"/>
                <a:cs typeface="Times New Roman"/>
              </a:rPr>
              <a:t>cách: </a:t>
            </a:r>
            <a:r>
              <a:rPr dirty="0" sz="1300" spc="-5">
                <a:latin typeface="Times New Roman"/>
                <a:cs typeface="Times New Roman"/>
              </a:rPr>
              <a:t>xử lý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5">
                <a:latin typeface="Times New Roman"/>
                <a:cs typeface="Times New Roman"/>
              </a:rPr>
              <a:t>thuộc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hoặc xử lý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65">
                <a:latin typeface="Times New Roman"/>
                <a:cs typeface="Times New Roman"/>
              </a:rPr>
              <a:t>phƣơng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thức.</a:t>
            </a:r>
            <a:endParaRPr sz="1300">
              <a:latin typeface="Times New Roman"/>
              <a:cs typeface="Times New Roman"/>
            </a:endParaRPr>
          </a:p>
          <a:p>
            <a:pPr marL="372110" marR="46990">
              <a:lnSpc>
                <a:spcPct val="163100"/>
              </a:lnSpc>
              <a:spcBef>
                <a:spcPts val="5"/>
              </a:spcBef>
            </a:pPr>
            <a:r>
              <a:rPr dirty="0" sz="1300" spc="-5" b="1">
                <a:latin typeface="Times New Roman"/>
                <a:cs typeface="Times New Roman"/>
              </a:rPr>
              <a:t>Ví </a:t>
            </a:r>
            <a:r>
              <a:rPr dirty="0" sz="1300" spc="-10" b="1">
                <a:latin typeface="Times New Roman"/>
                <a:cs typeface="Times New Roman"/>
              </a:rPr>
              <a:t>d</a:t>
            </a:r>
            <a:r>
              <a:rPr dirty="0" sz="1300" spc="-10">
                <a:latin typeface="Times New Roman"/>
                <a:cs typeface="Times New Roman"/>
              </a:rPr>
              <a:t>ụ: </a:t>
            </a:r>
            <a:r>
              <a:rPr dirty="0" sz="1300" spc="-5">
                <a:latin typeface="Times New Roman"/>
                <a:cs typeface="Times New Roman"/>
              </a:rPr>
              <a:t>ta có 2 </a:t>
            </a:r>
            <a:r>
              <a:rPr dirty="0" sz="1300">
                <a:latin typeface="Times New Roman"/>
                <a:cs typeface="Times New Roman"/>
              </a:rPr>
              <a:t>cách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biểu mẫu </a:t>
            </a:r>
            <a:r>
              <a:rPr dirty="0" sz="1300">
                <a:latin typeface="Times New Roman"/>
                <a:cs typeface="Times New Roman"/>
              </a:rPr>
              <a:t>frmWelcome </a:t>
            </a:r>
            <a:r>
              <a:rPr dirty="0" sz="1300" spc="-5">
                <a:latin typeface="Times New Roman"/>
                <a:cs typeface="Times New Roman"/>
              </a:rPr>
              <a:t>xuất hiện và biến </a:t>
            </a:r>
            <a:r>
              <a:rPr dirty="0" sz="1300" spc="-10">
                <a:latin typeface="Times New Roman"/>
                <a:cs typeface="Times New Roman"/>
              </a:rPr>
              <a:t>mất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10">
                <a:latin typeface="Times New Roman"/>
                <a:cs typeface="Times New Roman"/>
              </a:rPr>
              <a:t>màn </a:t>
            </a:r>
            <a:r>
              <a:rPr dirty="0" sz="1300">
                <a:latin typeface="Times New Roman"/>
                <a:cs typeface="Times New Roman"/>
              </a:rPr>
              <a:t>hình  </a:t>
            </a:r>
            <a:r>
              <a:rPr dirty="0" sz="1300" spc="-5">
                <a:latin typeface="Times New Roman"/>
                <a:cs typeface="Times New Roman"/>
              </a:rPr>
              <a:t>Thực hiện bằng </a:t>
            </a:r>
            <a:r>
              <a:rPr dirty="0" sz="1300">
                <a:latin typeface="Times New Roman"/>
                <a:cs typeface="Times New Roman"/>
              </a:rPr>
              <a:t>thuộc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tính:</a:t>
            </a:r>
            <a:endParaRPr sz="1300">
              <a:latin typeface="Times New Roman"/>
              <a:cs typeface="Times New Roman"/>
            </a:endParaRPr>
          </a:p>
          <a:p>
            <a:pPr marL="372110" marR="3169285">
              <a:lnSpc>
                <a:spcPct val="163100"/>
              </a:lnSpc>
              <a:tabLst>
                <a:tab pos="1138555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Xu</a:t>
            </a:r>
            <a:r>
              <a:rPr dirty="0" sz="1300" spc="-5">
                <a:latin typeface="Times New Roman"/>
                <a:cs typeface="Times New Roman"/>
              </a:rPr>
              <a:t>ấ</a:t>
            </a:r>
            <a:r>
              <a:rPr dirty="0" sz="1300" spc="-5" i="1">
                <a:latin typeface="Times New Roman"/>
                <a:cs typeface="Times New Roman"/>
              </a:rPr>
              <a:t>t hi</a:t>
            </a:r>
            <a:r>
              <a:rPr dirty="0" sz="1300" spc="-5">
                <a:latin typeface="Times New Roman"/>
                <a:cs typeface="Times New Roman"/>
              </a:rPr>
              <a:t>ệ</a:t>
            </a:r>
            <a:r>
              <a:rPr dirty="0" sz="1300" spc="-5" i="1">
                <a:latin typeface="Times New Roman"/>
                <a:cs typeface="Times New Roman"/>
              </a:rPr>
              <a:t>n</a:t>
            </a:r>
            <a:r>
              <a:rPr dirty="0" sz="1300" spc="-5">
                <a:latin typeface="Times New Roman"/>
                <a:cs typeface="Times New Roman"/>
              </a:rPr>
              <a:t>: </a:t>
            </a:r>
            <a:r>
              <a:rPr dirty="0" sz="1300" spc="-25">
                <a:latin typeface="Times New Roman"/>
                <a:cs typeface="Times New Roman"/>
              </a:rPr>
              <a:t>frmWelcome.Visible </a:t>
            </a:r>
            <a:r>
              <a:rPr dirty="0" sz="1300" spc="-5">
                <a:latin typeface="Times New Roman"/>
                <a:cs typeface="Times New Roman"/>
              </a:rPr>
              <a:t>= </a:t>
            </a:r>
            <a:r>
              <a:rPr dirty="0" sz="1300">
                <a:latin typeface="Times New Roman"/>
                <a:cs typeface="Times New Roman"/>
              </a:rPr>
              <a:t>True  </a:t>
            </a:r>
            <a:r>
              <a:rPr dirty="0" sz="1300" spc="-5" i="1">
                <a:latin typeface="Times New Roman"/>
                <a:cs typeface="Times New Roman"/>
              </a:rPr>
              <a:t>Bi</a:t>
            </a:r>
            <a:r>
              <a:rPr dirty="0" sz="1300" spc="-5">
                <a:latin typeface="Times New Roman"/>
                <a:cs typeface="Times New Roman"/>
              </a:rPr>
              <a:t>ế</a:t>
            </a:r>
            <a:r>
              <a:rPr dirty="0" sz="1300" spc="-5" i="1">
                <a:latin typeface="Times New Roman"/>
                <a:cs typeface="Times New Roman"/>
              </a:rPr>
              <a:t>n</a:t>
            </a:r>
            <a:r>
              <a:rPr dirty="0" sz="1300" spc="20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m</a:t>
            </a:r>
            <a:r>
              <a:rPr dirty="0" sz="1300" spc="-5">
                <a:latin typeface="Times New Roman"/>
                <a:cs typeface="Times New Roman"/>
              </a:rPr>
              <a:t>ấ</a:t>
            </a:r>
            <a:r>
              <a:rPr dirty="0" sz="1300" spc="-5" i="1">
                <a:latin typeface="Times New Roman"/>
                <a:cs typeface="Times New Roman"/>
              </a:rPr>
              <a:t>t</a:t>
            </a:r>
            <a:r>
              <a:rPr dirty="0" sz="1300" spc="-5">
                <a:latin typeface="Times New Roman"/>
                <a:cs typeface="Times New Roman"/>
              </a:rPr>
              <a:t>:	</a:t>
            </a:r>
            <a:r>
              <a:rPr dirty="0" sz="1300" spc="-25">
                <a:latin typeface="Times New Roman"/>
                <a:cs typeface="Times New Roman"/>
              </a:rPr>
              <a:t>frmWelcome.Visible </a:t>
            </a:r>
            <a:r>
              <a:rPr dirty="0" sz="1300" spc="-5">
                <a:latin typeface="Times New Roman"/>
                <a:cs typeface="Times New Roman"/>
              </a:rPr>
              <a:t>= False  Thực hiện bằng </a:t>
            </a:r>
            <a:r>
              <a:rPr dirty="0" sz="1300" spc="-65">
                <a:latin typeface="Times New Roman"/>
                <a:cs typeface="Times New Roman"/>
              </a:rPr>
              <a:t>phƣơng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thức: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45530" cy="7004684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6.6. </a:t>
            </a:r>
            <a:r>
              <a:rPr dirty="0" sz="1300" spc="-10">
                <a:latin typeface="Times New Roman"/>
                <a:cs typeface="Times New Roman"/>
                <a:hlinkClick r:id="rId2" action="ppaction://hlinksldjump"/>
              </a:rPr>
              <a:t>Xuất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dữ </a:t>
            </a:r>
            <a:r>
              <a:rPr dirty="0" sz="1300">
                <a:latin typeface="Times New Roman"/>
                <a:cs typeface="Times New Roman"/>
                <a:hlinkClick r:id="rId2" action="ppaction://hlinksldjump"/>
              </a:rPr>
              <a:t>liệu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ra </a:t>
            </a:r>
            <a:r>
              <a:rPr dirty="0" sz="1300">
                <a:latin typeface="Times New Roman"/>
                <a:cs typeface="Times New Roman"/>
                <a:hlinkClick r:id="rId2" action="ppaction://hlinksldjump"/>
              </a:rPr>
              <a:t>Excel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..............................................................................................</a:t>
            </a:r>
            <a:r>
              <a:rPr dirty="0" sz="1300" spc="305"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138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6.6.1. </a:t>
            </a:r>
            <a:r>
              <a:rPr dirty="0" sz="1300">
                <a:latin typeface="Times New Roman"/>
                <a:cs typeface="Times New Roman"/>
                <a:hlinkClick r:id="rId2" action="ppaction://hlinksldjump"/>
              </a:rPr>
              <a:t>Làm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việc </a:t>
            </a:r>
            <a:r>
              <a:rPr dirty="0" sz="1300">
                <a:latin typeface="Times New Roman"/>
                <a:cs typeface="Times New Roman"/>
                <a:hlinkClick r:id="rId2" action="ppaction://hlinksldjump"/>
              </a:rPr>
              <a:t>với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đối </a:t>
            </a:r>
            <a:r>
              <a:rPr dirty="0" sz="1300" spc="-80">
                <a:latin typeface="Times New Roman"/>
                <a:cs typeface="Times New Roman"/>
                <a:hlinkClick r:id="rId2" action="ppaction://hlinksldjump"/>
              </a:rPr>
              <a:t>tƣợng 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Excel .....................................................................</a:t>
            </a:r>
            <a:r>
              <a:rPr dirty="0" sz="1300" spc="60">
                <a:latin typeface="Times New Roman"/>
                <a:cs typeface="Times New Roman"/>
                <a:hlinkClick r:id="rId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2" action="ppaction://hlinksldjump"/>
              </a:rPr>
              <a:t>138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6.6.2. Ví </a:t>
            </a:r>
            <a:r>
              <a:rPr dirty="0" sz="1300">
                <a:latin typeface="Times New Roman"/>
                <a:cs typeface="Times New Roman"/>
                <a:hlinkClick r:id="rId3" action="ppaction://hlinksldjump"/>
              </a:rPr>
              <a:t>dụ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............................................................................................................</a:t>
            </a:r>
            <a:r>
              <a:rPr dirty="0" sz="1300" spc="290"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3" action="ppaction://hlinksldjump"/>
              </a:rPr>
              <a:t>141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6.7. In báo cáo với CrystalReport ..................................................................................</a:t>
            </a:r>
            <a:r>
              <a:rPr dirty="0" sz="1300" spc="260"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4" action="ppaction://hlinksldjump"/>
              </a:rPr>
              <a:t>146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6.7.1. Cài đặt Crystal </a:t>
            </a:r>
            <a:r>
              <a:rPr dirty="0" sz="1300">
                <a:latin typeface="Times New Roman"/>
                <a:cs typeface="Times New Roman"/>
                <a:hlinkClick r:id="rId5" action="ppaction://hlinksldjump"/>
              </a:rPr>
              <a:t>report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cho visual studio 2010 .............................................</a:t>
            </a:r>
            <a:r>
              <a:rPr dirty="0" sz="1300" spc="225"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147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6.7.2. </a:t>
            </a:r>
            <a:r>
              <a:rPr dirty="0" sz="1300">
                <a:latin typeface="Times New Roman"/>
                <a:cs typeface="Times New Roman"/>
                <a:hlinkClick r:id="rId5" action="ppaction://hlinksldjump"/>
              </a:rPr>
              <a:t>Làm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việc </a:t>
            </a:r>
            <a:r>
              <a:rPr dirty="0" sz="1300">
                <a:latin typeface="Times New Roman"/>
                <a:cs typeface="Times New Roman"/>
                <a:hlinkClick r:id="rId5" action="ppaction://hlinksldjump"/>
              </a:rPr>
              <a:t>với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CrystalReport thông qua </a:t>
            </a:r>
            <a:r>
              <a:rPr dirty="0" sz="1300" spc="-10">
                <a:latin typeface="Times New Roman"/>
                <a:cs typeface="Times New Roman"/>
                <a:hlinkClick r:id="rId5" action="ppaction://hlinksldjump"/>
              </a:rPr>
              <a:t>DataSet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..........................................</a:t>
            </a:r>
            <a:r>
              <a:rPr dirty="0" sz="1300" spc="60">
                <a:latin typeface="Times New Roman"/>
                <a:cs typeface="Times New Roman"/>
                <a:hlinkClick r:id="rId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5" action="ppaction://hlinksldjump"/>
              </a:rPr>
              <a:t>147</a:t>
            </a:r>
            <a:endParaRPr sz="1300">
              <a:latin typeface="Times New Roman"/>
              <a:cs typeface="Times New Roman"/>
            </a:endParaRPr>
          </a:p>
          <a:p>
            <a:pPr marL="240665" marR="5080" indent="-228600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CHƢƠNG 7: PHÂN PHỐI </a:t>
            </a:r>
            <a:r>
              <a:rPr dirty="0" sz="1300" spc="-10">
                <a:latin typeface="Times New Roman"/>
                <a:cs typeface="Times New Roman"/>
                <a:hlinkClick r:id="rId6" action="ppaction://hlinksldjump"/>
              </a:rPr>
              <a:t>VÀ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CÀI ĐẶT ỨNG DỤNG ................................................... </a:t>
            </a:r>
            <a:r>
              <a:rPr dirty="0" sz="1300" spc="-85">
                <a:latin typeface="Times New Roman"/>
                <a:cs typeface="Times New Roman"/>
                <a:hlinkClick r:id="rId6" action="ppaction://hlinksldjump"/>
              </a:rPr>
              <a:t>159 </a:t>
            </a:r>
            <a:r>
              <a:rPr dirty="0" sz="1300" spc="-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7.1. </a:t>
            </a:r>
            <a:r>
              <a:rPr dirty="0" sz="1300" spc="-10">
                <a:latin typeface="Times New Roman"/>
                <a:cs typeface="Times New Roman"/>
                <a:hlinkClick r:id="rId6" action="ppaction://hlinksldjump"/>
              </a:rPr>
              <a:t>Đặt </a:t>
            </a:r>
            <a:r>
              <a:rPr dirty="0" sz="1300">
                <a:latin typeface="Times New Roman"/>
                <a:cs typeface="Times New Roman"/>
                <a:hlinkClick r:id="rId6" action="ppaction://hlinksldjump"/>
              </a:rPr>
              <a:t>vấn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đề ............................................................................................................... </a:t>
            </a:r>
            <a:r>
              <a:rPr dirty="0" sz="1300">
                <a:latin typeface="Times New Roman"/>
                <a:cs typeface="Times New Roman"/>
                <a:hlinkClick r:id="rId6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6" action="ppaction://hlinksldjump"/>
              </a:rPr>
              <a:t>159</a:t>
            </a:r>
            <a:endParaRPr sz="1300">
              <a:latin typeface="Times New Roman"/>
              <a:cs typeface="Times New Roman"/>
            </a:endParaRPr>
          </a:p>
          <a:p>
            <a:pPr marL="240665" marR="5080">
              <a:lnSpc>
                <a:spcPct val="163100"/>
              </a:lnSpc>
              <a:spcBef>
                <a:spcPts val="5"/>
              </a:spcBef>
            </a:pP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7.2. Các </a:t>
            </a:r>
            <a:r>
              <a:rPr dirty="0" sz="1300">
                <a:latin typeface="Times New Roman"/>
                <a:cs typeface="Times New Roman"/>
                <a:hlinkClick r:id="rId7" action="ppaction://hlinksldjump"/>
              </a:rPr>
              <a:t>cách </a:t>
            </a: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đóng gói và triển khai ứng </a:t>
            </a:r>
            <a:r>
              <a:rPr dirty="0" sz="1300">
                <a:latin typeface="Times New Roman"/>
                <a:cs typeface="Times New Roman"/>
                <a:hlinkClick r:id="rId7" action="ppaction://hlinksldjump"/>
              </a:rPr>
              <a:t>dụng.............................................................. </a:t>
            </a:r>
            <a:r>
              <a:rPr dirty="0" sz="1300" spc="-5">
                <a:latin typeface="Times New Roman"/>
                <a:cs typeface="Times New Roman"/>
                <a:hlinkClick r:id="rId7" action="ppaction://hlinksldjump"/>
              </a:rPr>
              <a:t>160 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7.3. Tạo dự án phân phối................................................................................................ </a:t>
            </a:r>
            <a:r>
              <a:rPr dirty="0" sz="1300" spc="65">
                <a:latin typeface="Times New Roman"/>
                <a:cs typeface="Times New Roman"/>
                <a:hlinkClick r:id="rId8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8" action="ppaction://hlinksldjump"/>
              </a:rPr>
              <a:t>161</a:t>
            </a:r>
            <a:endParaRPr sz="13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7.4. </a:t>
            </a:r>
            <a:r>
              <a:rPr dirty="0" sz="1300">
                <a:latin typeface="Times New Roman"/>
                <a:cs typeface="Times New Roman"/>
                <a:hlinkClick r:id="rId9" action="ppaction://hlinksldjump"/>
              </a:rPr>
              <a:t>Tùy biến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các </a:t>
            </a:r>
            <a:r>
              <a:rPr dirty="0" sz="1300">
                <a:latin typeface="Times New Roman"/>
                <a:cs typeface="Times New Roman"/>
                <a:hlinkClick r:id="rId9" action="ppaction://hlinksldjump"/>
              </a:rPr>
              <a:t>lựa chọn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đóng gói ..............................................................................</a:t>
            </a:r>
            <a:r>
              <a:rPr dirty="0" sz="1300" spc="65">
                <a:latin typeface="Times New Roman"/>
                <a:cs typeface="Times New Roman"/>
                <a:hlinkClick r:id="rId9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9" action="ppaction://hlinksldjump"/>
              </a:rPr>
              <a:t>164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7.4.1. Cấu hình các </a:t>
            </a:r>
            <a:r>
              <a:rPr dirty="0" sz="1300">
                <a:latin typeface="Times New Roman"/>
                <a:cs typeface="Times New Roman"/>
                <a:hlinkClick r:id="rId10" action="ppaction://hlinksldjump"/>
              </a:rPr>
              <a:t>thiết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lập ..................................................................................</a:t>
            </a:r>
            <a:r>
              <a:rPr dirty="0" sz="1300" spc="265">
                <a:latin typeface="Times New Roman"/>
                <a:cs typeface="Times New Roman"/>
                <a:hlinkClick r:id="rId10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0" action="ppaction://hlinksldjump"/>
              </a:rPr>
              <a:t>165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7.4.2. Tạo </a:t>
            </a:r>
            <a:r>
              <a:rPr dirty="0" sz="1300" spc="-10">
                <a:latin typeface="Times New Roman"/>
                <a:cs typeface="Times New Roman"/>
                <a:hlinkClick r:id="rId11" action="ppaction://hlinksldjump"/>
              </a:rPr>
              <a:t>short </a:t>
            </a:r>
            <a:r>
              <a:rPr dirty="0" sz="1300">
                <a:latin typeface="Times New Roman"/>
                <a:cs typeface="Times New Roman"/>
                <a:hlinkClick r:id="rId11" action="ppaction://hlinksldjump"/>
              </a:rPr>
              <a:t>cut cho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ứng dụng cài đặt..............................................................</a:t>
            </a:r>
            <a:r>
              <a:rPr dirty="0" sz="1300" spc="305">
                <a:latin typeface="Times New Roman"/>
                <a:cs typeface="Times New Roman"/>
                <a:hlinkClick r:id="rId11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1" action="ppaction://hlinksldjump"/>
              </a:rPr>
              <a:t>166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7.4.3. Thiết lập tên </a:t>
            </a:r>
            <a:r>
              <a:rPr dirty="0" sz="1300">
                <a:latin typeface="Times New Roman"/>
                <a:cs typeface="Times New Roman"/>
                <a:hlinkClick r:id="rId12" action="ppaction://hlinksldjump"/>
              </a:rPr>
              <a:t>công </a:t>
            </a:r>
            <a:r>
              <a:rPr dirty="0" sz="1300" spc="5">
                <a:latin typeface="Times New Roman"/>
                <a:cs typeface="Times New Roman"/>
                <a:hlinkClick r:id="rId12" action="ppaction://hlinksldjump"/>
              </a:rPr>
              <a:t>ty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và </a:t>
            </a:r>
            <a:r>
              <a:rPr dirty="0" sz="1300">
                <a:latin typeface="Times New Roman"/>
                <a:cs typeface="Times New Roman"/>
                <a:hlinkClick r:id="rId12" action="ppaction://hlinksldjump"/>
              </a:rPr>
              <a:t>phiên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bản </a:t>
            </a:r>
            <a:r>
              <a:rPr dirty="0" sz="1300" spc="-60">
                <a:latin typeface="Times New Roman"/>
                <a:cs typeface="Times New Roman"/>
                <a:hlinkClick r:id="rId12" action="ppaction://hlinksldjump"/>
              </a:rPr>
              <a:t>chƣơng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trình .........................................</a:t>
            </a:r>
            <a:r>
              <a:rPr dirty="0" sz="1300" spc="30">
                <a:latin typeface="Times New Roman"/>
                <a:cs typeface="Times New Roman"/>
                <a:hlinkClick r:id="rId12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2" action="ppaction://hlinksldjump"/>
              </a:rPr>
              <a:t>167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7.4.1. </a:t>
            </a:r>
            <a:r>
              <a:rPr dirty="0" sz="1300" spc="-10">
                <a:latin typeface="Times New Roman"/>
                <a:cs typeface="Times New Roman"/>
                <a:hlinkClick r:id="rId13" action="ppaction://hlinksldjump"/>
              </a:rPr>
              <a:t>Đặt </a:t>
            </a:r>
            <a:r>
              <a:rPr dirty="0" sz="1300">
                <a:latin typeface="Times New Roman"/>
                <a:cs typeface="Times New Roman"/>
                <a:hlinkClick r:id="rId13" action="ppaction://hlinksldjump"/>
              </a:rPr>
              <a:t>các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thuộc </a:t>
            </a:r>
            <a:r>
              <a:rPr dirty="0" sz="1300">
                <a:latin typeface="Times New Roman"/>
                <a:cs typeface="Times New Roman"/>
                <a:hlinkClick r:id="rId13" action="ppaction://hlinksldjump"/>
              </a:rPr>
              <a:t>tính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cho gói ứng dụng ...........................................................</a:t>
            </a:r>
            <a:r>
              <a:rPr dirty="0" sz="1300" spc="75">
                <a:latin typeface="Times New Roman"/>
                <a:cs typeface="Times New Roman"/>
                <a:hlinkClick r:id="rId13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3" action="ppaction://hlinksldjump"/>
              </a:rPr>
              <a:t>168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7.5. Biên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dịch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và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đóng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gói dự án –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kiểm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tra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việc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cài </a:t>
            </a:r>
            <a:r>
              <a:rPr dirty="0" sz="1300">
                <a:latin typeface="Times New Roman"/>
                <a:cs typeface="Times New Roman"/>
                <a:hlinkClick r:id="rId14" action="ppaction://hlinksldjump"/>
              </a:rPr>
              <a:t>đặt...............................................</a:t>
            </a:r>
            <a:r>
              <a:rPr dirty="0" sz="1300" spc="30">
                <a:latin typeface="Times New Roman"/>
                <a:cs typeface="Times New Roman"/>
                <a:hlinkClick r:id="rId14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4" action="ppaction://hlinksldjump"/>
              </a:rPr>
              <a:t>169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7.5.1. </a:t>
            </a:r>
            <a:r>
              <a:rPr dirty="0" sz="1300">
                <a:latin typeface="Times New Roman"/>
                <a:cs typeface="Times New Roman"/>
                <a:hlinkClick r:id="rId15" action="ppaction://hlinksldjump"/>
              </a:rPr>
              <a:t>Chạy </a:t>
            </a:r>
            <a:r>
              <a:rPr dirty="0" sz="1300" spc="-60">
                <a:latin typeface="Times New Roman"/>
                <a:cs typeface="Times New Roman"/>
                <a:hlinkClick r:id="rId15" action="ppaction://hlinksldjump"/>
              </a:rPr>
              <a:t>chƣơng </a:t>
            </a:r>
            <a:r>
              <a:rPr dirty="0" sz="1300">
                <a:latin typeface="Times New Roman"/>
                <a:cs typeface="Times New Roman"/>
                <a:hlinkClick r:id="rId15" action="ppaction://hlinksldjump"/>
              </a:rPr>
              <a:t>trình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cài đặt </a:t>
            </a:r>
            <a:r>
              <a:rPr dirty="0" sz="1300">
                <a:latin typeface="Times New Roman"/>
                <a:cs typeface="Times New Roman"/>
                <a:hlinkClick r:id="rId15" action="ppaction://hlinksldjump"/>
              </a:rPr>
              <a:t>Setup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.................................................................</a:t>
            </a:r>
            <a:r>
              <a:rPr dirty="0" sz="1300" spc="245">
                <a:latin typeface="Times New Roman"/>
                <a:cs typeface="Times New Roman"/>
                <a:hlinkClick r:id="rId15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5" action="ppaction://hlinksldjump"/>
              </a:rPr>
              <a:t>170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7.5.2. </a:t>
            </a:r>
            <a:r>
              <a:rPr dirty="0" sz="1300">
                <a:latin typeface="Times New Roman"/>
                <a:cs typeface="Times New Roman"/>
                <a:hlinkClick r:id="rId16" action="ppaction://hlinksldjump"/>
              </a:rPr>
              <a:t>Chạy </a:t>
            </a:r>
            <a:r>
              <a:rPr dirty="0" sz="1300" spc="-60">
                <a:latin typeface="Times New Roman"/>
                <a:cs typeface="Times New Roman"/>
                <a:hlinkClick r:id="rId16" action="ppaction://hlinksldjump"/>
              </a:rPr>
              <a:t>chƣơng </a:t>
            </a:r>
            <a:r>
              <a:rPr dirty="0" sz="1300">
                <a:latin typeface="Times New Roman"/>
                <a:cs typeface="Times New Roman"/>
                <a:hlinkClick r:id="rId16" action="ppaction://hlinksldjump"/>
              </a:rPr>
              <a:t>trình </a:t>
            </a:r>
            <a:r>
              <a:rPr dirty="0" sz="1300" spc="-10">
                <a:latin typeface="Times New Roman"/>
                <a:cs typeface="Times New Roman"/>
                <a:hlinkClick r:id="rId16" action="ppaction://hlinksldjump"/>
              </a:rPr>
              <a:t>sau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khi cài đặt ...............................................................</a:t>
            </a:r>
            <a:r>
              <a:rPr dirty="0" sz="1300" spc="180">
                <a:latin typeface="Times New Roman"/>
                <a:cs typeface="Times New Roman"/>
                <a:hlinkClick r:id="rId16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172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7.6. </a:t>
            </a:r>
            <a:r>
              <a:rPr dirty="0" sz="1300">
                <a:latin typeface="Times New Roman"/>
                <a:cs typeface="Times New Roman"/>
                <a:hlinkClick r:id="rId16" action="ppaction://hlinksldjump"/>
              </a:rPr>
              <a:t>Tìm hiểu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các </a:t>
            </a:r>
            <a:r>
              <a:rPr dirty="0" sz="1300">
                <a:latin typeface="Times New Roman"/>
                <a:cs typeface="Times New Roman"/>
                <a:hlinkClick r:id="rId16" action="ppaction://hlinksldjump"/>
              </a:rPr>
              <a:t>file setup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và gỡ </a:t>
            </a:r>
            <a:r>
              <a:rPr dirty="0" sz="1300" spc="-60">
                <a:latin typeface="Times New Roman"/>
                <a:cs typeface="Times New Roman"/>
                <a:hlinkClick r:id="rId16" action="ppaction://hlinksldjump"/>
              </a:rPr>
              <a:t>chƣơng </a:t>
            </a:r>
            <a:r>
              <a:rPr dirty="0" sz="1300">
                <a:latin typeface="Times New Roman"/>
                <a:cs typeface="Times New Roman"/>
                <a:hlinkClick r:id="rId16" action="ppaction://hlinksldjump"/>
              </a:rPr>
              <a:t>trình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............................................................</a:t>
            </a:r>
            <a:r>
              <a:rPr dirty="0" sz="1300" spc="170">
                <a:latin typeface="Times New Roman"/>
                <a:cs typeface="Times New Roman"/>
                <a:hlinkClick r:id="rId16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172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7.6.1. Kiểm tra </a:t>
            </a:r>
            <a:r>
              <a:rPr dirty="0" sz="1300">
                <a:latin typeface="Times New Roman"/>
                <a:cs typeface="Times New Roman"/>
                <a:hlinkClick r:id="rId16" action="ppaction://hlinksldjump"/>
              </a:rPr>
              <a:t>file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cài đặt .....................................................................................</a:t>
            </a:r>
            <a:r>
              <a:rPr dirty="0" sz="1300" spc="240">
                <a:latin typeface="Times New Roman"/>
                <a:cs typeface="Times New Roman"/>
                <a:hlinkClick r:id="rId16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6" action="ppaction://hlinksldjump"/>
              </a:rPr>
              <a:t>172</a:t>
            </a: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  <a:hlinkClick r:id="rId17" action="ppaction://hlinksldjump"/>
              </a:rPr>
              <a:t>7.6.2. Tháo gỡ </a:t>
            </a:r>
            <a:r>
              <a:rPr dirty="0" sz="1300" spc="-60">
                <a:latin typeface="Times New Roman"/>
                <a:cs typeface="Times New Roman"/>
                <a:hlinkClick r:id="rId17" action="ppaction://hlinksldjump"/>
              </a:rPr>
              <a:t>chƣơng  </a:t>
            </a:r>
            <a:r>
              <a:rPr dirty="0" sz="1300" spc="-5">
                <a:latin typeface="Times New Roman"/>
                <a:cs typeface="Times New Roman"/>
                <a:hlinkClick r:id="rId17" action="ppaction://hlinksldjump"/>
              </a:rPr>
              <a:t>trình ..................................................................................</a:t>
            </a:r>
            <a:r>
              <a:rPr dirty="0" sz="1300" spc="30">
                <a:latin typeface="Times New Roman"/>
                <a:cs typeface="Times New Roman"/>
                <a:hlinkClick r:id="rId17" action="ppaction://hlinksldjump"/>
              </a:rPr>
              <a:t> </a:t>
            </a:r>
            <a:r>
              <a:rPr dirty="0" sz="1300" spc="-5">
                <a:latin typeface="Times New Roman"/>
                <a:cs typeface="Times New Roman"/>
                <a:hlinkClick r:id="rId17" action="ppaction://hlinksldjump"/>
              </a:rPr>
              <a:t>173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10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5800090" cy="1840864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 i="1">
                <a:latin typeface="Times New Roman"/>
                <a:cs typeface="Times New Roman"/>
              </a:rPr>
              <a:t>Xu</a:t>
            </a:r>
            <a:r>
              <a:rPr dirty="0" sz="1300" spc="-5">
                <a:latin typeface="Times New Roman"/>
                <a:cs typeface="Times New Roman"/>
              </a:rPr>
              <a:t>ấ</a:t>
            </a:r>
            <a:r>
              <a:rPr dirty="0" sz="1300" spc="-5" i="1">
                <a:latin typeface="Times New Roman"/>
                <a:cs typeface="Times New Roman"/>
              </a:rPr>
              <a:t>t hi</a:t>
            </a:r>
            <a:r>
              <a:rPr dirty="0" sz="1300" spc="-5">
                <a:latin typeface="Times New Roman"/>
                <a:cs typeface="Times New Roman"/>
              </a:rPr>
              <a:t>ệ</a:t>
            </a:r>
            <a:r>
              <a:rPr dirty="0" sz="1300" spc="-5" i="1">
                <a:latin typeface="Times New Roman"/>
                <a:cs typeface="Times New Roman"/>
              </a:rPr>
              <a:t>n</a:t>
            </a:r>
            <a:r>
              <a:rPr dirty="0" sz="1300" spc="-5">
                <a:latin typeface="Times New Roman"/>
                <a:cs typeface="Times New Roman"/>
              </a:rPr>
              <a:t>: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frmWelcome.Show()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  <a:tabLst>
                <a:tab pos="1137285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Bi</a:t>
            </a:r>
            <a:r>
              <a:rPr dirty="0" sz="1300" spc="-5">
                <a:latin typeface="Times New Roman"/>
                <a:cs typeface="Times New Roman"/>
              </a:rPr>
              <a:t>ế</a:t>
            </a:r>
            <a:r>
              <a:rPr dirty="0" sz="1300" spc="-5" i="1">
                <a:latin typeface="Times New Roman"/>
                <a:cs typeface="Times New Roman"/>
              </a:rPr>
              <a:t>n</a:t>
            </a:r>
            <a:r>
              <a:rPr dirty="0" sz="1300" spc="20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m</a:t>
            </a:r>
            <a:r>
              <a:rPr dirty="0" sz="1300" spc="-5">
                <a:latin typeface="Times New Roman"/>
                <a:cs typeface="Times New Roman"/>
              </a:rPr>
              <a:t>ấ</a:t>
            </a:r>
            <a:r>
              <a:rPr dirty="0" sz="1300" spc="-5" i="1">
                <a:latin typeface="Times New Roman"/>
                <a:cs typeface="Times New Roman"/>
              </a:rPr>
              <a:t>t</a:t>
            </a:r>
            <a:r>
              <a:rPr dirty="0" sz="1300" spc="-5">
                <a:latin typeface="Times New Roman"/>
                <a:cs typeface="Times New Roman"/>
              </a:rPr>
              <a:t>:	frmWelcome.Hide()</a:t>
            </a:r>
            <a:endParaRPr sz="1300">
              <a:latin typeface="Times New Roman"/>
              <a:cs typeface="Times New Roman"/>
            </a:endParaRPr>
          </a:p>
          <a:p>
            <a:pPr lvl="1" marL="360045" indent="-347980">
              <a:lnSpc>
                <a:spcPct val="100000"/>
              </a:lnSpc>
              <a:spcBef>
                <a:spcPts val="1005"/>
              </a:spcBef>
              <a:buFont typeface="Arial"/>
              <a:buAutoNum type="arabicPeriod" startAt="2"/>
              <a:tabLst>
                <a:tab pos="360680" algn="l"/>
              </a:tabLst>
            </a:pPr>
            <a:r>
              <a:rPr dirty="0" sz="1400" spc="-10" b="1">
                <a:latin typeface="Arial"/>
                <a:cs typeface="Arial"/>
              </a:rPr>
              <a:t>T</a:t>
            </a:r>
            <a:r>
              <a:rPr dirty="0" sz="1400" spc="-10" b="1">
                <a:latin typeface="Arial"/>
                <a:cs typeface="Arial"/>
              </a:rPr>
              <a:t>huộc </a:t>
            </a:r>
            <a:r>
              <a:rPr dirty="0" sz="1400" spc="-5" b="1">
                <a:latin typeface="Arial"/>
                <a:cs typeface="Arial"/>
              </a:rPr>
              <a:t>tính, phương thức, sự </a:t>
            </a:r>
            <a:r>
              <a:rPr dirty="0" sz="1400" spc="-10" b="1">
                <a:latin typeface="Arial"/>
                <a:cs typeface="Arial"/>
              </a:rPr>
              <a:t>kiện </a:t>
            </a:r>
            <a:r>
              <a:rPr dirty="0" sz="1400" spc="-5" b="1">
                <a:latin typeface="Arial"/>
                <a:cs typeface="Arial"/>
              </a:rPr>
              <a:t>của một số </a:t>
            </a:r>
            <a:r>
              <a:rPr dirty="0" sz="1400" spc="-10" b="1">
                <a:latin typeface="Arial"/>
                <a:cs typeface="Arial"/>
              </a:rPr>
              <a:t>điều </a:t>
            </a:r>
            <a:r>
              <a:rPr dirty="0" sz="1400" spc="-5" b="1">
                <a:latin typeface="Arial"/>
                <a:cs typeface="Arial"/>
              </a:rPr>
              <a:t>khiển </a:t>
            </a:r>
            <a:r>
              <a:rPr dirty="0" sz="1400" b="1">
                <a:latin typeface="Arial"/>
                <a:cs typeface="Arial"/>
              </a:rPr>
              <a:t>cơ</a:t>
            </a:r>
            <a:r>
              <a:rPr dirty="0" sz="1400" spc="7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bản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40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45"/>
              </a:spcBef>
            </a:pPr>
            <a:r>
              <a:rPr dirty="0" sz="1300" spc="-5" b="1">
                <a:latin typeface="Times New Roman"/>
                <a:cs typeface="Times New Roman"/>
              </a:rPr>
              <a:t>1. Thuộc</a:t>
            </a:r>
            <a:r>
              <a:rPr dirty="0" sz="130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tính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17980" y="2490470"/>
          <a:ext cx="6042660" cy="5697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5300"/>
                <a:gridCol w="4267835"/>
              </a:tblGrid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Name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10"/>
                        </a:lnSpc>
                        <a:spcBef>
                          <a:spcPts val="565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form,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bắt đầu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bởi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tiếp đầu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ngữ</a:t>
                      </a:r>
                      <a:r>
                        <a:rPr dirty="0" sz="110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5" b="1">
                          <a:latin typeface="Times New Roman"/>
                          <a:cs typeface="Times New Roman"/>
                        </a:rPr>
                        <a:t>frm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BackColor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00"/>
                        </a:lnSpc>
                        <a:spcBef>
                          <a:spcPts val="565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mầu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nền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cho</a:t>
                      </a:r>
                      <a:r>
                        <a:rPr dirty="0" sz="110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27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BackgroundImage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00"/>
                        </a:lnSpc>
                        <a:spcBef>
                          <a:spcPts val="580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ảnh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nền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cho</a:t>
                      </a:r>
                      <a:r>
                        <a:rPr dirty="0" sz="110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6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BackgroundImageLayout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89535">
                        <a:lnSpc>
                          <a:spcPts val="1260"/>
                        </a:lnSpc>
                        <a:spcBef>
                          <a:spcPts val="40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lập chế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độ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hiển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thị ảnh nền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trên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Form.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Tile: hiển thị ảnh từ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trên  xuống,</a:t>
                      </a:r>
                      <a:r>
                        <a:rPr dirty="0" sz="110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Center:</a:t>
                      </a:r>
                      <a:r>
                        <a:rPr dirty="0" sz="1100" spc="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hiển</a:t>
                      </a:r>
                      <a:r>
                        <a:rPr dirty="0" sz="110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thị</a:t>
                      </a:r>
                      <a:r>
                        <a:rPr dirty="0" sz="110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ảnh</a:t>
                      </a:r>
                      <a:r>
                        <a:rPr dirty="0" sz="110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từ</a:t>
                      </a:r>
                      <a:r>
                        <a:rPr dirty="0" sz="1100" spc="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giữa</a:t>
                      </a:r>
                      <a:r>
                        <a:rPr dirty="0" sz="1100" spc="1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ra,</a:t>
                      </a:r>
                      <a:r>
                        <a:rPr dirty="0" sz="1100" spc="1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Stretch:</a:t>
                      </a:r>
                      <a:r>
                        <a:rPr dirty="0" sz="11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dãn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đều</a:t>
                      </a:r>
                      <a:r>
                        <a:rPr dirty="0" sz="11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ảnh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 trên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Cursor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00"/>
                        </a:lnSpc>
                        <a:spcBef>
                          <a:spcPts val="565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chế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độ hiển thị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con trỏ trên</a:t>
                      </a:r>
                      <a:r>
                        <a:rPr dirty="0" sz="110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0039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Enabled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89535">
                        <a:lnSpc>
                          <a:spcPts val="1270"/>
                        </a:lnSpc>
                        <a:spcBef>
                          <a:spcPts val="25"/>
                        </a:spcBef>
                      </a:pPr>
                      <a:r>
                        <a:rPr dirty="0" sz="1100" spc="-5">
                          <a:latin typeface="Times New Roman"/>
                          <a:cs typeface="Times New Roman"/>
                        </a:rPr>
                        <a:t>Nếu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nhận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trị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True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thì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cho phép </a:t>
                      </a:r>
                      <a:r>
                        <a:rPr dirty="0" sz="1100" spc="-70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dùng tác động lên </a:t>
                      </a:r>
                      <a:r>
                        <a:rPr dirty="0" sz="1100" spc="-30">
                          <a:latin typeface="Times New Roman"/>
                          <a:cs typeface="Times New Roman"/>
                        </a:rPr>
                        <a:t>Form,  </a:t>
                      </a:r>
                      <a:r>
                        <a:rPr dirty="0" sz="1100" spc="-65">
                          <a:latin typeface="Times New Roman"/>
                          <a:cs typeface="Times New Roman"/>
                        </a:rPr>
                        <a:t>ngƣợc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lại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thì nhận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trị</a:t>
                      </a:r>
                      <a:r>
                        <a:rPr dirty="0" sz="1100" spc="-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False.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Font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10"/>
                        </a:lnSpc>
                        <a:spcBef>
                          <a:spcPts val="565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kiểu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chữ,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cỡ chữ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điều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khiển trên</a:t>
                      </a:r>
                      <a:r>
                        <a:rPr dirty="0" sz="1100" spc="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ForeColor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00"/>
                        </a:lnSpc>
                        <a:spcBef>
                          <a:spcPts val="565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mầu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điều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khiển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trên</a:t>
                      </a:r>
                      <a:r>
                        <a:rPr dirty="0" sz="1100" spc="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Form.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37031">
                <a:tc>
                  <a:txBody>
                    <a:bodyPr/>
                    <a:lstStyle/>
                    <a:p>
                      <a:pPr marL="90805">
                        <a:lnSpc>
                          <a:spcPts val="127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FormBorderStyle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89535">
                        <a:lnSpc>
                          <a:spcPts val="1245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 lập 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kiểu  </a:t>
                      </a:r>
                      <a:r>
                        <a:rPr dirty="0" sz="1100" spc="-65">
                          <a:latin typeface="Times New Roman"/>
                          <a:cs typeface="Times New Roman"/>
                        </a:rPr>
                        <a:t>đƣờng  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viền  cho  Form.  Fixed 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Single:  không  thể</a:t>
                      </a:r>
                      <a:r>
                        <a:rPr dirty="0" sz="110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thay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5405" marR="33655">
                        <a:lnSpc>
                          <a:spcPts val="1270"/>
                        </a:lnSpc>
                        <a:spcBef>
                          <a:spcPts val="65"/>
                        </a:spcBef>
                        <a:tabLst>
                          <a:tab pos="387985" algn="l"/>
                          <a:tab pos="770890" algn="l"/>
                          <a:tab pos="1236980" algn="l"/>
                          <a:tab pos="1577340" algn="l"/>
                          <a:tab pos="2057400" algn="l"/>
                          <a:tab pos="3449320" algn="l"/>
                          <a:tab pos="3802379" algn="l"/>
                        </a:tabLst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đổi</a:t>
                      </a:r>
                      <a:r>
                        <a:rPr dirty="0" sz="110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kích</a:t>
                      </a:r>
                      <a:r>
                        <a:rPr dirty="0" sz="11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70">
                          <a:latin typeface="Times New Roman"/>
                          <a:cs typeface="Times New Roman"/>
                        </a:rPr>
                        <a:t>thƣớc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của</a:t>
                      </a:r>
                      <a:r>
                        <a:rPr dirty="0" sz="1100" spc="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Form,</a:t>
                      </a:r>
                      <a:r>
                        <a:rPr dirty="0" sz="1100" spc="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Sizable:</a:t>
                      </a:r>
                      <a:r>
                        <a:rPr dirty="0" sz="11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có</a:t>
                      </a:r>
                      <a:r>
                        <a:rPr dirty="0" sz="110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thể</a:t>
                      </a:r>
                      <a:r>
                        <a:rPr dirty="0" sz="110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phóng</a:t>
                      </a:r>
                      <a:r>
                        <a:rPr dirty="0" sz="1100" spc="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dirty="0" sz="1100" spc="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thu	nhỏ	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thay  đổi	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kích	</a:t>
                      </a:r>
                      <a:r>
                        <a:rPr dirty="0" sz="1100" spc="-65">
                          <a:latin typeface="Times New Roman"/>
                          <a:cs typeface="Times New Roman"/>
                        </a:rPr>
                        <a:t>thƣớc	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của	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Form,	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Sizable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ToolWindow: 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có thể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thay 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đổi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5405">
                        <a:lnSpc>
                          <a:spcPts val="1065"/>
                        </a:lnSpc>
                      </a:pPr>
                      <a:r>
                        <a:rPr dirty="0" sz="110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00" spc="-65">
                          <a:latin typeface="Times New Roman"/>
                          <a:cs typeface="Times New Roman"/>
                        </a:rPr>
                        <a:t>thƣớc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của</a:t>
                      </a:r>
                      <a:r>
                        <a:rPr dirty="0" sz="1100" spc="-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Form…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71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Icon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10"/>
                        </a:lnSpc>
                        <a:spcBef>
                          <a:spcPts val="570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biểu </a:t>
                      </a:r>
                      <a:r>
                        <a:rPr dirty="0" sz="1100" spc="-70">
                          <a:latin typeface="Times New Roman"/>
                          <a:cs typeface="Times New Roman"/>
                        </a:rPr>
                        <a:t>tƣợng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(các tệp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ảnh có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đuôi</a:t>
                      </a:r>
                      <a:r>
                        <a:rPr dirty="0" sz="1100" spc="1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.ico).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MainMenuStrip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00"/>
                        </a:lnSpc>
                        <a:spcBef>
                          <a:spcPts val="565"/>
                        </a:spcBef>
                      </a:pPr>
                      <a:r>
                        <a:rPr dirty="0" sz="1100" spc="-5">
                          <a:latin typeface="Times New Roman"/>
                          <a:cs typeface="Times New Roman"/>
                        </a:rPr>
                        <a:t>Gắn kết Form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với</a:t>
                      </a:r>
                      <a:r>
                        <a:rPr dirty="0" sz="110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Menu.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312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Opacity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5405" marR="32384" indent="89535">
                        <a:lnSpc>
                          <a:spcPts val="128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độ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trong suốt cho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nền của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Form,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nếu độ trong suốt &lt; 100%  thì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sẽ dần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trở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nên trong suốt có thể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nhìn xuyên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qua thấy những 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gì </a:t>
                      </a:r>
                      <a:r>
                        <a:rPr dirty="0" sz="1100" spc="5">
                          <a:latin typeface="Times New Roman"/>
                          <a:cs typeface="Times New Roman"/>
                        </a:rPr>
                        <a:t>nằm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bên </a:t>
                      </a:r>
                      <a:r>
                        <a:rPr dirty="0" sz="1100" spc="-75">
                          <a:latin typeface="Times New Roman"/>
                          <a:cs typeface="Times New Roman"/>
                        </a:rPr>
                        <a:t>dƣới</a:t>
                      </a:r>
                      <a:r>
                        <a:rPr dirty="0" sz="110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7764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ShowIcon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89535">
                        <a:lnSpc>
                          <a:spcPts val="1270"/>
                        </a:lnSpc>
                        <a:spcBef>
                          <a:spcPts val="15"/>
                        </a:spcBef>
                      </a:pPr>
                      <a:r>
                        <a:rPr dirty="0" sz="1100" spc="-5">
                          <a:latin typeface="Times New Roman"/>
                          <a:cs typeface="Times New Roman"/>
                        </a:rPr>
                        <a:t>Nếu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nhận giá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trị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True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thì cho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phép hiển thị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biểu </a:t>
                      </a:r>
                      <a:r>
                        <a:rPr dirty="0" sz="1100" spc="-70">
                          <a:latin typeface="Times New Roman"/>
                          <a:cs typeface="Times New Roman"/>
                        </a:rPr>
                        <a:t>tƣợng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đã </a:t>
                      </a:r>
                      <a:r>
                        <a:rPr dirty="0" sz="1100" spc="-75">
                          <a:latin typeface="Times New Roman"/>
                          <a:cs typeface="Times New Roman"/>
                        </a:rPr>
                        <a:t>đƣợc thiết 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lập</a:t>
                      </a:r>
                      <a:r>
                        <a:rPr dirty="0" sz="110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ở</a:t>
                      </a:r>
                      <a:r>
                        <a:rPr dirty="0" sz="110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thuộc</a:t>
                      </a:r>
                      <a:r>
                        <a:rPr dirty="0" sz="110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tính</a:t>
                      </a:r>
                      <a:r>
                        <a:rPr dirty="0" sz="1100" spc="1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Icon,</a:t>
                      </a:r>
                      <a:r>
                        <a:rPr dirty="0" sz="110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70">
                          <a:latin typeface="Times New Roman"/>
                          <a:cs typeface="Times New Roman"/>
                        </a:rPr>
                        <a:t>ngƣợc</a:t>
                      </a:r>
                      <a:r>
                        <a:rPr dirty="0" sz="110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lại</a:t>
                      </a:r>
                      <a:r>
                        <a:rPr dirty="0" sz="1100" spc="1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thì</a:t>
                      </a:r>
                      <a:r>
                        <a:rPr dirty="0" sz="1100" spc="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nhận</a:t>
                      </a:r>
                      <a:r>
                        <a:rPr dirty="0" sz="1100" spc="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giá</a:t>
                      </a:r>
                      <a:r>
                        <a:rPr dirty="0" sz="110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trị</a:t>
                      </a:r>
                      <a:r>
                        <a:rPr dirty="0" sz="11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False.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8535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b="1">
                          <a:latin typeface="Times New Roman"/>
                          <a:cs typeface="Times New Roman"/>
                        </a:rPr>
                        <a:t>StartPosition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89535">
                        <a:lnSpc>
                          <a:spcPts val="1235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vị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trí xuất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hiện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của Form trên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màn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hình. Manual: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xuất</a:t>
                      </a:r>
                      <a:r>
                        <a:rPr dirty="0" sz="110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hiện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5405" marR="33020">
                        <a:lnSpc>
                          <a:spcPts val="1270"/>
                        </a:lnSpc>
                        <a:spcBef>
                          <a:spcPts val="65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ở góc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trên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bên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trái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màn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hình,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CenterScreen: xuất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hiện ở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giữa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màn  </a:t>
                      </a:r>
                      <a:r>
                        <a:rPr dirty="0" sz="1100" spc="5">
                          <a:latin typeface="Times New Roman"/>
                          <a:cs typeface="Times New Roman"/>
                        </a:rPr>
                        <a:t>hình…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spc="-5" b="1">
                          <a:latin typeface="Times New Roman"/>
                          <a:cs typeface="Times New Roman"/>
                        </a:rPr>
                        <a:t>Text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10"/>
                        </a:lnSpc>
                        <a:spcBef>
                          <a:spcPts val="565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dòng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tiêu đề của</a:t>
                      </a:r>
                      <a:r>
                        <a:rPr dirty="0" sz="110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64845">
                <a:tc>
                  <a:txBody>
                    <a:bodyPr/>
                    <a:lstStyle/>
                    <a:p>
                      <a:pPr marL="90805">
                        <a:lnSpc>
                          <a:spcPts val="1265"/>
                        </a:lnSpc>
                      </a:pPr>
                      <a:r>
                        <a:rPr dirty="0" sz="1100" spc="-5" b="1">
                          <a:latin typeface="Times New Roman"/>
                          <a:cs typeface="Times New Roman"/>
                        </a:rPr>
                        <a:t>Window</a:t>
                      </a:r>
                      <a:r>
                        <a:rPr dirty="0" sz="1100" spc="2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b="1">
                          <a:latin typeface="Times New Roman"/>
                          <a:cs typeface="Times New Roman"/>
                        </a:rPr>
                        <a:t>State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5405" indent="89535">
                        <a:lnSpc>
                          <a:spcPts val="1235"/>
                        </a:lnSpc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trạng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thái của Form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chạy </a:t>
                      </a:r>
                      <a:r>
                        <a:rPr dirty="0" sz="1100" spc="-50">
                          <a:latin typeface="Times New Roman"/>
                          <a:cs typeface="Times New Roman"/>
                        </a:rPr>
                        <a:t>chƣơng </a:t>
                      </a:r>
                      <a:r>
                        <a:rPr dirty="0" sz="1100" spc="5">
                          <a:latin typeface="Times New Roman"/>
                          <a:cs typeface="Times New Roman"/>
                        </a:rPr>
                        <a:t>trình.</a:t>
                      </a:r>
                      <a:r>
                        <a:rPr dirty="0" sz="1100" spc="-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Normal: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just" marL="65405" marR="30480">
                        <a:lnSpc>
                          <a:spcPct val="96800"/>
                        </a:lnSpc>
                        <a:spcBef>
                          <a:spcPts val="25"/>
                        </a:spcBef>
                      </a:pPr>
                      <a:r>
                        <a:rPr dirty="0" sz="1100">
                          <a:latin typeface="Times New Roman"/>
                          <a:cs typeface="Times New Roman"/>
                        </a:rPr>
                        <a:t>hiển thị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Form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đúng theo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cỡ thiết kế,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Maximized: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phóng to  </a:t>
                      </a:r>
                      <a:r>
                        <a:rPr dirty="0" sz="1100" spc="15">
                          <a:latin typeface="Times New Roman"/>
                          <a:cs typeface="Times New Roman"/>
                        </a:rPr>
                        <a:t>Form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bằng </a:t>
                      </a:r>
                      <a:r>
                        <a:rPr dirty="0" sz="1100" spc="-10">
                          <a:latin typeface="Times New Roman"/>
                          <a:cs typeface="Times New Roman"/>
                        </a:rPr>
                        <a:t>màn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hình,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Minimized: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thu nhỏ Form trên thanh </a:t>
                      </a:r>
                      <a:r>
                        <a:rPr dirty="0" sz="1100" spc="-5">
                          <a:latin typeface="Times New Roman"/>
                          <a:cs typeface="Times New Roman"/>
                        </a:rPr>
                        <a:t>Taskbar của 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hệ điều</a:t>
                      </a:r>
                      <a:r>
                        <a:rPr dirty="0" sz="110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00">
                          <a:latin typeface="Times New Roman"/>
                          <a:cs typeface="Times New Roman"/>
                        </a:rPr>
                        <a:t>hành.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3339465" cy="87185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5" b="1">
                <a:latin typeface="Times New Roman"/>
                <a:cs typeface="Times New Roman"/>
              </a:rPr>
              <a:t>2. Sự</a:t>
            </a:r>
            <a:r>
              <a:rPr dirty="0" sz="1300" spc="-10" b="1">
                <a:latin typeface="Times New Roman"/>
                <a:cs typeface="Times New Roman"/>
              </a:rPr>
              <a:t> kiện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Form có một số sự </a:t>
            </a:r>
            <a:r>
              <a:rPr dirty="0" sz="1300">
                <a:latin typeface="Times New Roman"/>
                <a:cs typeface="Times New Roman"/>
              </a:rPr>
              <a:t>kiện </a:t>
            </a:r>
            <a:r>
              <a:rPr dirty="0" sz="1300" spc="-5">
                <a:latin typeface="Times New Roman"/>
                <a:cs typeface="Times New Roman"/>
              </a:rPr>
              <a:t>thông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17980" y="1368805"/>
          <a:ext cx="5928360" cy="186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360"/>
                <a:gridCol w="4435475"/>
              </a:tblGrid>
              <a:tr h="591311">
                <a:tc>
                  <a:txBody>
                    <a:bodyPr/>
                    <a:lstStyle/>
                    <a:p>
                      <a:pPr marL="426084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Load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34925" indent="28575">
                        <a:lnSpc>
                          <a:spcPts val="1330"/>
                        </a:lnSpc>
                        <a:spcBef>
                          <a:spcPts val="2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Sự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kiện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Load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hoạt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Form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nạp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bộ nhớ, nó </a:t>
                      </a:r>
                      <a:r>
                        <a:rPr dirty="0" sz="1150" spc="-145">
                          <a:latin typeface="Times New Roman"/>
                          <a:cs typeface="Times New Roman"/>
                        </a:rPr>
                        <a:t>thƣờng 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</a:t>
                      </a:r>
                      <a:r>
                        <a:rPr dirty="0" sz="1150" spc="1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để</a:t>
                      </a:r>
                      <a:r>
                        <a:rPr dirty="0" sz="115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khởi</a:t>
                      </a:r>
                      <a:r>
                        <a:rPr dirty="0" sz="115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tạo</a:t>
                      </a:r>
                      <a:r>
                        <a:rPr dirty="0" sz="1150" spc="1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các</a:t>
                      </a:r>
                      <a:r>
                        <a:rPr dirty="0" sz="1150" spc="1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giá</a:t>
                      </a:r>
                      <a:r>
                        <a:rPr dirty="0" sz="115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trị</a:t>
                      </a:r>
                      <a:r>
                        <a:rPr dirty="0" sz="115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</a:t>
                      </a:r>
                      <a:r>
                        <a:rPr dirty="0" sz="115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trạng</a:t>
                      </a:r>
                      <a:r>
                        <a:rPr dirty="0" sz="1150" spc="1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thái</a:t>
                      </a:r>
                      <a:r>
                        <a:rPr dirty="0" sz="1150" spc="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</a:t>
                      </a:r>
                      <a:r>
                        <a:rPr dirty="0" sz="115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các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biến,</a:t>
                      </a:r>
                      <a:r>
                        <a:rPr dirty="0" sz="115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các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30">
                          <a:latin typeface="Times New Roman"/>
                          <a:cs typeface="Times New Roman"/>
                        </a:rPr>
                        <a:t>điều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ts val="1310"/>
                        </a:lnSpc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khiển…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trên</a:t>
                      </a:r>
                      <a:r>
                        <a:rPr dirty="0" sz="115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Form.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426084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Click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 hoạt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kích chuột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trên</a:t>
                      </a:r>
                      <a:r>
                        <a:rPr dirty="0" sz="1150" spc="-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Form.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FormClosed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28575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chuột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Close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ở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góc </a:t>
                      </a:r>
                      <a:r>
                        <a:rPr dirty="0" sz="1150" spc="-85">
                          <a:latin typeface="Times New Roman"/>
                          <a:cs typeface="Times New Roman"/>
                        </a:rPr>
                        <a:t>trên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bên phải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để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đóng</a:t>
                      </a:r>
                      <a:r>
                        <a:rPr dirty="0" sz="115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Form.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311">
                <a:tc>
                  <a:txBody>
                    <a:bodyPr/>
                    <a:lstStyle/>
                    <a:p>
                      <a:pPr marL="426084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FormClosing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00" indent="28575">
                        <a:lnSpc>
                          <a:spcPts val="1290"/>
                        </a:lnSpc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Cũng</a:t>
                      </a:r>
                      <a:r>
                        <a:rPr dirty="0" sz="1150" spc="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hoạt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</a:t>
                      </a:r>
                      <a:r>
                        <a:rPr dirty="0" sz="115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</a:t>
                      </a:r>
                      <a:r>
                        <a:rPr dirty="0" sz="1150" spc="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chuột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</a:t>
                      </a:r>
                      <a:r>
                        <a:rPr dirty="0" sz="115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</a:t>
                      </a:r>
                      <a:r>
                        <a:rPr dirty="0" sz="1150" spc="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Close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x,</a:t>
                      </a:r>
                      <a:r>
                        <a:rPr dirty="0" sz="1150" spc="3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120">
                          <a:latin typeface="Times New Roman"/>
                          <a:cs typeface="Times New Roman"/>
                        </a:rPr>
                        <a:t>nhƣng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3500" marR="33655">
                        <a:lnSpc>
                          <a:spcPts val="1330"/>
                        </a:lnSpc>
                        <a:spcBef>
                          <a:spcPts val="65"/>
                        </a:spcBef>
                      </a:pPr>
                      <a:r>
                        <a:rPr dirty="0" sz="1150" spc="5">
                          <a:latin typeface="Times New Roman"/>
                          <a:cs typeface="Times New Roman"/>
                        </a:rPr>
                        <a:t>xảy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ra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trƣớc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sự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kiện FormClosed tức là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phát sinh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trƣớc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175">
                          <a:latin typeface="Times New Roman"/>
                          <a:cs typeface="Times New Roman"/>
                        </a:rPr>
                        <a:t>cửa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sổ Form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chuẩn bị đóng</a:t>
                      </a:r>
                      <a:r>
                        <a:rPr dirty="0" sz="115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lại.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338070" y="4869179"/>
            <a:ext cx="655319" cy="19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8120" y="3352926"/>
            <a:ext cx="6176645" cy="233426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85725" marR="49530" indent="359410">
              <a:lnSpc>
                <a:spcPts val="1450"/>
              </a:lnSpc>
              <a:spcBef>
                <a:spcPts val="185"/>
              </a:spcBef>
            </a:pPr>
            <a:r>
              <a:rPr dirty="0" sz="1250" spc="-5">
                <a:latin typeface="Times New Roman"/>
                <a:cs typeface="Times New Roman"/>
              </a:rPr>
              <a:t>Chú ý: Nếu không muốn </a:t>
            </a:r>
            <a:r>
              <a:rPr dirty="0" sz="1250" spc="-80">
                <a:latin typeface="Times New Roman"/>
                <a:cs typeface="Times New Roman"/>
              </a:rPr>
              <a:t>ngƣời </a:t>
            </a:r>
            <a:r>
              <a:rPr dirty="0" sz="1250" spc="-5">
                <a:latin typeface="Times New Roman"/>
                <a:cs typeface="Times New Roman"/>
              </a:rPr>
              <a:t>dùng đóng Form bằng cách bấm chọn </a:t>
            </a:r>
            <a:r>
              <a:rPr dirty="0" sz="1250">
                <a:latin typeface="Times New Roman"/>
                <a:cs typeface="Times New Roman"/>
              </a:rPr>
              <a:t>biểu </a:t>
            </a:r>
            <a:r>
              <a:rPr dirty="0" sz="1250" spc="-75">
                <a:latin typeface="Times New Roman"/>
                <a:cs typeface="Times New Roman"/>
              </a:rPr>
              <a:t>tƣợng </a:t>
            </a:r>
            <a:r>
              <a:rPr dirty="0" sz="1250" spc="-80">
                <a:latin typeface="Times New Roman"/>
                <a:cs typeface="Times New Roman"/>
              </a:rPr>
              <a:t>Close  </a:t>
            </a:r>
            <a:r>
              <a:rPr dirty="0" sz="1250" spc="-5">
                <a:latin typeface="Times New Roman"/>
                <a:cs typeface="Times New Roman"/>
              </a:rPr>
              <a:t>thì trong </a:t>
            </a:r>
            <a:r>
              <a:rPr dirty="0" sz="1250" spc="-10">
                <a:latin typeface="Times New Roman"/>
                <a:cs typeface="Times New Roman"/>
              </a:rPr>
              <a:t>sự </a:t>
            </a:r>
            <a:r>
              <a:rPr dirty="0" sz="1250" spc="-5">
                <a:latin typeface="Times New Roman"/>
                <a:cs typeface="Times New Roman"/>
              </a:rPr>
              <a:t>kiện </a:t>
            </a:r>
            <a:r>
              <a:rPr dirty="0" sz="1250" spc="-5" b="1">
                <a:latin typeface="Times New Roman"/>
                <a:cs typeface="Times New Roman"/>
              </a:rPr>
              <a:t>FormClosing </a:t>
            </a:r>
            <a:r>
              <a:rPr dirty="0" sz="1250" spc="-5">
                <a:latin typeface="Times New Roman"/>
                <a:cs typeface="Times New Roman"/>
              </a:rPr>
              <a:t>ta đặt thuộc </a:t>
            </a:r>
            <a:r>
              <a:rPr dirty="0" sz="1250">
                <a:latin typeface="Times New Roman"/>
                <a:cs typeface="Times New Roman"/>
              </a:rPr>
              <a:t>tính </a:t>
            </a:r>
            <a:r>
              <a:rPr dirty="0" sz="1250" spc="-5">
                <a:latin typeface="Times New Roman"/>
                <a:cs typeface="Times New Roman"/>
              </a:rPr>
              <a:t>Cancel = </a:t>
            </a:r>
            <a:r>
              <a:rPr dirty="0" sz="1250">
                <a:latin typeface="Times New Roman"/>
                <a:cs typeface="Times New Roman"/>
              </a:rPr>
              <a:t>True </a:t>
            </a:r>
            <a:r>
              <a:rPr dirty="0" sz="1250" spc="-130">
                <a:latin typeface="Times New Roman"/>
                <a:cs typeface="Times New Roman"/>
              </a:rPr>
              <a:t>nhƣ</a:t>
            </a:r>
            <a:r>
              <a:rPr dirty="0" sz="1250" spc="-9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sau:</a:t>
            </a:r>
            <a:endParaRPr sz="1250">
              <a:latin typeface="Times New Roman"/>
              <a:cs typeface="Times New Roman"/>
            </a:endParaRPr>
          </a:p>
          <a:p>
            <a:pPr marL="469265">
              <a:lnSpc>
                <a:spcPts val="1190"/>
              </a:lnSpc>
              <a:spcBef>
                <a:spcPts val="1125"/>
              </a:spcBef>
            </a:pPr>
            <a:r>
              <a:rPr dirty="0" sz="1000" spc="114">
                <a:solidFill>
                  <a:srgbClr val="0000FF"/>
                </a:solidFill>
                <a:latin typeface="Arial"/>
                <a:cs typeface="Arial"/>
              </a:rPr>
              <a:t>private </a:t>
            </a:r>
            <a:r>
              <a:rPr dirty="0" sz="1000" spc="85">
                <a:solidFill>
                  <a:srgbClr val="0000FF"/>
                </a:solidFill>
                <a:latin typeface="Arial"/>
                <a:cs typeface="Arial"/>
              </a:rPr>
              <a:t>void </a:t>
            </a:r>
            <a:r>
              <a:rPr dirty="0" sz="1000" spc="40">
                <a:latin typeface="Arial"/>
                <a:cs typeface="Arial"/>
              </a:rPr>
              <a:t>Form1_FormClosing(</a:t>
            </a:r>
            <a:r>
              <a:rPr dirty="0" sz="1000" spc="40">
                <a:solidFill>
                  <a:srgbClr val="0000FF"/>
                </a:solidFill>
                <a:latin typeface="Arial"/>
                <a:cs typeface="Arial"/>
              </a:rPr>
              <a:t>object </a:t>
            </a:r>
            <a:r>
              <a:rPr dirty="0" sz="1000" spc="65">
                <a:latin typeface="Arial"/>
                <a:cs typeface="Arial"/>
              </a:rPr>
              <a:t>sender, </a:t>
            </a:r>
            <a:r>
              <a:rPr dirty="0" sz="1000" spc="30">
                <a:solidFill>
                  <a:srgbClr val="2B91AE"/>
                </a:solidFill>
                <a:latin typeface="Arial"/>
                <a:cs typeface="Arial"/>
              </a:rPr>
              <a:t>FormClosingEventArgs</a:t>
            </a:r>
            <a:r>
              <a:rPr dirty="0" sz="1000" spc="65">
                <a:solidFill>
                  <a:srgbClr val="2B91AE"/>
                </a:solidFill>
                <a:latin typeface="Arial"/>
                <a:cs typeface="Arial"/>
              </a:rPr>
              <a:t> </a:t>
            </a:r>
            <a:r>
              <a:rPr dirty="0" sz="1000" spc="100">
                <a:latin typeface="Arial"/>
                <a:cs typeface="Arial"/>
              </a:rPr>
              <a:t>e)</a:t>
            </a:r>
            <a:endParaRPr sz="1000">
              <a:latin typeface="Arial"/>
              <a:cs typeface="Arial"/>
            </a:endParaRPr>
          </a:p>
          <a:p>
            <a:pPr marL="433070">
              <a:lnSpc>
                <a:spcPts val="1175"/>
              </a:lnSpc>
            </a:pPr>
            <a:r>
              <a:rPr dirty="0" sz="1000" spc="210">
                <a:latin typeface="Arial"/>
                <a:cs typeface="Arial"/>
              </a:rPr>
              <a:t>{</a:t>
            </a:r>
            <a:endParaRPr sz="1000">
              <a:latin typeface="Arial"/>
              <a:cs typeface="Arial"/>
            </a:endParaRPr>
          </a:p>
          <a:p>
            <a:pPr marL="711835">
              <a:lnSpc>
                <a:spcPts val="1170"/>
              </a:lnSpc>
            </a:pPr>
            <a:r>
              <a:rPr dirty="0" sz="1000" spc="50">
                <a:latin typeface="Arial"/>
                <a:cs typeface="Arial"/>
              </a:rPr>
              <a:t>e.Cancel </a:t>
            </a:r>
            <a:r>
              <a:rPr dirty="0" sz="1000" spc="-40">
                <a:latin typeface="Arial"/>
                <a:cs typeface="Arial"/>
              </a:rPr>
              <a:t>=</a:t>
            </a:r>
            <a:r>
              <a:rPr dirty="0" sz="1000" spc="165">
                <a:latin typeface="Arial"/>
                <a:cs typeface="Arial"/>
              </a:rPr>
              <a:t> </a:t>
            </a:r>
            <a:r>
              <a:rPr dirty="0" sz="1000" spc="145">
                <a:solidFill>
                  <a:srgbClr val="0000FF"/>
                </a:solidFill>
                <a:latin typeface="Arial"/>
                <a:cs typeface="Arial"/>
              </a:rPr>
              <a:t>true</a:t>
            </a:r>
            <a:r>
              <a:rPr dirty="0" sz="1000" spc="145"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  <a:p>
            <a:pPr marL="433070">
              <a:lnSpc>
                <a:spcPts val="1180"/>
              </a:lnSpc>
            </a:pPr>
            <a:r>
              <a:rPr dirty="0" sz="1000" spc="210">
                <a:latin typeface="Arial"/>
                <a:cs typeface="Arial"/>
              </a:rPr>
              <a:t>}</a:t>
            </a:r>
            <a:endParaRPr sz="10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580"/>
              </a:spcBef>
            </a:pPr>
            <a:r>
              <a:rPr dirty="0" sz="1200" spc="-5" b="1" i="1">
                <a:latin typeface="Arial"/>
                <a:cs typeface="Arial"/>
              </a:rPr>
              <a:t>3.2.2. Hộp văn </a:t>
            </a:r>
            <a:r>
              <a:rPr dirty="0" sz="1200" b="1" i="1">
                <a:latin typeface="Arial"/>
                <a:cs typeface="Arial"/>
              </a:rPr>
              <a:t>bản –</a:t>
            </a:r>
            <a:r>
              <a:rPr dirty="0" sz="1200" spc="-5" b="1" i="1">
                <a:latin typeface="Arial"/>
                <a:cs typeface="Arial"/>
              </a:rPr>
              <a:t> TextBox</a:t>
            </a:r>
            <a:endParaRPr sz="1200">
              <a:latin typeface="Arial"/>
              <a:cs typeface="Arial"/>
            </a:endParaRPr>
          </a:p>
          <a:p>
            <a:pPr marL="12700" marR="5080" indent="359410">
              <a:lnSpc>
                <a:spcPct val="124600"/>
              </a:lnSpc>
              <a:spcBef>
                <a:spcPts val="860"/>
              </a:spcBef>
              <a:tabLst>
                <a:tab pos="1975485" algn="l"/>
              </a:tabLst>
            </a:pPr>
            <a:r>
              <a:rPr dirty="0" sz="1300" spc="-5">
                <a:latin typeface="Times New Roman"/>
                <a:cs typeface="Times New Roman"/>
              </a:rPr>
              <a:t>Hộp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văn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bản	là điều khiển rất thông dụng,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để nhập dữ liệu </a:t>
            </a:r>
            <a:r>
              <a:rPr dirty="0" sz="1300" spc="-10">
                <a:latin typeface="Times New Roman"/>
                <a:cs typeface="Times New Roman"/>
              </a:rPr>
              <a:t>đầu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>
                <a:latin typeface="Times New Roman"/>
                <a:cs typeface="Times New Roman"/>
              </a:rPr>
              <a:t>từ  </a:t>
            </a:r>
            <a:r>
              <a:rPr dirty="0" sz="1300" spc="-5">
                <a:latin typeface="Times New Roman"/>
                <a:cs typeface="Times New Roman"/>
              </a:rPr>
              <a:t>phía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và hiển thị các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quả đã tính toán</a:t>
            </a:r>
            <a:r>
              <a:rPr dirty="0" sz="1300" spc="190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đƣợc.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300" spc="-5" b="1">
                <a:latin typeface="Times New Roman"/>
                <a:cs typeface="Times New Roman"/>
              </a:rPr>
              <a:t>1. Thuộc</a:t>
            </a:r>
            <a:r>
              <a:rPr dirty="0" sz="1300" spc="5" b="1">
                <a:latin typeface="Times New Roman"/>
                <a:cs typeface="Times New Roman"/>
              </a:rPr>
              <a:t> tính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17980" y="5885052"/>
          <a:ext cx="5585460" cy="268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0620"/>
                <a:gridCol w="4425314"/>
              </a:tblGrid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Textbox,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bắt đầu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bởi tiếp đầu ngữ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10" b="1">
                          <a:latin typeface="Times New Roman"/>
                          <a:cs typeface="Times New Roman"/>
                        </a:rPr>
                        <a:t>txt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nền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hộp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TextBox.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2148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Enabled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indent="16510">
                        <a:lnSpc>
                          <a:spcPts val="1320"/>
                        </a:lnSpc>
                        <a:spcBef>
                          <a:spcPts val="3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Enabled=False: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phép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truy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cập vào </a:t>
                      </a:r>
                      <a:r>
                        <a:rPr dirty="0" sz="1150" spc="-20">
                          <a:latin typeface="Times New Roman"/>
                          <a:cs typeface="Times New Roman"/>
                        </a:rPr>
                        <a:t>TextBox </a:t>
                      </a:r>
                      <a:r>
                        <a:rPr dirty="0" sz="115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(Hộp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Textbox bị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mờ đi),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ngƣợc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lại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thì bằng</a:t>
                      </a:r>
                      <a:r>
                        <a:rPr dirty="0" sz="115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True.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kiểu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cỡ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chữ 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</a:t>
                      </a:r>
                      <a:r>
                        <a:rPr dirty="0" sz="1150" spc="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ForeColor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hộp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văn</a:t>
                      </a:r>
                      <a:r>
                        <a:rPr dirty="0" sz="115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100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Locked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indent="16510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Locked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True: khóa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phép dịch chuyển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vị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trí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 trên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Form,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lại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thì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nhận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</a:t>
                      </a:r>
                      <a:r>
                        <a:rPr dirty="0" sz="115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36676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MaxLength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6675" marR="32384" indent="16510">
                        <a:lnSpc>
                          <a:spcPct val="96800"/>
                        </a:lnSpc>
                        <a:spcBef>
                          <a:spcPts val="57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Quy định chiều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dài tối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đa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chấp nhận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bản,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 </a:t>
                      </a:r>
                      <a:r>
                        <a:rPr dirty="0" sz="1150" spc="-45">
                          <a:latin typeface="Times New Roman"/>
                          <a:cs typeface="Times New Roman"/>
                        </a:rPr>
                        <a:t>mặc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định là 32767 hoặc 0, tức là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có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thể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chứa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32767 ký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tự. Mọi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khác  0,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 5 thì chỉ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phép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nhập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tối đa 5 ký tự vào hộp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văn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9484" y="792480"/>
          <a:ext cx="6193155" cy="4799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50"/>
                <a:gridCol w="1150620"/>
                <a:gridCol w="4425314"/>
                <a:gridCol w="455929"/>
              </a:tblGrid>
              <a:tr h="839977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6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Multiline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6675" marR="33020" indent="16510">
                        <a:lnSpc>
                          <a:spcPct val="96900"/>
                        </a:lnSpc>
                        <a:spcBef>
                          <a:spcPts val="59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Multiline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False: chỉ cho phép hiển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bản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một dòng,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 thiết kế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chỉ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thay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đổi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 dài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 Multiline = </a:t>
                      </a:r>
                      <a:r>
                        <a:rPr dirty="0" sz="1150" spc="-30">
                          <a:latin typeface="Times New Roman"/>
                          <a:cs typeface="Times New Roman"/>
                        </a:rPr>
                        <a:t>True: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phép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 trên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nhiều dòng,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và có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thể thay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đổi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cả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 dài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lẫn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 rộng của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hộp văn bản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thiết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kế.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55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83515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PasswordChar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6675" indent="16510">
                        <a:lnSpc>
                          <a:spcPct val="95900"/>
                        </a:lnSpc>
                        <a:spcBef>
                          <a:spcPts val="57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Thuộc tính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này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phép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dụng bảo mật </a:t>
                      </a:r>
                      <a:r>
                        <a:rPr dirty="0" sz="1150" spc="-85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thông tin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nhập </a:t>
                      </a:r>
                      <a:r>
                        <a:rPr dirty="0" sz="1150" spc="-125">
                          <a:latin typeface="Times New Roman"/>
                          <a:cs typeface="Times New Roman"/>
                        </a:rPr>
                        <a:t>vào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Textbox. Ví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đặt thuộc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tính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này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bằng ký tự </a:t>
                      </a:r>
                      <a:r>
                        <a:rPr dirty="0" sz="1150" spc="-240">
                          <a:latin typeface="Times New Roman"/>
                          <a:cs typeface="Times New Roman"/>
                        </a:rPr>
                        <a:t>„*‟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đó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toàn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bộ dữ </a:t>
                      </a:r>
                      <a:r>
                        <a:rPr dirty="0" sz="1150" spc="-35">
                          <a:latin typeface="Times New Roman"/>
                          <a:cs typeface="Times New Roman"/>
                        </a:rPr>
                        <a:t>liệu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sẽ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hiển thị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dƣới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dạng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dấu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hoa thị.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Chú ý: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thuộc tính </a:t>
                      </a:r>
                      <a:r>
                        <a:rPr dirty="0" sz="1150" spc="-140">
                          <a:latin typeface="Times New Roman"/>
                          <a:cs typeface="Times New Roman"/>
                        </a:rPr>
                        <a:t>này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chỉ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hỗ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trợ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thuộc tính Multiline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 spc="-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6423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ReadOnly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indent="16510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ReadOnly = True: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vẫn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cập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nhƣng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 spc="-130">
                          <a:latin typeface="Times New Roman"/>
                          <a:cs typeface="Times New Roman"/>
                        </a:rPr>
                        <a:t>dùng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không thể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thay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đổi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nội dung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bên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trong.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7188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ScrollBars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marR="32384" indent="16510">
                        <a:lnSpc>
                          <a:spcPts val="1330"/>
                        </a:lnSpc>
                        <a:spcBef>
                          <a:spcPts val="60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thanh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cuốn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ngang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dọc cho hộp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bản, có hiệu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lực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 thuộc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tính Multiline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True. Chú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ý: thanh cuốn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ngang chỉ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có hiệu</a:t>
                      </a:r>
                      <a:r>
                        <a:rPr dirty="0" sz="1150" spc="-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lực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6675">
                        <a:lnSpc>
                          <a:spcPts val="1140"/>
                        </a:lnSpc>
                      </a:pPr>
                      <a:r>
                        <a:rPr dirty="0" sz="1150" spc="2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thuộc tính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WordWrap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68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6024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TabIndex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indent="16510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Thứ tự truy cập của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bản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bấm phím Tab, thứ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tự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đầu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tiên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là</a:t>
                      </a:r>
                      <a:r>
                        <a:rPr dirty="0" sz="115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0.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413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Chứa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nội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dung của hộp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văn</a:t>
                      </a:r>
                      <a:r>
                        <a:rPr dirty="0" sz="115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1103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TextAlign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indent="16510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lập chế độ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căn chỉnh: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trái, phải hoặc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giữa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của dữ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liệu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trong hộp  TextBox.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469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205"/>
                        </a:lnSpc>
                        <a:spcBef>
                          <a:spcPts val="5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Visible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23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Visible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True: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bản,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Visible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ẩn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hộp văn</a:t>
                      </a:r>
                      <a:r>
                        <a:rPr dirty="0" sz="11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921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WordWrap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6675" marR="30480" indent="16510">
                        <a:lnSpc>
                          <a:spcPct val="97000"/>
                        </a:lnSpc>
                        <a:spcBef>
                          <a:spcPts val="56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Chỉ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có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hiệu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lực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thuộc tính Multiline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True.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WordWrap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True:  dòng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tự động cuộn xuống dòng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gặp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lề bên phải </a:t>
                      </a:r>
                      <a:r>
                        <a:rPr dirty="0" sz="1150" spc="-60">
                          <a:latin typeface="Times New Roman"/>
                          <a:cs typeface="Times New Roman"/>
                        </a:rPr>
                        <a:t>của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TextBox,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lại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thì nhận 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</a:t>
                      </a:r>
                      <a:r>
                        <a:rPr dirty="0" sz="115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5847969"/>
            <a:ext cx="2871470" cy="541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55" b="1">
                <a:latin typeface="Times New Roman"/>
                <a:cs typeface="Times New Roman"/>
              </a:rPr>
              <a:t>2. </a:t>
            </a:r>
            <a:r>
              <a:rPr dirty="0" sz="1300" spc="-5" b="1">
                <a:latin typeface="Times New Roman"/>
                <a:cs typeface="Times New Roman"/>
              </a:rPr>
              <a:t>Sự</a:t>
            </a:r>
            <a:r>
              <a:rPr dirty="0" sz="1300" spc="-135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kiện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Hộp văn bản có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số sự </a:t>
            </a:r>
            <a:r>
              <a:rPr dirty="0" sz="1300">
                <a:latin typeface="Times New Roman"/>
                <a:cs typeface="Times New Roman"/>
              </a:rPr>
              <a:t>kiện cơ bản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17980" y="6595236"/>
          <a:ext cx="5494020" cy="2522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7590"/>
                <a:gridCol w="4446270"/>
              </a:tblGrid>
              <a:tr h="420623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TextChanged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17780">
                        <a:lnSpc>
                          <a:spcPts val="1320"/>
                        </a:lnSpc>
                        <a:spcBef>
                          <a:spcPts val="2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thực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hiện sự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thay đổi bất kỳ trong </a:t>
                      </a:r>
                      <a:r>
                        <a:rPr dirty="0" sz="1150" spc="-125">
                          <a:latin typeface="Times New Roman"/>
                          <a:cs typeface="Times New Roman"/>
                        </a:rPr>
                        <a:t>hộp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nhƣ: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thêm,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xoá,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sửa,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dán văn</a:t>
                      </a:r>
                      <a:r>
                        <a:rPr dirty="0" sz="115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Click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chuột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</a:t>
                      </a:r>
                      <a:r>
                        <a:rPr dirty="0" sz="1150" spc="-1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DoubleClick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đúp chuột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</a:t>
                      </a:r>
                      <a:r>
                        <a:rPr dirty="0" sz="1150" spc="-1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17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Enter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50"/>
                        </a:lnSpc>
                        <a:spcBef>
                          <a:spcPts val="52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tiêu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điểm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tới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văn</a:t>
                      </a:r>
                      <a:r>
                        <a:rPr dirty="0" sz="1150" spc="-1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2148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KeyPress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17780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ký tự (trừ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ký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tự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đặc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biệt </a:t>
                      </a:r>
                      <a:r>
                        <a:rPr dirty="0" sz="1150" spc="-120">
                          <a:latin typeface="Times New Roman"/>
                          <a:cs typeface="Times New Roman"/>
                        </a:rPr>
                        <a:t>nhƣ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phím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Delete,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Home,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Ctrl, </a:t>
                      </a:r>
                      <a:r>
                        <a:rPr dirty="0" sz="1150" spc="-30">
                          <a:latin typeface="Times New Roman"/>
                          <a:cs typeface="Times New Roman"/>
                        </a:rPr>
                        <a:t>F1…)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mà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dụng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gõ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thông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qua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thuộc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tính</a:t>
                      </a:r>
                      <a:r>
                        <a:rPr dirty="0" sz="115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KeyChar.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KeyDown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17780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về mã Ascii của tất cả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các ký tự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mà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dụng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gõ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5">
                          <a:latin typeface="Times New Roman"/>
                          <a:cs typeface="Times New Roman"/>
                        </a:rPr>
                        <a:t>văn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 thông qua thuộc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tính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 KeyValue.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0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Leave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bản mất tiêu</a:t>
                      </a:r>
                      <a:r>
                        <a:rPr dirty="0" sz="1150" spc="-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điểm.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  <a:spcBef>
                          <a:spcPts val="5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MouseMove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di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chuột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qua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</a:t>
                      </a:r>
                      <a:r>
                        <a:rPr dirty="0" sz="1150" spc="-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9484" y="792480"/>
          <a:ext cx="6193155" cy="264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50"/>
                <a:gridCol w="1038225"/>
                <a:gridCol w="4446905"/>
                <a:gridCol w="547370"/>
              </a:tblGrid>
              <a:tr h="2545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6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MouseLeave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50"/>
                        </a:lnSpc>
                        <a:spcBef>
                          <a:spcPts val="55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dời chuột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ra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khỏi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hộp văn</a:t>
                      </a:r>
                      <a:r>
                        <a:rPr dirty="0" sz="1150" spc="-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1192428"/>
            <a:ext cx="6179185" cy="192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3800"/>
              </a:lnSpc>
              <a:spcBef>
                <a:spcPts val="100"/>
              </a:spcBef>
            </a:pPr>
            <a:r>
              <a:rPr dirty="0" baseline="2136" sz="1950" spc="-7" b="1">
                <a:latin typeface="Times New Roman"/>
                <a:cs typeface="Times New Roman"/>
              </a:rPr>
              <a:t>Ví dụ 1</a:t>
            </a:r>
            <a:r>
              <a:rPr dirty="0" baseline="2136" sz="1950" spc="-7">
                <a:latin typeface="Times New Roman"/>
                <a:cs typeface="Times New Roman"/>
              </a:rPr>
              <a:t>: Để hiển thị </a:t>
            </a:r>
            <a:r>
              <a:rPr dirty="0" baseline="2136" sz="1950" spc="-15">
                <a:latin typeface="Times New Roman"/>
                <a:cs typeface="Times New Roman"/>
              </a:rPr>
              <a:t>mã </a:t>
            </a:r>
            <a:r>
              <a:rPr dirty="0" baseline="2136" sz="1950" spc="-7">
                <a:latin typeface="Times New Roman"/>
                <a:cs typeface="Times New Roman"/>
              </a:rPr>
              <a:t>Ascii của một ký tự bất </a:t>
            </a:r>
            <a:r>
              <a:rPr dirty="0" baseline="2136" sz="1950">
                <a:latin typeface="Times New Roman"/>
                <a:cs typeface="Times New Roman"/>
              </a:rPr>
              <a:t>kỳ </a:t>
            </a:r>
            <a:r>
              <a:rPr dirty="0" baseline="2136" sz="1950" spc="-157">
                <a:latin typeface="Times New Roman"/>
                <a:cs typeface="Times New Roman"/>
              </a:rPr>
              <a:t>đƣợc </a:t>
            </a:r>
            <a:r>
              <a:rPr dirty="0" baseline="2136" sz="1950" spc="-7">
                <a:latin typeface="Times New Roman"/>
                <a:cs typeface="Times New Roman"/>
              </a:rPr>
              <a:t>gõ vào hộp văn bản </a:t>
            </a:r>
            <a:r>
              <a:rPr dirty="0" baseline="2136" sz="1950" b="1" i="1">
                <a:latin typeface="Times New Roman"/>
                <a:cs typeface="Times New Roman"/>
              </a:rPr>
              <a:t>txta </a:t>
            </a:r>
            <a:r>
              <a:rPr dirty="0" sz="1300" spc="-75">
                <a:latin typeface="Times New Roman"/>
                <a:cs typeface="Times New Roman"/>
              </a:rPr>
              <a:t>ta  </a:t>
            </a:r>
            <a:r>
              <a:rPr dirty="0" sz="1300" spc="-5">
                <a:latin typeface="Times New Roman"/>
                <a:cs typeface="Times New Roman"/>
              </a:rPr>
              <a:t>có đoạn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sau cho </a:t>
            </a:r>
            <a:r>
              <a:rPr dirty="0" sz="1300" spc="-5">
                <a:latin typeface="Times New Roman"/>
                <a:cs typeface="Times New Roman"/>
              </a:rPr>
              <a:t>sự </a:t>
            </a:r>
            <a:r>
              <a:rPr dirty="0" sz="1300">
                <a:latin typeface="Times New Roman"/>
                <a:cs typeface="Times New Roman"/>
              </a:rPr>
              <a:t>kiện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KeyDown:</a:t>
            </a:r>
            <a:endParaRPr sz="1300">
              <a:latin typeface="Times New Roman"/>
              <a:cs typeface="Times New Roman"/>
            </a:endParaRPr>
          </a:p>
          <a:p>
            <a:pPr marL="609600">
              <a:lnSpc>
                <a:spcPts val="1190"/>
              </a:lnSpc>
              <a:spcBef>
                <a:spcPts val="420"/>
              </a:spcBef>
            </a:pPr>
            <a:r>
              <a:rPr dirty="0" sz="1000" spc="114">
                <a:solidFill>
                  <a:srgbClr val="0000FF"/>
                </a:solidFill>
                <a:latin typeface="Arial"/>
                <a:cs typeface="Arial"/>
              </a:rPr>
              <a:t>private </a:t>
            </a:r>
            <a:r>
              <a:rPr dirty="0" sz="1000" spc="85">
                <a:solidFill>
                  <a:srgbClr val="0000FF"/>
                </a:solidFill>
                <a:latin typeface="Arial"/>
                <a:cs typeface="Arial"/>
              </a:rPr>
              <a:t>void </a:t>
            </a:r>
            <a:r>
              <a:rPr dirty="0" sz="1000" spc="45">
                <a:latin typeface="Arial"/>
                <a:cs typeface="Arial"/>
              </a:rPr>
              <a:t>txta_KeyDown(</a:t>
            </a:r>
            <a:r>
              <a:rPr dirty="0" sz="1000" spc="45">
                <a:solidFill>
                  <a:srgbClr val="0000FF"/>
                </a:solidFill>
                <a:latin typeface="Arial"/>
                <a:cs typeface="Arial"/>
              </a:rPr>
              <a:t>object </a:t>
            </a:r>
            <a:r>
              <a:rPr dirty="0" sz="1000" spc="65">
                <a:latin typeface="Arial"/>
                <a:cs typeface="Arial"/>
              </a:rPr>
              <a:t>sender, </a:t>
            </a:r>
            <a:r>
              <a:rPr dirty="0" sz="1000" spc="15">
                <a:solidFill>
                  <a:srgbClr val="2B91AE"/>
                </a:solidFill>
                <a:latin typeface="Arial"/>
                <a:cs typeface="Arial"/>
              </a:rPr>
              <a:t>KeyEventArgs</a:t>
            </a:r>
            <a:r>
              <a:rPr dirty="0" sz="1000" spc="70">
                <a:solidFill>
                  <a:srgbClr val="2B91AE"/>
                </a:solidFill>
                <a:latin typeface="Arial"/>
                <a:cs typeface="Arial"/>
              </a:rPr>
              <a:t> </a:t>
            </a:r>
            <a:r>
              <a:rPr dirty="0" sz="1000" spc="90">
                <a:latin typeface="Arial"/>
                <a:cs typeface="Arial"/>
              </a:rPr>
              <a:t>e)</a:t>
            </a:r>
            <a:endParaRPr sz="1000">
              <a:latin typeface="Arial"/>
              <a:cs typeface="Arial"/>
            </a:endParaRPr>
          </a:p>
          <a:p>
            <a:pPr marL="571500">
              <a:lnSpc>
                <a:spcPts val="1170"/>
              </a:lnSpc>
            </a:pPr>
            <a:r>
              <a:rPr dirty="0" sz="1000" spc="210">
                <a:latin typeface="Arial"/>
                <a:cs typeface="Arial"/>
              </a:rPr>
              <a:t>{</a:t>
            </a:r>
            <a:endParaRPr sz="1000">
              <a:latin typeface="Arial"/>
              <a:cs typeface="Arial"/>
            </a:endParaRPr>
          </a:p>
          <a:p>
            <a:pPr marL="852169">
              <a:lnSpc>
                <a:spcPts val="1170"/>
              </a:lnSpc>
            </a:pPr>
            <a:r>
              <a:rPr dirty="0" sz="1000" spc="50">
                <a:solidFill>
                  <a:srgbClr val="2B91AE"/>
                </a:solidFill>
                <a:latin typeface="Arial"/>
                <a:cs typeface="Arial"/>
              </a:rPr>
              <a:t>MessageBox</a:t>
            </a:r>
            <a:r>
              <a:rPr dirty="0" sz="1000" spc="50">
                <a:latin typeface="Arial"/>
                <a:cs typeface="Arial"/>
              </a:rPr>
              <a:t>.Show(e.KeyValue.ToString());</a:t>
            </a:r>
            <a:endParaRPr sz="1000">
              <a:latin typeface="Arial"/>
              <a:cs typeface="Arial"/>
            </a:endParaRPr>
          </a:p>
          <a:p>
            <a:pPr marL="571500">
              <a:lnSpc>
                <a:spcPts val="1190"/>
              </a:lnSpc>
            </a:pPr>
            <a:r>
              <a:rPr dirty="0" sz="1000" spc="210">
                <a:latin typeface="Arial"/>
                <a:cs typeface="Arial"/>
              </a:rPr>
              <a:t>}</a:t>
            </a:r>
            <a:endParaRPr sz="10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145"/>
              </a:spcBef>
            </a:pPr>
            <a:r>
              <a:rPr dirty="0" sz="1300" spc="-5" b="1">
                <a:latin typeface="Times New Roman"/>
                <a:cs typeface="Times New Roman"/>
              </a:rPr>
              <a:t>Ví dụ 2</a:t>
            </a:r>
            <a:r>
              <a:rPr dirty="0" sz="1300" spc="-5">
                <a:latin typeface="Times New Roman"/>
                <a:cs typeface="Times New Roman"/>
              </a:rPr>
              <a:t>: </a:t>
            </a:r>
            <a:r>
              <a:rPr dirty="0" sz="1300">
                <a:latin typeface="Times New Roman"/>
                <a:cs typeface="Times New Roman"/>
              </a:rPr>
              <a:t>Dùng thủ </a:t>
            </a:r>
            <a:r>
              <a:rPr dirty="0" sz="1300" spc="-5">
                <a:latin typeface="Times New Roman"/>
                <a:cs typeface="Times New Roman"/>
              </a:rPr>
              <a:t>tục </a:t>
            </a:r>
            <a:r>
              <a:rPr dirty="0" sz="1300" spc="-5" b="1">
                <a:latin typeface="Times New Roman"/>
                <a:cs typeface="Times New Roman"/>
              </a:rPr>
              <a:t>KeyPress </a:t>
            </a:r>
            <a:r>
              <a:rPr dirty="0" sz="1300" spc="-5">
                <a:latin typeface="Times New Roman"/>
                <a:cs typeface="Times New Roman"/>
              </a:rPr>
              <a:t>để kiểm </a:t>
            </a:r>
            <a:r>
              <a:rPr dirty="0" sz="1300">
                <a:latin typeface="Times New Roman"/>
                <a:cs typeface="Times New Roman"/>
              </a:rPr>
              <a:t>tra </a:t>
            </a:r>
            <a:r>
              <a:rPr dirty="0" sz="1300" spc="-5">
                <a:latin typeface="Times New Roman"/>
                <a:cs typeface="Times New Roman"/>
              </a:rPr>
              <a:t>việc nhập dữ liệu: </a:t>
            </a:r>
            <a:r>
              <a:rPr dirty="0" sz="1300">
                <a:latin typeface="Times New Roman"/>
                <a:cs typeface="Times New Roman"/>
              </a:rPr>
              <a:t>chỉ </a:t>
            </a:r>
            <a:r>
              <a:rPr dirty="0" sz="1300" spc="-5">
                <a:latin typeface="Times New Roman"/>
                <a:cs typeface="Times New Roman"/>
              </a:rPr>
              <a:t>cho phép nhập  vào hộp văn </a:t>
            </a:r>
            <a:r>
              <a:rPr dirty="0" sz="1300">
                <a:latin typeface="Times New Roman"/>
                <a:cs typeface="Times New Roman"/>
              </a:rPr>
              <a:t>bản </a:t>
            </a:r>
            <a:r>
              <a:rPr dirty="0" sz="1300" spc="-10" b="1" i="1">
                <a:latin typeface="Times New Roman"/>
                <a:cs typeface="Times New Roman"/>
              </a:rPr>
              <a:t>txtb </a:t>
            </a:r>
            <a:r>
              <a:rPr dirty="0" sz="1300" spc="-5">
                <a:latin typeface="Times New Roman"/>
                <a:cs typeface="Times New Roman"/>
              </a:rPr>
              <a:t>các số từ 0 tới 9 và phím Backspace (có mã </a:t>
            </a:r>
            <a:r>
              <a:rPr dirty="0" sz="1300" spc="-10">
                <a:latin typeface="Times New Roman"/>
                <a:cs typeface="Times New Roman"/>
              </a:rPr>
              <a:t>Ascii </a:t>
            </a:r>
            <a:r>
              <a:rPr dirty="0" sz="1300" spc="-5">
                <a:latin typeface="Times New Roman"/>
                <a:cs typeface="Times New Roman"/>
              </a:rPr>
              <a:t>= 8) để </a:t>
            </a:r>
            <a:r>
              <a:rPr dirty="0" sz="1300">
                <a:latin typeface="Times New Roman"/>
                <a:cs typeface="Times New Roman"/>
              </a:rPr>
              <a:t>xóa dữ  </a:t>
            </a:r>
            <a:r>
              <a:rPr dirty="0" sz="1300" spc="-5">
                <a:latin typeface="Times New Roman"/>
                <a:cs typeface="Times New Roman"/>
              </a:rPr>
              <a:t>liệu, ta có đoạn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9302" y="3253000"/>
            <a:ext cx="5653870" cy="1403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23745" y="5946775"/>
            <a:ext cx="536575" cy="184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8120" y="4754397"/>
            <a:ext cx="6176645" cy="1748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Nếu mỗi </a:t>
            </a:r>
            <a:r>
              <a:rPr dirty="0" sz="1300" spc="-5">
                <a:latin typeface="Times New Roman"/>
                <a:cs typeface="Times New Roman"/>
              </a:rPr>
              <a:t>ký tự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nhập </a:t>
            </a:r>
            <a:r>
              <a:rPr dirty="0" sz="1300" spc="-5">
                <a:latin typeface="Times New Roman"/>
                <a:cs typeface="Times New Roman"/>
              </a:rPr>
              <a:t>vào hộp Textbox </a:t>
            </a:r>
            <a:r>
              <a:rPr dirty="0" sz="1300">
                <a:latin typeface="Times New Roman"/>
                <a:cs typeface="Times New Roman"/>
              </a:rPr>
              <a:t>nằm ngoài </a:t>
            </a:r>
            <a:r>
              <a:rPr dirty="0" sz="1300" spc="-5">
                <a:latin typeface="Times New Roman"/>
                <a:cs typeface="Times New Roman"/>
              </a:rPr>
              <a:t>khoảng từ ký tự </a:t>
            </a:r>
            <a:r>
              <a:rPr dirty="0" sz="1300" spc="-10">
                <a:latin typeface="Times New Roman"/>
                <a:cs typeface="Times New Roman"/>
              </a:rPr>
              <a:t>"0" </a:t>
            </a:r>
            <a:r>
              <a:rPr dirty="0" sz="1300" spc="-5">
                <a:latin typeface="Times New Roman"/>
                <a:cs typeface="Times New Roman"/>
              </a:rPr>
              <a:t>đến </a:t>
            </a:r>
            <a:r>
              <a:rPr dirty="0" sz="1300" spc="15">
                <a:latin typeface="Times New Roman"/>
                <a:cs typeface="Times New Roman"/>
              </a:rPr>
              <a:t>ký </a:t>
            </a:r>
            <a:r>
              <a:rPr dirty="0" sz="1300" spc="-105">
                <a:latin typeface="Times New Roman"/>
                <a:cs typeface="Times New Roman"/>
              </a:rPr>
              <a:t>tự  </a:t>
            </a:r>
            <a:r>
              <a:rPr dirty="0" sz="1300" spc="-10">
                <a:latin typeface="Times New Roman"/>
                <a:cs typeface="Times New Roman"/>
              </a:rPr>
              <a:t>"9"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10">
                <a:latin typeface="Times New Roman"/>
                <a:cs typeface="Times New Roman"/>
              </a:rPr>
              <a:t>mã Ascii </a:t>
            </a:r>
            <a:r>
              <a:rPr dirty="0" sz="1300">
                <a:latin typeface="Times New Roman"/>
                <a:cs typeface="Times New Roman"/>
              </a:rPr>
              <a:t>của ký </a:t>
            </a:r>
            <a:r>
              <a:rPr dirty="0" sz="1300" spc="-5">
                <a:latin typeface="Times New Roman"/>
                <a:cs typeface="Times New Roman"/>
              </a:rPr>
              <a:t>tự đó khác 8 </a:t>
            </a:r>
            <a:r>
              <a:rPr dirty="0" sz="1300">
                <a:latin typeface="Times New Roman"/>
                <a:cs typeface="Times New Roman"/>
              </a:rPr>
              <a:t>thì thông </a:t>
            </a:r>
            <a:r>
              <a:rPr dirty="0" sz="1300" spc="-5">
                <a:latin typeface="Times New Roman"/>
                <a:cs typeface="Times New Roman"/>
              </a:rPr>
              <a:t>báo phỉ nhập số và đổi ký tự đó </a:t>
            </a:r>
            <a:r>
              <a:rPr dirty="0" sz="1300">
                <a:latin typeface="Times New Roman"/>
                <a:cs typeface="Times New Roman"/>
              </a:rPr>
              <a:t>thành </a:t>
            </a:r>
            <a:r>
              <a:rPr dirty="0" sz="1300" spc="-5">
                <a:latin typeface="Times New Roman"/>
                <a:cs typeface="Times New Roman"/>
              </a:rPr>
              <a:t>ký </a:t>
            </a:r>
            <a:r>
              <a:rPr dirty="0" sz="1300">
                <a:latin typeface="Times New Roman"/>
                <a:cs typeface="Times New Roman"/>
              </a:rPr>
              <a:t>tự  </a:t>
            </a:r>
            <a:r>
              <a:rPr dirty="0" sz="1300" spc="-5">
                <a:latin typeface="Times New Roman"/>
                <a:cs typeface="Times New Roman"/>
              </a:rPr>
              <a:t>rỗng. Vì </a:t>
            </a:r>
            <a:r>
              <a:rPr dirty="0" sz="1300">
                <a:latin typeface="Times New Roman"/>
                <a:cs typeface="Times New Roman"/>
              </a:rPr>
              <a:t>vậy </a:t>
            </a:r>
            <a:r>
              <a:rPr dirty="0" sz="1300" spc="-5">
                <a:latin typeface="Times New Roman"/>
                <a:cs typeface="Times New Roman"/>
              </a:rPr>
              <a:t>hộp văn bản chỉ nhận các số từ 0 đến 9 và </a:t>
            </a:r>
            <a:r>
              <a:rPr dirty="0" sz="1300">
                <a:latin typeface="Times New Roman"/>
                <a:cs typeface="Times New Roman"/>
              </a:rPr>
              <a:t>phím </a:t>
            </a:r>
            <a:r>
              <a:rPr dirty="0" sz="1300" spc="-5">
                <a:latin typeface="Times New Roman"/>
                <a:cs typeface="Times New Roman"/>
              </a:rPr>
              <a:t>xóa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Backspace.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3.2.3. Nút </a:t>
            </a:r>
            <a:r>
              <a:rPr dirty="0" sz="1200" b="1" i="1">
                <a:latin typeface="Arial"/>
                <a:cs typeface="Arial"/>
              </a:rPr>
              <a:t>lệnh –</a:t>
            </a:r>
            <a:r>
              <a:rPr dirty="0" sz="1200" spc="-5" b="1" i="1">
                <a:latin typeface="Arial"/>
                <a:cs typeface="Arial"/>
              </a:rPr>
              <a:t> Button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tabLst>
                <a:tab pos="1531620" algn="l"/>
              </a:tabLst>
            </a:pPr>
            <a:r>
              <a:rPr dirty="0" sz="1250" spc="-5">
                <a:latin typeface="Times New Roman"/>
                <a:cs typeface="Times New Roman"/>
              </a:rPr>
              <a:t>Nút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lệnh	</a:t>
            </a:r>
            <a:r>
              <a:rPr dirty="0" sz="1250">
                <a:latin typeface="Times New Roman"/>
                <a:cs typeface="Times New Roman"/>
              </a:rPr>
              <a:t>cho </a:t>
            </a:r>
            <a:r>
              <a:rPr dirty="0" sz="1250" spc="-5">
                <a:latin typeface="Times New Roman"/>
                <a:cs typeface="Times New Roman"/>
              </a:rPr>
              <a:t>phép </a:t>
            </a:r>
            <a:r>
              <a:rPr dirty="0" sz="1250" spc="-80">
                <a:latin typeface="Times New Roman"/>
                <a:cs typeface="Times New Roman"/>
              </a:rPr>
              <a:t>ngƣời </a:t>
            </a:r>
            <a:r>
              <a:rPr dirty="0" sz="1250" spc="-5">
                <a:latin typeface="Times New Roman"/>
                <a:cs typeface="Times New Roman"/>
              </a:rPr>
              <a:t>dùng thực hiện </a:t>
            </a:r>
            <a:r>
              <a:rPr dirty="0" sz="1250" spc="-10">
                <a:latin typeface="Times New Roman"/>
                <a:cs typeface="Times New Roman"/>
              </a:rPr>
              <a:t>một </a:t>
            </a:r>
            <a:r>
              <a:rPr dirty="0" sz="1250" spc="-5">
                <a:latin typeface="Times New Roman"/>
                <a:cs typeface="Times New Roman"/>
              </a:rPr>
              <a:t>hành động </a:t>
            </a:r>
            <a:r>
              <a:rPr dirty="0" sz="1250">
                <a:latin typeface="Times New Roman"/>
                <a:cs typeface="Times New Roman"/>
              </a:rPr>
              <a:t>nào</a:t>
            </a:r>
            <a:r>
              <a:rPr dirty="0" sz="1250" spc="-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đó.</a:t>
            </a: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05"/>
              </a:spcBef>
            </a:pPr>
            <a:r>
              <a:rPr dirty="0" sz="1300" spc="-5" b="1">
                <a:latin typeface="Times New Roman"/>
                <a:cs typeface="Times New Roman"/>
              </a:rPr>
              <a:t>1. Thuộc</a:t>
            </a:r>
            <a:r>
              <a:rPr dirty="0" sz="130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tính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17980" y="6549516"/>
          <a:ext cx="5928360" cy="2539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0330"/>
                <a:gridCol w="4549140"/>
              </a:tblGrid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nút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lệnh,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bắt đầu bởi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tiếp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đầu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ngữ</a:t>
                      </a:r>
                      <a:r>
                        <a:rPr dirty="0" sz="115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btn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nền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</a:t>
                      </a:r>
                      <a:r>
                        <a:rPr dirty="0" sz="115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BackgroundImage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ảnh λền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nút</a:t>
                      </a:r>
                      <a:r>
                        <a:rPr dirty="0" sz="1150" spc="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814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Enabled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27305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Enabled=False: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không thể tác động lên nút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lệnh, </a:t>
                      </a:r>
                      <a:r>
                        <a:rPr dirty="0" sz="1150" spc="-130">
                          <a:latin typeface="Times New Roman"/>
                          <a:cs typeface="Times New Roman"/>
                        </a:rPr>
                        <a:t>ngƣợc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lại thì bằng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True.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16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  <a:spcBef>
                          <a:spcPts val="545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2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4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kiểu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cỡ chữ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nút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ForeColor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cho nút</a:t>
                      </a:r>
                      <a:r>
                        <a:rPr dirty="0" sz="115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Image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ảnh hiển thị trên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904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Locked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27305">
                        <a:lnSpc>
                          <a:spcPts val="1320"/>
                        </a:lnSpc>
                        <a:spcBef>
                          <a:spcPts val="2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Locked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True: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khóa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phép dịch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vị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trí của nút lệnh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trên Form,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lại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thì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nhận 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</a:t>
                      </a:r>
                      <a:r>
                        <a:rPr dirty="0" sz="1150" spc="-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TabIndex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Thứ tự truy cập của nút lệnh khi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bấm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phím</a:t>
                      </a:r>
                      <a:r>
                        <a:rPr dirty="0" sz="115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Tab.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9484" y="792480"/>
          <a:ext cx="6193155" cy="102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50"/>
                <a:gridCol w="1370330"/>
                <a:gridCol w="4549140"/>
                <a:gridCol w="113029"/>
              </a:tblGrid>
              <a:tr h="76530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6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5405" marR="33655" indent="27305">
                        <a:lnSpc>
                          <a:spcPct val="97100"/>
                        </a:lnSpc>
                        <a:spcBef>
                          <a:spcPts val="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Tiêu đề của nút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lệnh.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Ta có thể quy định phím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nóng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nút lệnh bằng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cách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đặt dấu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“&amp;”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trƣớc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một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ký tự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Text,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&amp;Quit sẽ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hiển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thị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là </a:t>
                      </a:r>
                      <a:r>
                        <a:rPr dirty="0" u="sng" sz="1150" spc="-5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uit,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dụng bấm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Alt+Q </a:t>
                      </a:r>
                      <a:r>
                        <a:rPr dirty="0" sz="1150" spc="-60">
                          <a:latin typeface="Times New Roman"/>
                          <a:cs typeface="Times New Roman"/>
                        </a:rPr>
                        <a:t>chƣơng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trình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sẽ kích hoạt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lệnh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Quit.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14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Visible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Visible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True: hiển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 nút lệnh,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Visible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False: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ẩn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</a:t>
                      </a:r>
                      <a:r>
                        <a:rPr dirty="0" sz="1150" spc="1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1871217"/>
            <a:ext cx="2575560" cy="540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2. Sự</a:t>
            </a:r>
            <a:r>
              <a:rPr dirty="0" sz="1300" spc="-10" b="1">
                <a:latin typeface="Times New Roman"/>
                <a:cs typeface="Times New Roman"/>
              </a:rPr>
              <a:t> kiện</a:t>
            </a:r>
            <a:endParaRPr sz="13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000"/>
              </a:spcBef>
            </a:pPr>
            <a:r>
              <a:rPr dirty="0" sz="1250" spc="-5">
                <a:latin typeface="Times New Roman"/>
                <a:cs typeface="Times New Roman"/>
              </a:rPr>
              <a:t>Nút lệnh có một </a:t>
            </a:r>
            <a:r>
              <a:rPr dirty="0" sz="1250" spc="-10">
                <a:latin typeface="Times New Roman"/>
                <a:cs typeface="Times New Roman"/>
              </a:rPr>
              <a:t>số </a:t>
            </a:r>
            <a:r>
              <a:rPr dirty="0" sz="1250">
                <a:latin typeface="Times New Roman"/>
                <a:cs typeface="Times New Roman"/>
              </a:rPr>
              <a:t>sự kiện cơ </a:t>
            </a:r>
            <a:r>
              <a:rPr dirty="0" sz="1250" spc="-5">
                <a:latin typeface="Times New Roman"/>
                <a:cs typeface="Times New Roman"/>
              </a:rPr>
              <a:t>bản</a:t>
            </a:r>
            <a:r>
              <a:rPr dirty="0" sz="1250" spc="60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sau:</a:t>
            </a:r>
            <a:endParaRPr sz="125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17980" y="2549905"/>
          <a:ext cx="5494020" cy="1762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3294"/>
                <a:gridCol w="4521200"/>
              </a:tblGrid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Click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kích chuột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</a:t>
                      </a:r>
                      <a:r>
                        <a:rPr dirty="0" sz="1150" spc="-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Enter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tiêu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điểm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tới nút</a:t>
                      </a:r>
                      <a:r>
                        <a:rPr dirty="0" sz="1150" spc="-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1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Leave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355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nút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lệnh mất tiêu</a:t>
                      </a:r>
                      <a:r>
                        <a:rPr dirty="0" sz="1150" spc="-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điểm.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MouseDown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đặt chuột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</a:t>
                      </a:r>
                      <a:r>
                        <a:rPr dirty="0" sz="1150" spc="-1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MouseUp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114">
                          <a:latin typeface="Times New Roman"/>
                          <a:cs typeface="Times New Roman"/>
                        </a:rPr>
                        <a:t>đƣa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chuột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ra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khỏi nút</a:t>
                      </a:r>
                      <a:r>
                        <a:rPr dirty="0" sz="1150" spc="1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  <a:spcBef>
                          <a:spcPts val="5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MouseMove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di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chuột trên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</a:t>
                      </a:r>
                      <a:r>
                        <a:rPr dirty="0" sz="1150" spc="-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MouseLeave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dời chuột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ra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khỏi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nút</a:t>
                      </a:r>
                      <a:r>
                        <a:rPr dirty="0" sz="1150" spc="-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837689" y="4857115"/>
            <a:ext cx="518160" cy="202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8120" y="4532503"/>
            <a:ext cx="6180455" cy="1142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100"/>
              </a:spcBef>
            </a:pPr>
            <a:r>
              <a:rPr dirty="0" sz="1200" spc="-5" b="1" i="1">
                <a:latin typeface="Arial"/>
                <a:cs typeface="Arial"/>
              </a:rPr>
              <a:t>3.2.4. Nhãn </a:t>
            </a:r>
            <a:r>
              <a:rPr dirty="0" sz="1200" b="1" i="1">
                <a:latin typeface="Arial"/>
                <a:cs typeface="Arial"/>
              </a:rPr>
              <a:t>–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Label</a:t>
            </a:r>
            <a:endParaRPr sz="1200">
              <a:latin typeface="Arial"/>
              <a:cs typeface="Arial"/>
            </a:endParaRPr>
          </a:p>
          <a:p>
            <a:pPr marL="12700" marR="5080" indent="359410">
              <a:lnSpc>
                <a:spcPct val="123800"/>
              </a:lnSpc>
              <a:spcBef>
                <a:spcPts val="945"/>
              </a:spcBef>
              <a:tabLst>
                <a:tab pos="1356360" algn="l"/>
              </a:tabLst>
            </a:pPr>
            <a:r>
              <a:rPr dirty="0" sz="1300" spc="-5">
                <a:latin typeface="Times New Roman"/>
                <a:cs typeface="Times New Roman"/>
              </a:rPr>
              <a:t>Nhãn	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để hiển thị những thông tin có </a:t>
            </a:r>
            <a:r>
              <a:rPr dirty="0" sz="1300" spc="-1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chất </a:t>
            </a:r>
            <a:r>
              <a:rPr dirty="0" sz="1300">
                <a:latin typeface="Times New Roman"/>
                <a:cs typeface="Times New Roman"/>
              </a:rPr>
              <a:t>cố </a:t>
            </a:r>
            <a:r>
              <a:rPr dirty="0" sz="1300" spc="-5">
                <a:latin typeface="Times New Roman"/>
                <a:cs typeface="Times New Roman"/>
              </a:rPr>
              <a:t>định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</a:t>
            </a:r>
            <a:r>
              <a:rPr dirty="0" sz="1300" spc="-50">
                <a:latin typeface="Times New Roman"/>
                <a:cs typeface="Times New Roman"/>
              </a:rPr>
              <a:t>dụng  </a:t>
            </a:r>
            <a:r>
              <a:rPr dirty="0" sz="1300" spc="-5">
                <a:latin typeface="Times New Roman"/>
                <a:cs typeface="Times New Roman"/>
              </a:rPr>
              <a:t>không có khả </a:t>
            </a:r>
            <a:r>
              <a:rPr dirty="0" sz="1300">
                <a:latin typeface="Times New Roman"/>
                <a:cs typeface="Times New Roman"/>
              </a:rPr>
              <a:t>năng thay </a:t>
            </a:r>
            <a:r>
              <a:rPr dirty="0" sz="1300" spc="-5">
                <a:latin typeface="Times New Roman"/>
                <a:cs typeface="Times New Roman"/>
              </a:rPr>
              <a:t>đổi ví dụ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dòng thông báo, </a:t>
            </a:r>
            <a:r>
              <a:rPr dirty="0" sz="1300" spc="-80">
                <a:latin typeface="Times New Roman"/>
                <a:cs typeface="Times New Roman"/>
              </a:rPr>
              <a:t>hƣớng </a:t>
            </a:r>
            <a:r>
              <a:rPr dirty="0" sz="1300">
                <a:latin typeface="Times New Roman"/>
                <a:cs typeface="Times New Roman"/>
              </a:rPr>
              <a:t>dẫn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…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Nhãn có một </a:t>
            </a:r>
            <a:r>
              <a:rPr dirty="0" sz="1300" spc="-10">
                <a:latin typeface="Times New Roman"/>
                <a:cs typeface="Times New Roman"/>
              </a:rPr>
              <a:t>số </a:t>
            </a:r>
            <a:r>
              <a:rPr dirty="0" sz="1300" spc="-5">
                <a:latin typeface="Times New Roman"/>
                <a:cs typeface="Times New Roman"/>
              </a:rPr>
              <a:t>thuộc </a:t>
            </a:r>
            <a:r>
              <a:rPr dirty="0" sz="1300">
                <a:latin typeface="Times New Roman"/>
                <a:cs typeface="Times New Roman"/>
              </a:rPr>
              <a:t>tính hay dùng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17980" y="5878957"/>
          <a:ext cx="5494020" cy="3275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9160"/>
                <a:gridCol w="4585335"/>
              </a:tblGrid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nhãn, bắt đầu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bởi tiếp đầu ngữ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lbl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31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 marR="64135">
                        <a:lnSpc>
                          <a:spcPct val="97000"/>
                        </a:lnSpc>
                        <a:spcBef>
                          <a:spcPts val="56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mầu nền 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nhãn, nếu thiết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BackColor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Transparent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(mục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lựa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đầu tiên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trong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tab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Web)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thì nhãn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sẽ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có nền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giống với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nền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Form.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BorderStyle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lập kiểu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đƣờng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viền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lập kiểu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cỡ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</a:t>
                      </a:r>
                      <a:r>
                        <a:rPr dirty="0" sz="115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ForeColor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mầu chữ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</a:t>
                      </a:r>
                      <a:r>
                        <a:rPr dirty="0" sz="115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1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Image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355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lập ảnh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hiển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thị trên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Locked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 marR="116839">
                        <a:lnSpc>
                          <a:spcPts val="1330"/>
                        </a:lnSpc>
                        <a:spcBef>
                          <a:spcPts val="60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Locked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True: khóa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phép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dịch chuyển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vị trí của nhãn trên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Form,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lại thì nhận giá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trị</a:t>
                      </a:r>
                      <a:r>
                        <a:rPr dirty="0" sz="1150" spc="-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68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TabIndex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Thứ tự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cập của nhãn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bấm phím</a:t>
                      </a:r>
                      <a:r>
                        <a:rPr dirty="0" sz="1150" spc="-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Tab.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Tiêu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đề của</a:t>
                      </a:r>
                      <a:r>
                        <a:rPr dirty="0" sz="115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0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TextAlign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lập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chế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căn chỉnh: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trái,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phải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hoặc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giữa của tiêu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đề</a:t>
                      </a:r>
                      <a:r>
                        <a:rPr dirty="0" sz="115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Visible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Hiện hoặc ẩn</a:t>
                      </a:r>
                      <a:r>
                        <a:rPr dirty="0" sz="115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56545" y="1100455"/>
            <a:ext cx="627674" cy="184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68120" y="440123"/>
            <a:ext cx="6180455" cy="138303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20"/>
              </a:spcBef>
            </a:pPr>
            <a:r>
              <a:rPr dirty="0" sz="1200" spc="-5" b="1" i="1">
                <a:latin typeface="Arial"/>
                <a:cs typeface="Arial"/>
              </a:rPr>
              <a:t>3.2.5. Dòng mách nước </a:t>
            </a:r>
            <a:r>
              <a:rPr dirty="0" sz="1200" b="1" i="1">
                <a:latin typeface="Arial"/>
                <a:cs typeface="Arial"/>
              </a:rPr>
              <a:t>–</a:t>
            </a:r>
            <a:r>
              <a:rPr dirty="0" sz="1200" spc="2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ToolTip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200"/>
              </a:lnSpc>
              <a:spcBef>
                <a:spcPts val="800"/>
              </a:spcBef>
              <a:tabLst>
                <a:tab pos="2271395" algn="l"/>
              </a:tabLst>
            </a:pPr>
            <a:r>
              <a:rPr dirty="0" sz="1300" spc="-5">
                <a:latin typeface="Times New Roman"/>
                <a:cs typeface="Times New Roman"/>
              </a:rPr>
              <a:t>Dòng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mách</a:t>
            </a:r>
            <a:r>
              <a:rPr dirty="0" sz="1300" spc="125">
                <a:latin typeface="Times New Roman"/>
                <a:cs typeface="Times New Roman"/>
              </a:rPr>
              <a:t> </a:t>
            </a:r>
            <a:r>
              <a:rPr dirty="0" sz="1300" spc="-105">
                <a:latin typeface="Times New Roman"/>
                <a:cs typeface="Times New Roman"/>
              </a:rPr>
              <a:t>nƣớc	</a:t>
            </a:r>
            <a:r>
              <a:rPr dirty="0" sz="1300" spc="-5">
                <a:latin typeface="Times New Roman"/>
                <a:cs typeface="Times New Roman"/>
              </a:rPr>
              <a:t>cho phép hiển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các thông </a:t>
            </a:r>
            <a:r>
              <a:rPr dirty="0" sz="1300">
                <a:latin typeface="Times New Roman"/>
                <a:cs typeface="Times New Roman"/>
              </a:rPr>
              <a:t>tin </a:t>
            </a:r>
            <a:r>
              <a:rPr dirty="0" sz="1300" spc="-5">
                <a:latin typeface="Times New Roman"/>
                <a:cs typeface="Times New Roman"/>
              </a:rPr>
              <a:t>chú thích khi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45">
                <a:latin typeface="Times New Roman"/>
                <a:cs typeface="Times New Roman"/>
              </a:rPr>
              <a:t>dùng  </a:t>
            </a:r>
            <a:r>
              <a:rPr dirty="0" sz="1300" spc="-125">
                <a:latin typeface="Times New Roman"/>
                <a:cs typeface="Times New Roman"/>
              </a:rPr>
              <a:t>đƣa </a:t>
            </a:r>
            <a:r>
              <a:rPr dirty="0" sz="1300" spc="-5">
                <a:latin typeface="Times New Roman"/>
                <a:cs typeface="Times New Roman"/>
              </a:rPr>
              <a:t>chuột qua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điều khiển </a:t>
            </a:r>
            <a:r>
              <a:rPr dirty="0" sz="1300" spc="-5">
                <a:latin typeface="Times New Roman"/>
                <a:cs typeface="Times New Roman"/>
              </a:rPr>
              <a:t>dùng ToolTip. Ví dụ dòng </a:t>
            </a:r>
            <a:r>
              <a:rPr dirty="0" sz="1300" spc="-10">
                <a:latin typeface="Times New Roman"/>
                <a:cs typeface="Times New Roman"/>
              </a:rPr>
              <a:t>mách </a:t>
            </a:r>
            <a:r>
              <a:rPr dirty="0" sz="1300" spc="-100">
                <a:latin typeface="Times New Roman"/>
                <a:cs typeface="Times New Roman"/>
              </a:rPr>
              <a:t>nƣớc </a:t>
            </a:r>
            <a:r>
              <a:rPr dirty="0" sz="1300">
                <a:latin typeface="Times New Roman"/>
                <a:cs typeface="Times New Roman"/>
              </a:rPr>
              <a:t>“Hãy </a:t>
            </a:r>
            <a:r>
              <a:rPr dirty="0" sz="1300" spc="-5">
                <a:latin typeface="Times New Roman"/>
                <a:cs typeface="Times New Roman"/>
              </a:rPr>
              <a:t>nhập tên </a:t>
            </a:r>
            <a:r>
              <a:rPr dirty="0" sz="1300" spc="-100">
                <a:latin typeface="Times New Roman"/>
                <a:cs typeface="Times New Roman"/>
              </a:rPr>
              <a:t>truy  </a:t>
            </a:r>
            <a:r>
              <a:rPr dirty="0" sz="1300" spc="-5">
                <a:latin typeface="Times New Roman"/>
                <a:cs typeface="Times New Roman"/>
              </a:rPr>
              <a:t>cập”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hình </a:t>
            </a:r>
            <a:r>
              <a:rPr dirty="0" sz="1300" spc="-105">
                <a:latin typeface="Times New Roman"/>
                <a:cs typeface="Times New Roman"/>
              </a:rPr>
              <a:t>dƣới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đây.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39795" y="1949450"/>
            <a:ext cx="1793875" cy="1112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8120" y="3119145"/>
            <a:ext cx="6180455" cy="220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635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Để tạo dòng </a:t>
            </a:r>
            <a:r>
              <a:rPr dirty="0" sz="1300" spc="-10">
                <a:latin typeface="Times New Roman"/>
                <a:cs typeface="Times New Roman"/>
              </a:rPr>
              <a:t>mách </a:t>
            </a:r>
            <a:r>
              <a:rPr dirty="0" sz="1300" spc="-85">
                <a:latin typeface="Times New Roman"/>
                <a:cs typeface="Times New Roman"/>
              </a:rPr>
              <a:t>nƣớc, </a:t>
            </a:r>
            <a:r>
              <a:rPr dirty="0" sz="1300" spc="-5">
                <a:latin typeface="Times New Roman"/>
                <a:cs typeface="Times New Roman"/>
              </a:rPr>
              <a:t>ta phải kéo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điều khiển ToolTip vào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(điều </a:t>
            </a:r>
            <a:r>
              <a:rPr dirty="0" sz="1300" spc="-30">
                <a:latin typeface="Times New Roman"/>
                <a:cs typeface="Times New Roman"/>
              </a:rPr>
              <a:t>khiển  </a:t>
            </a:r>
            <a:r>
              <a:rPr dirty="0" sz="1300" spc="-5">
                <a:latin typeface="Times New Roman"/>
                <a:cs typeface="Times New Roman"/>
              </a:rPr>
              <a:t>ToolTip không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hiển thị ở trên Form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hiển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ở thanh ngang cuối Form). </a:t>
            </a:r>
            <a:r>
              <a:rPr dirty="0" sz="1300" spc="-105">
                <a:latin typeface="Times New Roman"/>
                <a:cs typeface="Times New Roman"/>
              </a:rPr>
              <a:t>Sau  </a:t>
            </a:r>
            <a:r>
              <a:rPr dirty="0" sz="1300" spc="-5">
                <a:latin typeface="Times New Roman"/>
                <a:cs typeface="Times New Roman"/>
              </a:rPr>
              <a:t>đó kích chuột chọn một điều khiển </a:t>
            </a:r>
            <a:r>
              <a:rPr dirty="0" sz="1300">
                <a:latin typeface="Times New Roman"/>
                <a:cs typeface="Times New Roman"/>
              </a:rPr>
              <a:t>bất kỳ </a:t>
            </a:r>
            <a:r>
              <a:rPr dirty="0" sz="1300" spc="-5">
                <a:latin typeface="Times New Roman"/>
                <a:cs typeface="Times New Roman"/>
              </a:rPr>
              <a:t>muốn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5">
                <a:latin typeface="Times New Roman"/>
                <a:cs typeface="Times New Roman"/>
              </a:rPr>
              <a:t>ToolTip, </a:t>
            </a:r>
            <a:r>
              <a:rPr dirty="0" sz="1300">
                <a:latin typeface="Times New Roman"/>
                <a:cs typeface="Times New Roman"/>
              </a:rPr>
              <a:t>trong cửa </a:t>
            </a:r>
            <a:r>
              <a:rPr dirty="0" sz="1300" spc="-5">
                <a:latin typeface="Times New Roman"/>
                <a:cs typeface="Times New Roman"/>
              </a:rPr>
              <a:t>sổ Window  Properties gõ </a:t>
            </a:r>
            <a:r>
              <a:rPr dirty="0" sz="1300">
                <a:latin typeface="Times New Roman"/>
                <a:cs typeface="Times New Roman"/>
              </a:rPr>
              <a:t>nội dung </a:t>
            </a:r>
            <a:r>
              <a:rPr dirty="0" sz="1300" spc="-5">
                <a:latin typeface="Times New Roman"/>
                <a:cs typeface="Times New Roman"/>
              </a:rPr>
              <a:t>dòng ToolTip tại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tính ToolTip </a:t>
            </a:r>
            <a:r>
              <a:rPr dirty="0" sz="1300" spc="30">
                <a:latin typeface="Times New Roman"/>
                <a:cs typeface="Times New Roman"/>
              </a:rPr>
              <a:t>on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ToolTip1.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3.2.6. Bài</a:t>
            </a:r>
            <a:r>
              <a:rPr dirty="0" sz="1200" spc="-10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tập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0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 </a:t>
            </a:r>
            <a:r>
              <a:rPr dirty="0" sz="1300" spc="-5" b="1">
                <a:latin typeface="Times New Roman"/>
                <a:cs typeface="Times New Roman"/>
              </a:rPr>
              <a:t>1: </a:t>
            </a:r>
            <a:r>
              <a:rPr dirty="0" sz="1300" spc="-10" i="1">
                <a:latin typeface="Times New Roman"/>
                <a:cs typeface="Times New Roman"/>
              </a:rPr>
              <a:t>(Giáo </a:t>
            </a:r>
            <a:r>
              <a:rPr dirty="0" sz="1300" i="1">
                <a:latin typeface="Times New Roman"/>
                <a:cs typeface="Times New Roman"/>
              </a:rPr>
              <a:t>viên </a:t>
            </a:r>
            <a:r>
              <a:rPr dirty="0" sz="1300" spc="-5" i="1">
                <a:latin typeface="Times New Roman"/>
                <a:cs typeface="Times New Roman"/>
              </a:rPr>
              <a:t>hướng dẫn trên</a:t>
            </a:r>
            <a:r>
              <a:rPr dirty="0" sz="1300" spc="40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lớp)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 spc="-10">
                <a:latin typeface="Times New Roman"/>
                <a:cs typeface="Times New Roman"/>
              </a:rPr>
              <a:t>nhập một </a:t>
            </a:r>
            <a:r>
              <a:rPr dirty="0" sz="1300" spc="-5">
                <a:latin typeface="Times New Roman"/>
                <a:cs typeface="Times New Roman"/>
              </a:rPr>
              <a:t>tháng và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năm </a:t>
            </a:r>
            <a:r>
              <a:rPr dirty="0" sz="1300" spc="-85">
                <a:latin typeface="Times New Roman"/>
                <a:cs typeface="Times New Roman"/>
              </a:rPr>
              <a:t>dƣơng </a:t>
            </a:r>
            <a:r>
              <a:rPr dirty="0" sz="1300" spc="-5">
                <a:latin typeface="Times New Roman"/>
                <a:cs typeface="Times New Roman"/>
              </a:rPr>
              <a:t>lịch, tính </a:t>
            </a:r>
            <a:r>
              <a:rPr dirty="0" sz="1300">
                <a:latin typeface="Times New Roman"/>
                <a:cs typeface="Times New Roman"/>
              </a:rPr>
              <a:t>và </a:t>
            </a:r>
            <a:r>
              <a:rPr dirty="0" sz="1300" spc="-140">
                <a:latin typeface="Times New Roman"/>
                <a:cs typeface="Times New Roman"/>
              </a:rPr>
              <a:t>đƣa </a:t>
            </a:r>
            <a:r>
              <a:rPr dirty="0" sz="1300" spc="-5">
                <a:latin typeface="Times New Roman"/>
                <a:cs typeface="Times New Roman"/>
              </a:rPr>
              <a:t>ra số </a:t>
            </a:r>
            <a:r>
              <a:rPr dirty="0" sz="1300" spc="-135">
                <a:latin typeface="Times New Roman"/>
                <a:cs typeface="Times New Roman"/>
              </a:rPr>
              <a:t>ngày  </a:t>
            </a:r>
            <a:r>
              <a:rPr dirty="0" sz="1300" spc="-5">
                <a:latin typeface="Times New Roman"/>
                <a:cs typeface="Times New Roman"/>
              </a:rPr>
              <a:t>của tháng và </a:t>
            </a:r>
            <a:r>
              <a:rPr dirty="0" sz="1300">
                <a:latin typeface="Times New Roman"/>
                <a:cs typeface="Times New Roman"/>
              </a:rPr>
              <a:t>năm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đó?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62885" y="5455920"/>
            <a:ext cx="3147060" cy="1974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8120" y="7489088"/>
            <a:ext cx="6179185" cy="766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 b="1">
                <a:latin typeface="Times New Roman"/>
                <a:cs typeface="Times New Roman"/>
              </a:rPr>
              <a:t>Yêu </a:t>
            </a:r>
            <a:r>
              <a:rPr dirty="0" sz="1300" spc="-5" b="1">
                <a:latin typeface="Times New Roman"/>
                <a:cs typeface="Times New Roman"/>
              </a:rPr>
              <a:t>cầu: </a:t>
            </a:r>
            <a:r>
              <a:rPr dirty="0" sz="1300" spc="-5">
                <a:latin typeface="Times New Roman"/>
                <a:cs typeface="Times New Roman"/>
              </a:rPr>
              <a:t>Chỉ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phép nhập số </a:t>
            </a:r>
            <a:r>
              <a:rPr dirty="0" sz="1300" spc="-10">
                <a:latin typeface="Times New Roman"/>
                <a:cs typeface="Times New Roman"/>
              </a:rPr>
              <a:t>nguyên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hai hộp văn bản chứa tháng và </a:t>
            </a:r>
            <a:r>
              <a:rPr dirty="0" sz="1300" spc="-45">
                <a:latin typeface="Times New Roman"/>
                <a:cs typeface="Times New Roman"/>
              </a:rPr>
              <a:t>năm.  </a:t>
            </a:r>
            <a:r>
              <a:rPr dirty="0" sz="1300" spc="-5">
                <a:latin typeface="Times New Roman"/>
                <a:cs typeface="Times New Roman"/>
              </a:rPr>
              <a:t>Tháng phải có giá trị từ 1 đến 12, năm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4 </a:t>
            </a:r>
            <a:r>
              <a:rPr dirty="0" sz="1300">
                <a:latin typeface="Times New Roman"/>
                <a:cs typeface="Times New Roman"/>
              </a:rPr>
              <a:t>chữ số. </a:t>
            </a:r>
            <a:r>
              <a:rPr dirty="0" sz="1300" spc="-1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quả chỉ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tính khi </a:t>
            </a:r>
            <a:r>
              <a:rPr dirty="0" sz="1300" spc="-155">
                <a:latin typeface="Times New Roman"/>
                <a:cs typeface="Times New Roman"/>
              </a:rPr>
              <a:t>ngƣời  </a:t>
            </a:r>
            <a:r>
              <a:rPr dirty="0" sz="1300" spc="-5">
                <a:latin typeface="Times New Roman"/>
                <a:cs typeface="Times New Roman"/>
              </a:rPr>
              <a:t>dùng nhập đủ cả tháng và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năm.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5245100" cy="86423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</a:t>
            </a:r>
            <a:r>
              <a:rPr dirty="0" sz="1300" spc="-10" b="1">
                <a:latin typeface="Times New Roman"/>
                <a:cs typeface="Times New Roman"/>
              </a:rPr>
              <a:t>2:</a:t>
            </a:r>
            <a:endParaRPr sz="1300">
              <a:latin typeface="Times New Roman"/>
              <a:cs typeface="Times New Roman"/>
            </a:endParaRPr>
          </a:p>
          <a:p>
            <a:pPr marL="445134">
              <a:lnSpc>
                <a:spcPct val="100000"/>
              </a:lnSpc>
              <a:spcBef>
                <a:spcPts val="955"/>
              </a:spcBef>
            </a:pPr>
            <a:r>
              <a:rPr dirty="0" sz="1250" spc="-5">
                <a:latin typeface="Times New Roman"/>
                <a:cs typeface="Times New Roman"/>
              </a:rPr>
              <a:t>Lập </a:t>
            </a:r>
            <a:r>
              <a:rPr dirty="0" sz="1250">
                <a:latin typeface="Times New Roman"/>
                <a:cs typeface="Times New Roman"/>
              </a:rPr>
              <a:t>trình </a:t>
            </a:r>
            <a:r>
              <a:rPr dirty="0" sz="1250" spc="-5">
                <a:latin typeface="Times New Roman"/>
                <a:cs typeface="Times New Roman"/>
              </a:rPr>
              <a:t>giải bài toán nhập 2 </a:t>
            </a:r>
            <a:r>
              <a:rPr dirty="0" sz="1250" spc="-10">
                <a:latin typeface="Times New Roman"/>
                <a:cs typeface="Times New Roman"/>
              </a:rPr>
              <a:t>số </a:t>
            </a:r>
            <a:r>
              <a:rPr dirty="0" sz="1250" spc="-5">
                <a:latin typeface="Times New Roman"/>
                <a:cs typeface="Times New Roman"/>
              </a:rPr>
              <a:t>nguyên </a:t>
            </a:r>
            <a:r>
              <a:rPr dirty="0" sz="1250" spc="5">
                <a:latin typeface="Times New Roman"/>
                <a:cs typeface="Times New Roman"/>
              </a:rPr>
              <a:t>a, </a:t>
            </a:r>
            <a:r>
              <a:rPr dirty="0" sz="1250" spc="-5">
                <a:latin typeface="Times New Roman"/>
                <a:cs typeface="Times New Roman"/>
              </a:rPr>
              <a:t>b và tính tổng các </a:t>
            </a:r>
            <a:r>
              <a:rPr dirty="0" sz="1250">
                <a:latin typeface="Times New Roman"/>
                <a:cs typeface="Times New Roman"/>
              </a:rPr>
              <a:t>số </a:t>
            </a:r>
            <a:r>
              <a:rPr dirty="0" sz="1250" spc="-5">
                <a:latin typeface="Times New Roman"/>
                <a:cs typeface="Times New Roman"/>
              </a:rPr>
              <a:t>từ a đến</a:t>
            </a:r>
            <a:r>
              <a:rPr dirty="0" sz="1250" spc="19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b.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00985" y="1703704"/>
            <a:ext cx="3069590" cy="2289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4102735"/>
            <a:ext cx="6179185" cy="3797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Yêu</a:t>
            </a:r>
            <a:r>
              <a:rPr dirty="0" sz="1300" spc="-45" b="1">
                <a:latin typeface="Times New Roman"/>
                <a:cs typeface="Times New Roman"/>
              </a:rPr>
              <a:t> </a:t>
            </a:r>
            <a:r>
              <a:rPr dirty="0" sz="1300" spc="20" b="1">
                <a:latin typeface="Times New Roman"/>
                <a:cs typeface="Times New Roman"/>
              </a:rPr>
              <a:t>cầu: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+ Tạo giao diện theo </a:t>
            </a:r>
            <a:r>
              <a:rPr dirty="0" sz="1300">
                <a:latin typeface="Times New Roman"/>
                <a:cs typeface="Times New Roman"/>
              </a:rPr>
              <a:t>Form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trên.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Tạo dòng </a:t>
            </a:r>
            <a:r>
              <a:rPr dirty="0" sz="1300">
                <a:latin typeface="Times New Roman"/>
                <a:cs typeface="Times New Roman"/>
              </a:rPr>
              <a:t>ToolTip </a:t>
            </a:r>
            <a:r>
              <a:rPr dirty="0" sz="1300" spc="-5">
                <a:latin typeface="Times New Roman"/>
                <a:cs typeface="Times New Roman"/>
              </a:rPr>
              <a:t>“Nhập số nguyên”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2 hộp văn bản </a:t>
            </a:r>
            <a:r>
              <a:rPr dirty="0" sz="1300" spc="-35">
                <a:latin typeface="Times New Roman"/>
                <a:cs typeface="Times New Roman"/>
              </a:rPr>
              <a:t>„Nhập </a:t>
            </a:r>
            <a:r>
              <a:rPr dirty="0" sz="1300" spc="-370">
                <a:latin typeface="Times New Roman"/>
                <a:cs typeface="Times New Roman"/>
              </a:rPr>
              <a:t>a‟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30">
                <a:latin typeface="Times New Roman"/>
                <a:cs typeface="Times New Roman"/>
              </a:rPr>
              <a:t>„Nhập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235">
                <a:latin typeface="Times New Roman"/>
                <a:cs typeface="Times New Roman"/>
              </a:rPr>
              <a:t>b‟.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4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baseline="2136" sz="1950" spc="-7">
                <a:latin typeface="Times New Roman"/>
                <a:cs typeface="Times New Roman"/>
              </a:rPr>
              <a:t>Chỉ </a:t>
            </a:r>
            <a:r>
              <a:rPr dirty="0" baseline="2136" sz="1950">
                <a:latin typeface="Times New Roman"/>
                <a:cs typeface="Times New Roman"/>
              </a:rPr>
              <a:t>cho </a:t>
            </a:r>
            <a:r>
              <a:rPr dirty="0" baseline="2136" sz="1950" spc="-7">
                <a:latin typeface="Times New Roman"/>
                <a:cs typeface="Times New Roman"/>
              </a:rPr>
              <a:t>phép </a:t>
            </a:r>
            <a:r>
              <a:rPr dirty="0" baseline="2136" sz="1950" spc="-120">
                <a:latin typeface="Times New Roman"/>
                <a:cs typeface="Times New Roman"/>
              </a:rPr>
              <a:t>ngƣời </a:t>
            </a:r>
            <a:r>
              <a:rPr dirty="0" baseline="2136" sz="1950" spc="-7">
                <a:latin typeface="Times New Roman"/>
                <a:cs typeface="Times New Roman"/>
              </a:rPr>
              <a:t>dùng nhập số vào hai </a:t>
            </a:r>
            <a:r>
              <a:rPr dirty="0" baseline="2136" sz="1950">
                <a:latin typeface="Times New Roman"/>
                <a:cs typeface="Times New Roman"/>
              </a:rPr>
              <a:t>hộp văn</a:t>
            </a:r>
            <a:r>
              <a:rPr dirty="0" baseline="2136" sz="1950" spc="-150">
                <a:latin typeface="Times New Roman"/>
                <a:cs typeface="Times New Roman"/>
              </a:rPr>
              <a:t> </a:t>
            </a:r>
            <a:r>
              <a:rPr dirty="0" baseline="2136" sz="1950">
                <a:latin typeface="Times New Roman"/>
                <a:cs typeface="Times New Roman"/>
              </a:rPr>
              <a:t>bản.</a:t>
            </a:r>
            <a:endParaRPr baseline="2136" sz="195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59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Nút </a:t>
            </a:r>
            <a:r>
              <a:rPr dirty="0" sz="1300" spc="-5">
                <a:latin typeface="Times New Roman"/>
                <a:cs typeface="Times New Roman"/>
              </a:rPr>
              <a:t>Tổng, </a:t>
            </a:r>
            <a:r>
              <a:rPr dirty="0" sz="1300">
                <a:latin typeface="Times New Roman"/>
                <a:cs typeface="Times New Roman"/>
              </a:rPr>
              <a:t>kiểm </a:t>
            </a:r>
            <a:r>
              <a:rPr dirty="0" sz="1300" spc="-5">
                <a:latin typeface="Times New Roman"/>
                <a:cs typeface="Times New Roman"/>
              </a:rPr>
              <a:t>tra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phải nhập dữ liệu cho cả hai số a và b, tính tổng </a:t>
            </a:r>
            <a:r>
              <a:rPr dirty="0" sz="1300" spc="-55">
                <a:latin typeface="Times New Roman"/>
                <a:cs typeface="Times New Roman"/>
              </a:rPr>
              <a:t>các  </a:t>
            </a:r>
            <a:r>
              <a:rPr dirty="0" sz="1300" spc="-5">
                <a:latin typeface="Times New Roman"/>
                <a:cs typeface="Times New Roman"/>
              </a:rPr>
              <a:t>số từ a đến b nếu a &lt; b, hoặc tính tổng các số từ b đến a nếu b &lt; </a:t>
            </a:r>
            <a:r>
              <a:rPr dirty="0" sz="1300">
                <a:latin typeface="Times New Roman"/>
                <a:cs typeface="Times New Roman"/>
              </a:rPr>
              <a:t>a, </a:t>
            </a:r>
            <a:r>
              <a:rPr dirty="0" sz="1300" spc="-5">
                <a:latin typeface="Times New Roman"/>
                <a:cs typeface="Times New Roman"/>
              </a:rPr>
              <a:t>rồi hiển thị kết </a:t>
            </a:r>
            <a:r>
              <a:rPr dirty="0" sz="1300">
                <a:latin typeface="Times New Roman"/>
                <a:cs typeface="Times New Roman"/>
              </a:rPr>
              <a:t>quả </a:t>
            </a:r>
            <a:r>
              <a:rPr dirty="0" sz="1300" spc="-5">
                <a:latin typeface="Times New Roman"/>
                <a:cs typeface="Times New Roman"/>
              </a:rPr>
              <a:t>vào  nhãn ở phía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dƣới.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Nút </a:t>
            </a:r>
            <a:r>
              <a:rPr dirty="0" sz="1300">
                <a:latin typeface="Times New Roman"/>
                <a:cs typeface="Times New Roman"/>
              </a:rPr>
              <a:t>Làm lại, </a:t>
            </a:r>
            <a:r>
              <a:rPr dirty="0" sz="1300" spc="-5">
                <a:latin typeface="Times New Roman"/>
                <a:cs typeface="Times New Roman"/>
              </a:rPr>
              <a:t>xóa các dữ liệu cũ ở các điều khiển, sau đó </a:t>
            </a:r>
            <a:r>
              <a:rPr dirty="0" sz="1300">
                <a:latin typeface="Times New Roman"/>
                <a:cs typeface="Times New Roman"/>
              </a:rPr>
              <a:t>đặt </a:t>
            </a:r>
            <a:r>
              <a:rPr dirty="0" sz="1300" spc="-5">
                <a:latin typeface="Times New Roman"/>
                <a:cs typeface="Times New Roman"/>
              </a:rPr>
              <a:t>con </a:t>
            </a:r>
            <a:r>
              <a:rPr dirty="0" sz="1300">
                <a:latin typeface="Times New Roman"/>
                <a:cs typeface="Times New Roman"/>
              </a:rPr>
              <a:t>trỏ vào </a:t>
            </a:r>
            <a:r>
              <a:rPr dirty="0" sz="1300" spc="-5">
                <a:latin typeface="Times New Roman"/>
                <a:cs typeface="Times New Roman"/>
              </a:rPr>
              <a:t>hộp văn bản  Nhập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Nút Thoát, </a:t>
            </a:r>
            <a:r>
              <a:rPr dirty="0" sz="1300">
                <a:latin typeface="Times New Roman"/>
                <a:cs typeface="Times New Roman"/>
              </a:rPr>
              <a:t>thoát </a:t>
            </a:r>
            <a:r>
              <a:rPr dirty="0" sz="1300" spc="-5">
                <a:latin typeface="Times New Roman"/>
                <a:cs typeface="Times New Roman"/>
              </a:rPr>
              <a:t>khỏi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quay </a:t>
            </a:r>
            <a:r>
              <a:rPr dirty="0" sz="1300" spc="-5">
                <a:latin typeface="Times New Roman"/>
                <a:cs typeface="Times New Roman"/>
              </a:rPr>
              <a:t>về môi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soạn</a:t>
            </a:r>
            <a:r>
              <a:rPr dirty="0" sz="1300" spc="2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thảo.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</a:t>
            </a:r>
            <a:r>
              <a:rPr dirty="0" sz="1300" spc="-10" b="1">
                <a:latin typeface="Times New Roman"/>
                <a:cs typeface="Times New Roman"/>
              </a:rPr>
              <a:t>3: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800"/>
              </a:lnSpc>
              <a:spcBef>
                <a:spcPts val="560"/>
              </a:spcBef>
            </a:pPr>
            <a:r>
              <a:rPr dirty="0" sz="1300" spc="-5">
                <a:latin typeface="Times New Roman"/>
                <a:cs typeface="Times New Roman"/>
              </a:rPr>
              <a:t>Nhập số nguyên </a:t>
            </a:r>
            <a:r>
              <a:rPr dirty="0" sz="1300" spc="-85">
                <a:latin typeface="Times New Roman"/>
                <a:cs typeface="Times New Roman"/>
              </a:rPr>
              <a:t>dƣơng </a:t>
            </a:r>
            <a:r>
              <a:rPr dirty="0" sz="1300" spc="-5">
                <a:latin typeface="Times New Roman"/>
                <a:cs typeface="Times New Roman"/>
              </a:rPr>
              <a:t>n, tạo n số </a:t>
            </a:r>
            <a:r>
              <a:rPr dirty="0" sz="1300" spc="-10">
                <a:latin typeface="Times New Roman"/>
                <a:cs typeface="Times New Roman"/>
              </a:rPr>
              <a:t>nguyên </a:t>
            </a:r>
            <a:r>
              <a:rPr dirty="0" sz="1300" spc="-5">
                <a:latin typeface="Times New Roman"/>
                <a:cs typeface="Times New Roman"/>
              </a:rPr>
              <a:t>ngẫu nhiên có giá trị từ 1 tới 100, </a:t>
            </a:r>
            <a:r>
              <a:rPr dirty="0" sz="1300" spc="-70">
                <a:latin typeface="Times New Roman"/>
                <a:cs typeface="Times New Roman"/>
              </a:rPr>
              <a:t>và  </a:t>
            </a:r>
            <a:r>
              <a:rPr dirty="0" sz="1300" spc="-1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 spc="-5">
                <a:latin typeface="Times New Roman"/>
                <a:cs typeface="Times New Roman"/>
              </a:rPr>
              <a:t>cầu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giao diện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2115185"/>
            <a:chOff x="1062532" y="792480"/>
            <a:chExt cx="6189980" cy="2115185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40180" y="798830"/>
              <a:ext cx="4323715" cy="21088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89760" y="7091044"/>
            <a:ext cx="730250" cy="1847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8120" y="3018789"/>
            <a:ext cx="6179185" cy="4549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Yêu </a:t>
            </a:r>
            <a:r>
              <a:rPr dirty="0" sz="1300" spc="-5" b="1">
                <a:latin typeface="Times New Roman"/>
                <a:cs typeface="Times New Roman"/>
              </a:rPr>
              <a:t>cầu: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+ Tạo giao diện theo </a:t>
            </a:r>
            <a:r>
              <a:rPr dirty="0" sz="1300">
                <a:latin typeface="Times New Roman"/>
                <a:cs typeface="Times New Roman"/>
              </a:rPr>
              <a:t>Form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trên.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75"/>
              </a:spcBef>
            </a:pPr>
            <a:r>
              <a:rPr dirty="0" sz="1300" spc="-5">
                <a:latin typeface="Times New Roman"/>
                <a:cs typeface="Times New Roman"/>
              </a:rPr>
              <a:t>+ Chỉ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phép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nhập số vào hộp văn bản Nhập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Nhập, kiểm </a:t>
            </a:r>
            <a:r>
              <a:rPr dirty="0" sz="1300" spc="-5">
                <a:latin typeface="Times New Roman"/>
                <a:cs typeface="Times New Roman"/>
              </a:rPr>
              <a:t>tra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phải nhập giá trị cho n, sau đó tạo n số </a:t>
            </a:r>
            <a:r>
              <a:rPr dirty="0" sz="1300" spc="-40">
                <a:latin typeface="Times New Roman"/>
                <a:cs typeface="Times New Roman"/>
              </a:rPr>
              <a:t>ngẫu  </a:t>
            </a:r>
            <a:r>
              <a:rPr dirty="0" sz="1300" spc="-5">
                <a:latin typeface="Times New Roman"/>
                <a:cs typeface="Times New Roman"/>
              </a:rPr>
              <a:t>nhiên và hiển thị các số ngẫu nhiên đó ở nhãn Dẫy</a:t>
            </a:r>
            <a:r>
              <a:rPr dirty="0" sz="1300" spc="1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số.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200">
                <a:latin typeface="Times New Roman"/>
                <a:cs typeface="Times New Roman"/>
              </a:rPr>
              <a:t>+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Nút</a:t>
            </a:r>
            <a:r>
              <a:rPr dirty="0" sz="1300" spc="1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Tính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tổng,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tính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tổng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số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ngẫu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nhiên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và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hiển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thị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kết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quả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ở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nhãn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Tổng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dẫy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số.</a:t>
            </a:r>
            <a:endParaRPr sz="1300">
              <a:latin typeface="Times New Roman"/>
              <a:cs typeface="Times New Roman"/>
            </a:endParaRPr>
          </a:p>
          <a:p>
            <a:pPr marL="372110" marR="283845">
              <a:lnSpc>
                <a:spcPct val="163100"/>
              </a:lnSpc>
            </a:pPr>
            <a:r>
              <a:rPr dirty="0" sz="1200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Nút </a:t>
            </a:r>
            <a:r>
              <a:rPr dirty="0" sz="1300" spc="-5">
                <a:latin typeface="Times New Roman"/>
                <a:cs typeface="Times New Roman"/>
              </a:rPr>
              <a:t>Sắp xếp, sắp xếp n số ngẫu nhiên theo thứ </a:t>
            </a:r>
            <a:r>
              <a:rPr dirty="0" sz="1300">
                <a:latin typeface="Times New Roman"/>
                <a:cs typeface="Times New Roman"/>
              </a:rPr>
              <a:t>tự giảm </a:t>
            </a:r>
            <a:r>
              <a:rPr dirty="0" sz="1300" spc="-5">
                <a:latin typeface="Times New Roman"/>
                <a:cs typeface="Times New Roman"/>
              </a:rPr>
              <a:t>dần và hiển thị kết quả ở  nhãn </a:t>
            </a:r>
            <a:r>
              <a:rPr dirty="0" sz="1300" spc="-10">
                <a:latin typeface="Times New Roman"/>
                <a:cs typeface="Times New Roman"/>
              </a:rPr>
              <a:t>Sắp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xếp.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5">
                <a:latin typeface="Times New Roman"/>
                <a:cs typeface="Times New Roman"/>
              </a:rPr>
              <a:t>+ Nút </a:t>
            </a:r>
            <a:r>
              <a:rPr dirty="0" sz="1300">
                <a:latin typeface="Times New Roman"/>
                <a:cs typeface="Times New Roman"/>
              </a:rPr>
              <a:t>Làm lại, </a:t>
            </a:r>
            <a:r>
              <a:rPr dirty="0" sz="1300" spc="-5">
                <a:latin typeface="Times New Roman"/>
                <a:cs typeface="Times New Roman"/>
              </a:rPr>
              <a:t>xóa các dữ liệu cũ ở các điều khiển, sau đó </a:t>
            </a:r>
            <a:r>
              <a:rPr dirty="0" sz="1300">
                <a:latin typeface="Times New Roman"/>
                <a:cs typeface="Times New Roman"/>
              </a:rPr>
              <a:t>đặt </a:t>
            </a:r>
            <a:r>
              <a:rPr dirty="0" sz="1300" spc="-5">
                <a:latin typeface="Times New Roman"/>
                <a:cs typeface="Times New Roman"/>
              </a:rPr>
              <a:t>con </a:t>
            </a:r>
            <a:r>
              <a:rPr dirty="0" sz="1300">
                <a:latin typeface="Times New Roman"/>
                <a:cs typeface="Times New Roman"/>
              </a:rPr>
              <a:t>trỏ vào </a:t>
            </a:r>
            <a:r>
              <a:rPr dirty="0" sz="1300" spc="-5">
                <a:latin typeface="Times New Roman"/>
                <a:cs typeface="Times New Roman"/>
              </a:rPr>
              <a:t>hộp văn bản  Nhập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45"/>
              </a:spcBef>
            </a:pPr>
            <a:r>
              <a:rPr dirty="0" baseline="2136" sz="1950" spc="-7">
                <a:latin typeface="Times New Roman"/>
                <a:cs typeface="Times New Roman"/>
              </a:rPr>
              <a:t>+ </a:t>
            </a:r>
            <a:r>
              <a:rPr dirty="0" sz="1300" spc="-5">
                <a:latin typeface="Times New Roman"/>
                <a:cs typeface="Times New Roman"/>
              </a:rPr>
              <a:t>Nút Thoát, </a:t>
            </a:r>
            <a:r>
              <a:rPr dirty="0" sz="1300">
                <a:latin typeface="Times New Roman"/>
                <a:cs typeface="Times New Roman"/>
              </a:rPr>
              <a:t>thoát </a:t>
            </a:r>
            <a:r>
              <a:rPr dirty="0" sz="1300" spc="-5">
                <a:latin typeface="Times New Roman"/>
                <a:cs typeface="Times New Roman"/>
              </a:rPr>
              <a:t>khỏi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quay </a:t>
            </a:r>
            <a:r>
              <a:rPr dirty="0" sz="1300" spc="-5">
                <a:latin typeface="Times New Roman"/>
                <a:cs typeface="Times New Roman"/>
              </a:rPr>
              <a:t>về môi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soạn</a:t>
            </a:r>
            <a:r>
              <a:rPr dirty="0" sz="1300" spc="2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thảo.</a:t>
            </a:r>
            <a:endParaRPr sz="1300">
              <a:latin typeface="Times New Roman"/>
              <a:cs typeface="Times New Roman"/>
            </a:endParaRPr>
          </a:p>
          <a:p>
            <a:pPr lvl="1" marL="358140" indent="-346075">
              <a:lnSpc>
                <a:spcPct val="100000"/>
              </a:lnSpc>
              <a:spcBef>
                <a:spcPts val="990"/>
              </a:spcBef>
              <a:buFont typeface="Arial"/>
              <a:buAutoNum type="arabicPeriod" startAt="3"/>
              <a:tabLst>
                <a:tab pos="358775" algn="l"/>
              </a:tabLst>
            </a:pPr>
            <a:r>
              <a:rPr dirty="0" sz="1400" b="1">
                <a:latin typeface="Arial"/>
                <a:cs typeface="Arial"/>
              </a:rPr>
              <a:t>M</a:t>
            </a:r>
            <a:r>
              <a:rPr dirty="0" sz="1400" b="1">
                <a:latin typeface="Arial"/>
                <a:cs typeface="Arial"/>
              </a:rPr>
              <a:t>ột </a:t>
            </a:r>
            <a:r>
              <a:rPr dirty="0" sz="1400" spc="-5" b="1">
                <a:latin typeface="Arial"/>
                <a:cs typeface="Arial"/>
              </a:rPr>
              <a:t>số điều khiển </a:t>
            </a:r>
            <a:r>
              <a:rPr dirty="0" sz="1400" b="1">
                <a:latin typeface="Arial"/>
                <a:cs typeface="Arial"/>
              </a:rPr>
              <a:t>cơ bản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khác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40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Nh</a:t>
            </a:r>
            <a:r>
              <a:rPr dirty="0" sz="1200" spc="-5" b="1" i="1">
                <a:latin typeface="Arial"/>
                <a:cs typeface="Arial"/>
              </a:rPr>
              <a:t>óm </a:t>
            </a:r>
            <a:r>
              <a:rPr dirty="0" sz="1200" b="1" i="1">
                <a:latin typeface="Arial"/>
                <a:cs typeface="Arial"/>
              </a:rPr>
              <a:t>– </a:t>
            </a:r>
            <a:r>
              <a:rPr dirty="0" sz="1200" spc="-5" b="1" i="1">
                <a:latin typeface="Arial"/>
                <a:cs typeface="Arial"/>
              </a:rPr>
              <a:t>GroupBox</a:t>
            </a:r>
            <a:endParaRPr sz="1200">
              <a:latin typeface="Arial"/>
              <a:cs typeface="Arial"/>
            </a:endParaRPr>
          </a:p>
          <a:p>
            <a:pPr marL="12700" marR="5080" indent="359410">
              <a:lnSpc>
                <a:spcPct val="123800"/>
              </a:lnSpc>
              <a:spcBef>
                <a:spcPts val="790"/>
              </a:spcBef>
              <a:tabLst>
                <a:tab pos="1600835" algn="l"/>
              </a:tabLst>
            </a:pPr>
            <a:r>
              <a:rPr dirty="0" sz="1300" spc="-5">
                <a:latin typeface="Times New Roman"/>
                <a:cs typeface="Times New Roman"/>
              </a:rPr>
              <a:t>Nhóm	có thể chứa các điều khiển khác và </a:t>
            </a:r>
            <a:r>
              <a:rPr dirty="0" sz="1300" spc="-10">
                <a:latin typeface="Times New Roman"/>
                <a:cs typeface="Times New Roman"/>
              </a:rPr>
              <a:t>tạo </a:t>
            </a:r>
            <a:r>
              <a:rPr dirty="0" sz="1300" spc="-5">
                <a:latin typeface="Times New Roman"/>
                <a:cs typeface="Times New Roman"/>
              </a:rPr>
              <a:t>thành các vùng làm </a:t>
            </a:r>
            <a:r>
              <a:rPr dirty="0" sz="1300">
                <a:latin typeface="Times New Roman"/>
                <a:cs typeface="Times New Roman"/>
              </a:rPr>
              <a:t>việc </a:t>
            </a:r>
            <a:r>
              <a:rPr dirty="0" sz="1300" spc="-5">
                <a:latin typeface="Times New Roman"/>
                <a:cs typeface="Times New Roman"/>
              </a:rPr>
              <a:t>độc  </a:t>
            </a:r>
            <a:r>
              <a:rPr dirty="0" sz="1300">
                <a:latin typeface="Times New Roman"/>
                <a:cs typeface="Times New Roman"/>
              </a:rPr>
              <a:t>lập trên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Form. GroupBox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một số thuộc tính </a:t>
            </a:r>
            <a:r>
              <a:rPr dirty="0" sz="1300" spc="-70">
                <a:latin typeface="Times New Roman"/>
                <a:cs typeface="Times New Roman"/>
              </a:rPr>
              <a:t>thƣờng </a:t>
            </a:r>
            <a:r>
              <a:rPr dirty="0" sz="1300" spc="-5">
                <a:latin typeface="Times New Roman"/>
                <a:cs typeface="Times New Roman"/>
              </a:rPr>
              <a:t>dùng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17980" y="7767573"/>
          <a:ext cx="5494020" cy="1431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5300"/>
                <a:gridCol w="3719195"/>
              </a:tblGrid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nhóm,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bắt đầu bởi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tiếp đầu ngữ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10" b="1">
                          <a:latin typeface="Times New Roman"/>
                          <a:cs typeface="Times New Roman"/>
                        </a:rPr>
                        <a:t>grb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30"/>
                        </a:lnSpc>
                        <a:spcBef>
                          <a:spcPts val="60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nền cho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nhóm,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nếu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BackColor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Transparent  thì nhóm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sẽ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có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nền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giống với 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nền của</a:t>
                      </a:r>
                      <a:r>
                        <a:rPr dirty="0" sz="1150" spc="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Form.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62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BackgroundImage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ảnh nền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</a:t>
                      </a:r>
                      <a:r>
                        <a:rPr dirty="0" sz="115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nhóm.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08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BackgroundImageLayout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chế độ hiển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thị ảnh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nền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</a:t>
                      </a:r>
                      <a:r>
                        <a:rPr dirty="0" sz="115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nhóm.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  <a:spcBef>
                          <a:spcPts val="5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Enabled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4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Nếu Enabled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False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nhóm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sẽ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không hoạt</a:t>
                      </a:r>
                      <a:r>
                        <a:rPr dirty="0" sz="1150" spc="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động.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9484" y="789431"/>
          <a:ext cx="6193155" cy="169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50"/>
                <a:gridCol w="1765300"/>
                <a:gridCol w="3719195"/>
                <a:gridCol w="546735"/>
              </a:tblGrid>
              <a:tr h="25755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50"/>
                        </a:lnSpc>
                        <a:spcBef>
                          <a:spcPts val="57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lập kiểu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cỡ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tiêu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đề</a:t>
                      </a:r>
                      <a:r>
                        <a:rPr dirty="0" sz="1150" spc="1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nhóm.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171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ForeColor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60"/>
                        </a:lnSpc>
                        <a:spcBef>
                          <a:spcPts val="52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lập mầu chữ của tiêu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đề</a:t>
                      </a:r>
                      <a:r>
                        <a:rPr dirty="0" sz="1150" spc="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nhóm.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2062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Locked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89535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Locked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True: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khóa không cho phép dịch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vị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trí của  nhóm trên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Form,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lại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thì nhận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</a:t>
                      </a:r>
                      <a:r>
                        <a:rPr dirty="0" sz="1150" spc="-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99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TabIndex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Thứ tự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cập của nhóm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bấm phím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Tab.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14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tiêu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đề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</a:t>
                      </a:r>
                      <a:r>
                        <a:rPr dirty="0" sz="115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nhóm.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99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Visible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Visible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True: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hiển thị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nhóm, Visible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False: ẩn</a:t>
                      </a:r>
                      <a:r>
                        <a:rPr dirty="0" sz="1150" spc="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nhóm.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18714" y="3364865"/>
            <a:ext cx="729614" cy="196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8120" y="3041650"/>
            <a:ext cx="6177280" cy="1139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100"/>
              </a:spcBef>
            </a:pPr>
            <a:r>
              <a:rPr dirty="0" sz="1200" spc="-5" b="1" i="1">
                <a:latin typeface="Arial"/>
                <a:cs typeface="Arial"/>
              </a:rPr>
              <a:t>3.3.2. Hộp </a:t>
            </a:r>
            <a:r>
              <a:rPr dirty="0" sz="1200" b="1" i="1">
                <a:latin typeface="Arial"/>
                <a:cs typeface="Arial"/>
              </a:rPr>
              <a:t>đánh dấu –</a:t>
            </a:r>
            <a:r>
              <a:rPr dirty="0" sz="1200" spc="-2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CheckBox</a:t>
            </a:r>
            <a:endParaRPr sz="1200">
              <a:latin typeface="Arial"/>
              <a:cs typeface="Arial"/>
            </a:endParaRPr>
          </a:p>
          <a:p>
            <a:pPr marL="12700" marR="5080" indent="359410">
              <a:lnSpc>
                <a:spcPct val="123800"/>
              </a:lnSpc>
              <a:spcBef>
                <a:spcPts val="885"/>
              </a:spcBef>
              <a:tabLst>
                <a:tab pos="2131060" algn="l"/>
              </a:tabLst>
            </a:pPr>
            <a:r>
              <a:rPr dirty="0" sz="1300" spc="-5">
                <a:latin typeface="Times New Roman"/>
                <a:cs typeface="Times New Roman"/>
              </a:rPr>
              <a:t>Hộp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đánh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dấu	cho phép đồng thời </a:t>
            </a:r>
            <a:r>
              <a:rPr dirty="0" sz="1300">
                <a:latin typeface="Times New Roman"/>
                <a:cs typeface="Times New Roman"/>
              </a:rPr>
              <a:t>không chọn, </a:t>
            </a:r>
            <a:r>
              <a:rPr dirty="0" sz="1300" spc="-5">
                <a:latin typeface="Times New Roman"/>
                <a:cs typeface="Times New Roman"/>
              </a:rPr>
              <a:t>chọn một, hoặc chọn nhiều  khả năng trong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nhóm các </a:t>
            </a:r>
            <a:r>
              <a:rPr dirty="0" sz="1300" spc="-5">
                <a:latin typeface="Times New Roman"/>
                <a:cs typeface="Times New Roman"/>
              </a:rPr>
              <a:t>lựa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chọn.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1. Thuộc</a:t>
            </a:r>
            <a:r>
              <a:rPr dirty="0" sz="130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tính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17980" y="4228211"/>
          <a:ext cx="5494020" cy="3952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0330"/>
                <a:gridCol w="4114800"/>
              </a:tblGrid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CheckBox,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bắt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bởi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tiếp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đầu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ngữ</a:t>
                      </a:r>
                      <a:r>
                        <a:rPr dirty="0" sz="115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chk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nền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CheckBox.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BackgroundImage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ảnh nền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hộp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CheckBox.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3089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Checked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marR="73025">
                        <a:lnSpc>
                          <a:spcPts val="1330"/>
                        </a:lnSpc>
                        <a:spcBef>
                          <a:spcPts val="6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trị 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CheckBox ứng với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trạng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thái 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nó khi 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tƣơng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tác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với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sử dụng.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Checked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=True: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CheckBox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đang 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chọn, Checked 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CheckBox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312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CheckState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27305">
                        <a:lnSpc>
                          <a:spcPts val="1285"/>
                        </a:lnSpc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trạng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thái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CheckBox, CheckState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Checked: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5405">
                        <a:lnSpc>
                          <a:spcPts val="1320"/>
                        </a:lnSpc>
                        <a:spcBef>
                          <a:spcPts val="70"/>
                        </a:spcBef>
                        <a:tabLst>
                          <a:tab pos="417830" algn="l"/>
                          <a:tab pos="1169035" algn="l"/>
                          <a:tab pos="1592580" algn="l"/>
                          <a:tab pos="2047239" algn="l"/>
                          <a:tab pos="2845435" algn="l"/>
                          <a:tab pos="3058795" algn="l"/>
                          <a:tab pos="3888104" algn="l"/>
                        </a:tabLst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heckBox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ƣ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ợc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heck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nche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d: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ộ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CheckBox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Enabled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Nếu Enabled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CheckBox sẽ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không hoạt</a:t>
                      </a:r>
                      <a:r>
                        <a:rPr dirty="0" sz="1150" spc="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động.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kiểu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cỡ chữ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của nội dung hộp</a:t>
                      </a:r>
                      <a:r>
                        <a:rPr dirty="0" sz="1150" spc="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CheckBox.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ForeColor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của nội dung hộp</a:t>
                      </a:r>
                      <a:r>
                        <a:rPr dirty="0" sz="115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CheckBox.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Image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ảnh hiển thị trên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CheckBox.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Locked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Locked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 spc="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True: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khóa</a:t>
                      </a:r>
                      <a:r>
                        <a:rPr dirty="0" sz="115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không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phép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dịch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</a:t>
                      </a:r>
                      <a:r>
                        <a:rPr dirty="0" sz="1150" spc="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vị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trí</a:t>
                      </a:r>
                      <a:r>
                        <a:rPr dirty="0" sz="115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của</a:t>
                      </a:r>
                      <a:r>
                        <a:rPr dirty="0" sz="115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40"/>
                        </a:lnSpc>
                        <a:spcBef>
                          <a:spcPts val="5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TabIndex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Thứ tự truy cập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bấm phím</a:t>
                      </a:r>
                      <a:r>
                        <a:rPr dirty="0" sz="1150" spc="-1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Tab.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841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2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nội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dung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của hộp</a:t>
                      </a:r>
                      <a:r>
                        <a:rPr dirty="0" sz="115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CheckBox.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Visible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Visible</a:t>
                      </a:r>
                      <a:r>
                        <a:rPr dirty="0" sz="1150" spc="1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True:</a:t>
                      </a:r>
                      <a:r>
                        <a:rPr dirty="0" sz="115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hiển</a:t>
                      </a:r>
                      <a:r>
                        <a:rPr dirty="0" sz="115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</a:t>
                      </a:r>
                      <a:r>
                        <a:rPr dirty="0" sz="1150" spc="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 spc="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CheckBox,</a:t>
                      </a:r>
                      <a:r>
                        <a:rPr dirty="0" sz="115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Visible</a:t>
                      </a:r>
                      <a:r>
                        <a:rPr dirty="0" sz="1150" spc="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 spc="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False:</a:t>
                      </a:r>
                      <a:r>
                        <a:rPr dirty="0" sz="11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ẩn</a:t>
                      </a:r>
                      <a:r>
                        <a:rPr dirty="0" sz="1150" spc="1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2035810" cy="55308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5" b="1">
                <a:latin typeface="Times New Roman"/>
                <a:cs typeface="Times New Roman"/>
              </a:rPr>
              <a:t>2. Sự</a:t>
            </a:r>
            <a:r>
              <a:rPr dirty="0" sz="1300" spc="-15" b="1">
                <a:latin typeface="Times New Roman"/>
                <a:cs typeface="Times New Roman"/>
              </a:rPr>
              <a:t> </a:t>
            </a:r>
            <a:r>
              <a:rPr dirty="0" sz="1300" spc="-10" b="1">
                <a:latin typeface="Times New Roman"/>
                <a:cs typeface="Times New Roman"/>
              </a:rPr>
              <a:t>kiện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17980" y="1045463"/>
          <a:ext cx="5494020" cy="1202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0475"/>
                <a:gridCol w="4224020"/>
              </a:tblGrid>
              <a:tr h="251714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Click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kích chuột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 spc="-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CheckBox.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19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Enter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137160">
                        <a:lnSpc>
                          <a:spcPts val="1320"/>
                        </a:lnSpc>
                        <a:spcBef>
                          <a:spcPts val="61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hoạt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tiêu điểm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tới </a:t>
                      </a:r>
                      <a:r>
                        <a:rPr dirty="0" sz="1150" spc="-120">
                          <a:latin typeface="Times New Roman"/>
                          <a:cs typeface="Times New Roman"/>
                        </a:rPr>
                        <a:t>hộp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CheckBox.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74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Leave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CheckBox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mất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tiêu</a:t>
                      </a:r>
                      <a:r>
                        <a:rPr dirty="0" sz="115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điểm.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CheckedChanged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CheckBox thay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đổi trạng</a:t>
                      </a:r>
                      <a:r>
                        <a:rPr dirty="0" sz="1150" spc="-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thái.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427733" y="2300985"/>
            <a:ext cx="2463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 i="1">
                <a:latin typeface="Arial"/>
                <a:cs typeface="Arial"/>
              </a:rPr>
              <a:t>3.3.3. Nút </a:t>
            </a:r>
            <a:r>
              <a:rPr dirty="0" sz="1200" b="1" i="1">
                <a:latin typeface="Arial"/>
                <a:cs typeface="Arial"/>
              </a:rPr>
              <a:t>tùy chọn –</a:t>
            </a:r>
            <a:r>
              <a:rPr dirty="0" sz="1200" spc="-4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RadioButton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8120" y="2594508"/>
            <a:ext cx="1323975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620" indent="359410">
              <a:lnSpc>
                <a:spcPct val="1238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tuỳ chọn  nhóm </a:t>
            </a:r>
            <a:r>
              <a:rPr dirty="0" sz="1300" spc="-5">
                <a:latin typeface="Times New Roman"/>
                <a:cs typeface="Times New Roman"/>
              </a:rPr>
              <a:t>các lựa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chọn.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300" spc="-5" b="1">
                <a:latin typeface="Times New Roman"/>
                <a:cs typeface="Times New Roman"/>
              </a:rPr>
              <a:t>1. Thuộc</a:t>
            </a:r>
            <a:r>
              <a:rPr dirty="0" sz="1300" spc="-6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tính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9510" y="2625725"/>
            <a:ext cx="831850" cy="19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23971" y="2642362"/>
            <a:ext cx="39217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chỉ</a:t>
            </a:r>
            <a:r>
              <a:rPr dirty="0" sz="1300" spc="21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cho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phép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85">
                <a:latin typeface="Times New Roman"/>
                <a:cs typeface="Times New Roman"/>
              </a:rPr>
              <a:t>ngƣời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dùng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chọn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khả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năng</a:t>
            </a:r>
            <a:r>
              <a:rPr dirty="0" sz="1300" spc="2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trong</a:t>
            </a:r>
            <a:r>
              <a:rPr dirty="0" sz="1300" spc="220">
                <a:latin typeface="Times New Roman"/>
                <a:cs typeface="Times New Roman"/>
              </a:rPr>
              <a:t> </a:t>
            </a:r>
            <a:r>
              <a:rPr dirty="0" sz="1300" spc="-40">
                <a:latin typeface="Times New Roman"/>
                <a:cs typeface="Times New Roman"/>
              </a:rPr>
              <a:t>một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17980" y="3486022"/>
          <a:ext cx="5494020" cy="3525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0330"/>
                <a:gridCol w="4114800"/>
              </a:tblGrid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nút tuỳ chọn, bắt đầu bởi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tiếp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đầu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ngữ</a:t>
                      </a:r>
                      <a:r>
                        <a:rPr dirty="0" sz="115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rdo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nền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 tùy</a:t>
                      </a:r>
                      <a:r>
                        <a:rPr dirty="0" sz="115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BackgroundImage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ảnh nền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nút tùy</a:t>
                      </a:r>
                      <a:r>
                        <a:rPr dirty="0" sz="115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312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Checked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27305">
                        <a:lnSpc>
                          <a:spcPts val="1285"/>
                        </a:lnSpc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về giá trị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tùy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tƣơng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tác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với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sử</a:t>
                      </a:r>
                      <a:r>
                        <a:rPr dirty="0" sz="1150" spc="2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60">
                          <a:latin typeface="Times New Roman"/>
                          <a:cs typeface="Times New Roman"/>
                        </a:rPr>
                        <a:t>dụng.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5405">
                        <a:lnSpc>
                          <a:spcPts val="1320"/>
                        </a:lnSpc>
                        <a:spcBef>
                          <a:spcPts val="7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True: nút tùy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 đang </a:t>
                      </a:r>
                      <a:r>
                        <a:rPr dirty="0" sz="1150" spc="-85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chọn, Checked = </a:t>
                      </a:r>
                      <a:r>
                        <a:rPr dirty="0" sz="1150" spc="-20">
                          <a:latin typeface="Times New Roman"/>
                          <a:cs typeface="Times New Roman"/>
                        </a:rPr>
                        <a:t>False: </a:t>
                      </a:r>
                      <a:r>
                        <a:rPr dirty="0" sz="1150" spc="2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 tùy chọn không </a:t>
                      </a:r>
                      <a:r>
                        <a:rPr dirty="0" sz="1150" spc="-85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 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Enabled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Nếu Enabled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 tuỳ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 sẽ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không hoạt</a:t>
                      </a:r>
                      <a:r>
                        <a:rPr dirty="0" sz="1150" spc="1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động.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kiểu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cỡ chữ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của nội dung nút tùy</a:t>
                      </a:r>
                      <a:r>
                        <a:rPr dirty="0" sz="1150" spc="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713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ForeColor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2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của nội dung nút tùy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Image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ảnh hiển thị trên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 tùy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Locked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27305">
                        <a:lnSpc>
                          <a:spcPts val="1320"/>
                        </a:lnSpc>
                        <a:spcBef>
                          <a:spcPts val="3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Locked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True: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khóa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phép dịch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vị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trí của nút  tùy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trên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Form,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lại thì nhận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</a:t>
                      </a:r>
                      <a:r>
                        <a:rPr dirty="0" sz="1150" spc="-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TabIndex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Thứ tự truy cập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bấm phím</a:t>
                      </a:r>
                      <a:r>
                        <a:rPr dirty="0" sz="1150" spc="-1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Tab.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nội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dung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của nút tùy</a:t>
                      </a:r>
                      <a:r>
                        <a:rPr dirty="0" sz="1150" spc="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Visible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True: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nút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tùy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chọn, False: ẩn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 tùy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27733" y="7064120"/>
            <a:ext cx="72326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2. Sự</a:t>
            </a:r>
            <a:r>
              <a:rPr dirty="0" sz="1300" spc="-75" b="1">
                <a:latin typeface="Times New Roman"/>
                <a:cs typeface="Times New Roman"/>
              </a:rPr>
              <a:t> </a:t>
            </a:r>
            <a:r>
              <a:rPr dirty="0" sz="1300" spc="-10" b="1">
                <a:latin typeface="Times New Roman"/>
                <a:cs typeface="Times New Roman"/>
              </a:rPr>
              <a:t>kiện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217980" y="7334377"/>
          <a:ext cx="5494020" cy="1009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7150"/>
                <a:gridCol w="4156710"/>
              </a:tblGrid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Click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chuột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 tuỳ</a:t>
                      </a:r>
                      <a:r>
                        <a:rPr dirty="0" sz="1150" spc="-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840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Enter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1360"/>
                        </a:lnSpc>
                        <a:spcBef>
                          <a:spcPts val="52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tiêu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điểm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tới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nút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tuỳ</a:t>
                      </a:r>
                      <a:r>
                        <a:rPr dirty="0" sz="1150" spc="-1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Leave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hoạt khi nút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tuỳ chọn mất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tiêu</a:t>
                      </a:r>
                      <a:r>
                        <a:rPr dirty="0" sz="115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điểm.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  <a:spcBef>
                          <a:spcPts val="555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CheckedChanged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hoạt khi nút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tùy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 thay đổi trạng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thái.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65887"/>
            <a:ext cx="6179185" cy="863854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700" spc="-5">
                <a:latin typeface="Arial"/>
                <a:cs typeface="Arial"/>
              </a:rPr>
              <a:t>CHƯƠNG</a:t>
            </a:r>
            <a:r>
              <a:rPr dirty="0" sz="1700" spc="23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1:</a:t>
            </a:r>
            <a:r>
              <a:rPr dirty="0" sz="1700" spc="2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TỔNG</a:t>
            </a:r>
            <a:r>
              <a:rPr dirty="0" sz="1700" spc="24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QUAN</a:t>
            </a:r>
            <a:r>
              <a:rPr dirty="0" sz="1700" spc="25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VỀ</a:t>
            </a:r>
            <a:r>
              <a:rPr dirty="0" sz="1700" spc="25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LẬP</a:t>
            </a:r>
            <a:r>
              <a:rPr dirty="0" sz="1700" spc="2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TRÌNH</a:t>
            </a:r>
            <a:r>
              <a:rPr dirty="0" sz="1700" spc="23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TRỰC</a:t>
            </a:r>
            <a:r>
              <a:rPr dirty="0" sz="1700" spc="25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QUAN</a:t>
            </a:r>
            <a:r>
              <a:rPr dirty="0" sz="1700" spc="2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VÀ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700" spc="-5">
                <a:latin typeface="Arial"/>
                <a:cs typeface="Arial"/>
              </a:rPr>
              <a:t>.NET</a:t>
            </a:r>
            <a:r>
              <a:rPr dirty="0" sz="170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FRAMEWORK</a:t>
            </a:r>
            <a:endParaRPr sz="1700">
              <a:latin typeface="Arial"/>
              <a:cs typeface="Arial"/>
            </a:endParaRPr>
          </a:p>
          <a:p>
            <a:pPr algn="just" marL="12700" marR="6985" indent="359410">
              <a:lnSpc>
                <a:spcPct val="124600"/>
              </a:lnSpc>
              <a:spcBef>
                <a:spcPts val="725"/>
              </a:spcBef>
            </a:pP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đầu tiên </a:t>
            </a:r>
            <a:r>
              <a:rPr dirty="0" sz="1300" spc="-10">
                <a:latin typeface="Times New Roman"/>
                <a:cs typeface="Times New Roman"/>
              </a:rPr>
              <a:t>này, </a:t>
            </a:r>
            <a:r>
              <a:rPr dirty="0" sz="1300">
                <a:latin typeface="Times New Roman"/>
                <a:cs typeface="Times New Roman"/>
              </a:rPr>
              <a:t>chúng </a:t>
            </a:r>
            <a:r>
              <a:rPr dirty="0" sz="1300" spc="-5">
                <a:latin typeface="Times New Roman"/>
                <a:cs typeface="Times New Roman"/>
              </a:rPr>
              <a:t>ta sẽ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quen với các đặc </a:t>
            </a:r>
            <a:r>
              <a:rPr dirty="0" sz="1300">
                <a:latin typeface="Times New Roman"/>
                <a:cs typeface="Times New Roman"/>
              </a:rPr>
              <a:t>điểm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 spc="-10" i="1">
                <a:latin typeface="Times New Roman"/>
                <a:cs typeface="Times New Roman"/>
              </a:rPr>
              <a:t>Lập </a:t>
            </a:r>
            <a:r>
              <a:rPr dirty="0" sz="1300" spc="-5" i="1">
                <a:latin typeface="Times New Roman"/>
                <a:cs typeface="Times New Roman"/>
              </a:rPr>
              <a:t>trình </a:t>
            </a:r>
            <a:r>
              <a:rPr dirty="0" sz="1300" spc="-55" i="1">
                <a:latin typeface="Times New Roman"/>
                <a:cs typeface="Times New Roman"/>
              </a:rPr>
              <a:t>trực  </a:t>
            </a:r>
            <a:r>
              <a:rPr dirty="0" sz="1300" spc="-5" i="1">
                <a:latin typeface="Times New Roman"/>
                <a:cs typeface="Times New Roman"/>
              </a:rPr>
              <a:t>quan.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>
                <a:latin typeface="Times New Roman"/>
                <a:cs typeface="Times New Roman"/>
              </a:rPr>
              <a:t>đó </a:t>
            </a:r>
            <a:r>
              <a:rPr dirty="0" sz="1300" spc="-5">
                <a:latin typeface="Times New Roman"/>
                <a:cs typeface="Times New Roman"/>
              </a:rPr>
              <a:t>chúng </a:t>
            </a:r>
            <a:r>
              <a:rPr dirty="0" sz="1300">
                <a:latin typeface="Times New Roman"/>
                <a:cs typeface="Times New Roman"/>
              </a:rPr>
              <a:t>ta </a:t>
            </a:r>
            <a:r>
              <a:rPr dirty="0" sz="1300" spc="-5">
                <a:latin typeface="Times New Roman"/>
                <a:cs typeface="Times New Roman"/>
              </a:rPr>
              <a:t>sẽ </a:t>
            </a:r>
            <a:r>
              <a:rPr dirty="0" sz="1300">
                <a:latin typeface="Times New Roman"/>
                <a:cs typeface="Times New Roman"/>
              </a:rPr>
              <a:t>tìm </a:t>
            </a:r>
            <a:r>
              <a:rPr dirty="0" sz="1300" spc="-5">
                <a:latin typeface="Times New Roman"/>
                <a:cs typeface="Times New Roman"/>
              </a:rPr>
              <a:t>hiểu </a:t>
            </a:r>
            <a:r>
              <a:rPr dirty="0" sz="1300">
                <a:latin typeface="Times New Roman"/>
                <a:cs typeface="Times New Roman"/>
              </a:rPr>
              <a:t>tổng </a:t>
            </a:r>
            <a:r>
              <a:rPr dirty="0" sz="1300" spc="-5">
                <a:latin typeface="Times New Roman"/>
                <a:cs typeface="Times New Roman"/>
              </a:rPr>
              <a:t>quan về công nghệ .NET Framework. </a:t>
            </a:r>
            <a:r>
              <a:rPr dirty="0" sz="1300">
                <a:latin typeface="Times New Roman"/>
                <a:cs typeface="Times New Roman"/>
              </a:rPr>
              <a:t>Và </a:t>
            </a:r>
            <a:r>
              <a:rPr dirty="0" sz="1300" spc="-5">
                <a:latin typeface="Times New Roman"/>
                <a:cs typeface="Times New Roman"/>
              </a:rPr>
              <a:t>cuối </a:t>
            </a:r>
            <a:r>
              <a:rPr dirty="0" sz="1300">
                <a:latin typeface="Times New Roman"/>
                <a:cs typeface="Times New Roman"/>
              </a:rPr>
              <a:t>cùng  </a:t>
            </a:r>
            <a:r>
              <a:rPr dirty="0" sz="1300" spc="-5">
                <a:latin typeface="Times New Roman"/>
                <a:cs typeface="Times New Roman"/>
              </a:rPr>
              <a:t>ta sẽ thử viết và </a:t>
            </a:r>
            <a:r>
              <a:rPr dirty="0" sz="1300">
                <a:latin typeface="Times New Roman"/>
                <a:cs typeface="Times New Roman"/>
              </a:rPr>
              <a:t>thực hiện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đơn </a:t>
            </a:r>
            <a:r>
              <a:rPr dirty="0" sz="1300" spc="-5">
                <a:latin typeface="Times New Roman"/>
                <a:cs typeface="Times New Roman"/>
              </a:rPr>
              <a:t>giản trên .NET Framework (sử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0">
                <a:latin typeface="Times New Roman"/>
                <a:cs typeface="Times New Roman"/>
              </a:rPr>
              <a:t>công  </a:t>
            </a:r>
            <a:r>
              <a:rPr dirty="0" sz="1300" spc="-5">
                <a:latin typeface="Times New Roman"/>
                <a:cs typeface="Times New Roman"/>
              </a:rPr>
              <a:t>cụ Visual Studio và ngôn ngữ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C#).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400" b="1">
                <a:latin typeface="Arial"/>
                <a:cs typeface="Arial"/>
              </a:rPr>
              <a:t>1.1. </a:t>
            </a:r>
            <a:r>
              <a:rPr dirty="0" sz="1400" spc="-5" b="1">
                <a:latin typeface="Arial"/>
                <a:cs typeface="Arial"/>
              </a:rPr>
              <a:t>Giới thiệu </a:t>
            </a:r>
            <a:r>
              <a:rPr dirty="0" sz="1400" spc="-10" b="1">
                <a:latin typeface="Arial"/>
                <a:cs typeface="Arial"/>
              </a:rPr>
              <a:t>về </a:t>
            </a:r>
            <a:r>
              <a:rPr dirty="0" sz="1400" spc="-5" b="1">
                <a:latin typeface="Arial"/>
                <a:cs typeface="Arial"/>
              </a:rPr>
              <a:t>Lập trình trực</a:t>
            </a:r>
            <a:r>
              <a:rPr dirty="0" sz="1400" spc="-10" b="1">
                <a:latin typeface="Arial"/>
                <a:cs typeface="Arial"/>
              </a:rPr>
              <a:t> quan</a:t>
            </a:r>
            <a:endParaRPr sz="1400">
              <a:latin typeface="Arial"/>
              <a:cs typeface="Arial"/>
            </a:endParaRPr>
          </a:p>
          <a:p>
            <a:pPr algn="just" marL="12700" marR="9525" indent="359410">
              <a:lnSpc>
                <a:spcPct val="1247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Lịch sử phát triển của Tin học luôn </a:t>
            </a:r>
            <a:r>
              <a:rPr dirty="0" sz="1300">
                <a:latin typeface="Times New Roman"/>
                <a:cs typeface="Times New Roman"/>
              </a:rPr>
              <a:t>gắn </a:t>
            </a:r>
            <a:r>
              <a:rPr dirty="0" sz="1300" spc="-5">
                <a:latin typeface="Times New Roman"/>
                <a:cs typeface="Times New Roman"/>
              </a:rPr>
              <a:t>liền với việc </a:t>
            </a:r>
            <a:r>
              <a:rPr dirty="0" sz="1300">
                <a:latin typeface="Times New Roman"/>
                <a:cs typeface="Times New Roman"/>
              </a:rPr>
              <a:t>tìm kiếm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pháp </a:t>
            </a:r>
            <a:r>
              <a:rPr dirty="0" sz="1300" spc="-80">
                <a:latin typeface="Times New Roman"/>
                <a:cs typeface="Times New Roman"/>
              </a:rPr>
              <a:t>lập  </a:t>
            </a:r>
            <a:r>
              <a:rPr dirty="0" sz="1300" spc="-5">
                <a:latin typeface="Times New Roman"/>
                <a:cs typeface="Times New Roman"/>
              </a:rPr>
              <a:t>trình để giúp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7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dụng triển </a:t>
            </a:r>
            <a:r>
              <a:rPr dirty="0" sz="1300">
                <a:latin typeface="Times New Roman"/>
                <a:cs typeface="Times New Roman"/>
              </a:rPr>
              <a:t>khai các </a:t>
            </a:r>
            <a:r>
              <a:rPr dirty="0" sz="1300" spc="-5">
                <a:latin typeface="Times New Roman"/>
                <a:cs typeface="Times New Roman"/>
              </a:rPr>
              <a:t>ứng dụng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cách dễ </a:t>
            </a:r>
            <a:r>
              <a:rPr dirty="0" sz="1300" spc="-5">
                <a:latin typeface="Times New Roman"/>
                <a:cs typeface="Times New Roman"/>
              </a:rPr>
              <a:t>dàng, nhanh chóng </a:t>
            </a:r>
            <a:r>
              <a:rPr dirty="0" sz="1300" spc="-114">
                <a:latin typeface="Times New Roman"/>
                <a:cs typeface="Times New Roman"/>
              </a:rPr>
              <a:t>và  </a:t>
            </a:r>
            <a:r>
              <a:rPr dirty="0" sz="1300" spc="-5">
                <a:latin typeface="Times New Roman"/>
                <a:cs typeface="Times New Roman"/>
              </a:rPr>
              <a:t>hiệu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quả.</a:t>
            </a:r>
            <a:endParaRPr sz="1300">
              <a:latin typeface="Times New Roman"/>
              <a:cs typeface="Times New Roman"/>
            </a:endParaRPr>
          </a:p>
          <a:p>
            <a:pPr algn="just" marL="12700" marR="571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chúng ta đã </a:t>
            </a:r>
            <a:r>
              <a:rPr dirty="0" sz="1300">
                <a:latin typeface="Times New Roman"/>
                <a:cs typeface="Times New Roman"/>
              </a:rPr>
              <a:t>biết, </a:t>
            </a:r>
            <a:r>
              <a:rPr dirty="0" sz="1300" spc="-5">
                <a:latin typeface="Times New Roman"/>
                <a:cs typeface="Times New Roman"/>
              </a:rPr>
              <a:t>mỗi loại máy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(sử dụng loại CPU – Central Processing </a:t>
            </a:r>
            <a:r>
              <a:rPr dirty="0" sz="1300" spc="-60">
                <a:latin typeface="Times New Roman"/>
                <a:cs typeface="Times New Roman"/>
              </a:rPr>
              <a:t>Unit  </a:t>
            </a:r>
            <a:r>
              <a:rPr dirty="0" sz="1300" spc="-5">
                <a:latin typeface="Times New Roman"/>
                <a:cs typeface="Times New Roman"/>
              </a:rPr>
              <a:t>xác định) chỉ có thể </a:t>
            </a:r>
            <a:r>
              <a:rPr dirty="0" sz="1300">
                <a:latin typeface="Times New Roman"/>
                <a:cs typeface="Times New Roman"/>
              </a:rPr>
              <a:t>hiểu </a:t>
            </a:r>
            <a:r>
              <a:rPr dirty="0" sz="1300" spc="-5">
                <a:latin typeface="Times New Roman"/>
                <a:cs typeface="Times New Roman"/>
              </a:rPr>
              <a:t>và thực hiện trực tiếp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các lệnh cũng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 spc="-170">
                <a:latin typeface="Times New Roman"/>
                <a:cs typeface="Times New Roman"/>
              </a:rPr>
              <a:t>theo  </a:t>
            </a:r>
            <a:r>
              <a:rPr dirty="0" sz="1300" spc="-5">
                <a:latin typeface="Times New Roman"/>
                <a:cs typeface="Times New Roman"/>
              </a:rPr>
              <a:t>một loại ngôn </a:t>
            </a:r>
            <a:r>
              <a:rPr dirty="0" sz="1300">
                <a:latin typeface="Times New Roman"/>
                <a:cs typeface="Times New Roman"/>
              </a:rPr>
              <a:t>ngữ dành </a:t>
            </a:r>
            <a:r>
              <a:rPr dirty="0" sz="1300" spc="-5">
                <a:latin typeface="Times New Roman"/>
                <a:cs typeface="Times New Roman"/>
              </a:rPr>
              <a:t>riêng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gọi là </a:t>
            </a:r>
            <a:r>
              <a:rPr dirty="0" sz="1300">
                <a:latin typeface="Times New Roman"/>
                <a:cs typeface="Times New Roman"/>
              </a:rPr>
              <a:t>ngôn </a:t>
            </a:r>
            <a:r>
              <a:rPr dirty="0" sz="1300" spc="-5">
                <a:latin typeface="Times New Roman"/>
                <a:cs typeface="Times New Roman"/>
              </a:rPr>
              <a:t>ngữ </a:t>
            </a:r>
            <a:r>
              <a:rPr dirty="0" sz="1300" spc="-10">
                <a:latin typeface="Times New Roman"/>
                <a:cs typeface="Times New Roman"/>
              </a:rPr>
              <a:t>máy. </a:t>
            </a:r>
            <a:r>
              <a:rPr dirty="0" sz="1300">
                <a:latin typeface="Times New Roman"/>
                <a:cs typeface="Times New Roman"/>
              </a:rPr>
              <a:t>Tuy nhiên, </a:t>
            </a:r>
            <a:r>
              <a:rPr dirty="0" sz="1300" spc="-5">
                <a:latin typeface="Times New Roman"/>
                <a:cs typeface="Times New Roman"/>
              </a:rPr>
              <a:t>nếu </a:t>
            </a:r>
            <a:r>
              <a:rPr dirty="0" sz="1300">
                <a:latin typeface="Times New Roman"/>
                <a:cs typeface="Times New Roman"/>
              </a:rPr>
              <a:t>triển </a:t>
            </a:r>
            <a:r>
              <a:rPr dirty="0" sz="1300" spc="-5">
                <a:latin typeface="Times New Roman"/>
                <a:cs typeface="Times New Roman"/>
              </a:rPr>
              <a:t>khai các </a:t>
            </a:r>
            <a:r>
              <a:rPr dirty="0" sz="1300" spc="-70">
                <a:latin typeface="Times New Roman"/>
                <a:cs typeface="Times New Roman"/>
              </a:rPr>
              <a:t>ứng  </a:t>
            </a:r>
            <a:r>
              <a:rPr dirty="0" sz="1300" spc="-5">
                <a:latin typeface="Times New Roman"/>
                <a:cs typeface="Times New Roman"/>
              </a:rPr>
              <a:t>dụng trong thực tế mà phải viết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trực tiếp bằng ngôn ngữ máy thì sẽ rất </a:t>
            </a:r>
            <a:r>
              <a:rPr dirty="0" sz="1300" spc="-50">
                <a:latin typeface="Times New Roman"/>
                <a:cs typeface="Times New Roman"/>
              </a:rPr>
              <a:t>phức  </a:t>
            </a:r>
            <a:r>
              <a:rPr dirty="0" sz="1300" spc="-5">
                <a:latin typeface="Times New Roman"/>
                <a:cs typeface="Times New Roman"/>
              </a:rPr>
              <a:t>tạp, đòi hỏi thời gian </a:t>
            </a:r>
            <a:r>
              <a:rPr dirty="0" sz="1300">
                <a:latin typeface="Times New Roman"/>
                <a:cs typeface="Times New Roman"/>
              </a:rPr>
              <a:t>và </a:t>
            </a:r>
            <a:r>
              <a:rPr dirty="0" sz="1300" spc="-5">
                <a:latin typeface="Times New Roman"/>
                <a:cs typeface="Times New Roman"/>
              </a:rPr>
              <a:t>công sức rất lớn, </a:t>
            </a:r>
            <a:r>
              <a:rPr dirty="0" sz="1300">
                <a:latin typeface="Times New Roman"/>
                <a:cs typeface="Times New Roman"/>
              </a:rPr>
              <a:t>nhiều </a:t>
            </a:r>
            <a:r>
              <a:rPr dirty="0" sz="1300" spc="-5">
                <a:latin typeface="Times New Roman"/>
                <a:cs typeface="Times New Roman"/>
              </a:rPr>
              <a:t>khi không thể 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75">
                <a:latin typeface="Times New Roman"/>
                <a:cs typeface="Times New Roman"/>
              </a:rPr>
              <a:t>đƣợc. </a:t>
            </a:r>
            <a:r>
              <a:rPr dirty="0" sz="1300" spc="-5">
                <a:latin typeface="Times New Roman"/>
                <a:cs typeface="Times New Roman"/>
              </a:rPr>
              <a:t>Vì vậy, </a:t>
            </a:r>
            <a:r>
              <a:rPr dirty="0" sz="1300" spc="-160">
                <a:latin typeface="Times New Roman"/>
                <a:cs typeface="Times New Roman"/>
              </a:rPr>
              <a:t>ngƣời 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ta tìm </a:t>
            </a:r>
            <a:r>
              <a:rPr dirty="0" sz="1300">
                <a:latin typeface="Times New Roman"/>
                <a:cs typeface="Times New Roman"/>
              </a:rPr>
              <a:t>cách xây </a:t>
            </a:r>
            <a:r>
              <a:rPr dirty="0" sz="1300" spc="-5">
                <a:latin typeface="Times New Roman"/>
                <a:cs typeface="Times New Roman"/>
              </a:rPr>
              <a:t>dựng một ngôn ngữ lập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riêng gần với các </a:t>
            </a:r>
            <a:r>
              <a:rPr dirty="0" sz="1300">
                <a:latin typeface="Times New Roman"/>
                <a:cs typeface="Times New Roman"/>
              </a:rPr>
              <a:t>ngôn </a:t>
            </a:r>
            <a:r>
              <a:rPr dirty="0" sz="1300" spc="-5">
                <a:latin typeface="Times New Roman"/>
                <a:cs typeface="Times New Roman"/>
              </a:rPr>
              <a:t>ngữ tự nhiên, thuận </a:t>
            </a:r>
            <a:r>
              <a:rPr dirty="0" sz="1300">
                <a:latin typeface="Times New Roman"/>
                <a:cs typeface="Times New Roman"/>
              </a:rPr>
              <a:t>lợi  </a:t>
            </a:r>
            <a:r>
              <a:rPr dirty="0" sz="1300" spc="-5">
                <a:latin typeface="Times New Roman"/>
                <a:cs typeface="Times New Roman"/>
              </a:rPr>
              <a:t>cho việc triển khai các ứng dụng.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thực hiện các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bằng </a:t>
            </a:r>
            <a:r>
              <a:rPr dirty="0" sz="1300" spc="-5">
                <a:latin typeface="Times New Roman"/>
                <a:cs typeface="Times New Roman"/>
              </a:rPr>
              <a:t>ngôn ngữ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60">
                <a:latin typeface="Times New Roman"/>
                <a:cs typeface="Times New Roman"/>
              </a:rPr>
              <a:t>phải  </a:t>
            </a:r>
            <a:r>
              <a:rPr dirty="0" sz="1300" spc="-5">
                <a:latin typeface="Times New Roman"/>
                <a:cs typeface="Times New Roman"/>
              </a:rPr>
              <a:t>qua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95">
                <a:latin typeface="Times New Roman"/>
                <a:cs typeface="Times New Roman"/>
              </a:rPr>
              <a:t>bƣớc </a:t>
            </a:r>
            <a:r>
              <a:rPr dirty="0" sz="1300" spc="-5">
                <a:latin typeface="Times New Roman"/>
                <a:cs typeface="Times New Roman"/>
              </a:rPr>
              <a:t>dịch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đó sang </a:t>
            </a:r>
            <a:r>
              <a:rPr dirty="0" sz="1300">
                <a:latin typeface="Times New Roman"/>
                <a:cs typeface="Times New Roman"/>
              </a:rPr>
              <a:t>ngôn </a:t>
            </a:r>
            <a:r>
              <a:rPr dirty="0" sz="1300" spc="-5">
                <a:latin typeface="Times New Roman"/>
                <a:cs typeface="Times New Roman"/>
              </a:rPr>
              <a:t>ngữ máy để có thể thực hiện. Từ </a:t>
            </a:r>
            <a:r>
              <a:rPr dirty="0" sz="1300" spc="-75">
                <a:latin typeface="Times New Roman"/>
                <a:cs typeface="Times New Roman"/>
              </a:rPr>
              <a:t>trƣớc </a:t>
            </a:r>
            <a:r>
              <a:rPr dirty="0" sz="1300" spc="-200">
                <a:latin typeface="Times New Roman"/>
                <a:cs typeface="Times New Roman"/>
              </a:rPr>
              <a:t>đến  </a:t>
            </a:r>
            <a:r>
              <a:rPr dirty="0" sz="1300">
                <a:latin typeface="Times New Roman"/>
                <a:cs typeface="Times New Roman"/>
              </a:rPr>
              <a:t>nay </a:t>
            </a:r>
            <a:r>
              <a:rPr dirty="0" sz="1300" spc="-5">
                <a:latin typeface="Times New Roman"/>
                <a:cs typeface="Times New Roman"/>
              </a:rPr>
              <a:t>có rất nhiều ngôn ngữ lập trình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ra đời và </a:t>
            </a:r>
            <a:r>
              <a:rPr dirty="0" sz="1300">
                <a:latin typeface="Times New Roman"/>
                <a:cs typeface="Times New Roman"/>
              </a:rPr>
              <a:t>phục </a:t>
            </a:r>
            <a:r>
              <a:rPr dirty="0" sz="1300" spc="-5">
                <a:latin typeface="Times New Roman"/>
                <a:cs typeface="Times New Roman"/>
              </a:rPr>
              <a:t>vụ đắc lực cho việc triển </a:t>
            </a:r>
            <a:r>
              <a:rPr dirty="0" sz="1300">
                <a:latin typeface="Times New Roman"/>
                <a:cs typeface="Times New Roman"/>
              </a:rPr>
              <a:t>khai </a:t>
            </a:r>
            <a:r>
              <a:rPr dirty="0" sz="1300" spc="-50">
                <a:latin typeface="Times New Roman"/>
                <a:cs typeface="Times New Roman"/>
              </a:rPr>
              <a:t>các  </a:t>
            </a:r>
            <a:r>
              <a:rPr dirty="0" sz="1300" spc="-5">
                <a:latin typeface="Times New Roman"/>
                <a:cs typeface="Times New Roman"/>
              </a:rPr>
              <a:t>ứng dụng trên </a:t>
            </a:r>
            <a:r>
              <a:rPr dirty="0" sz="1300">
                <a:latin typeface="Times New Roman"/>
                <a:cs typeface="Times New Roman"/>
              </a:rPr>
              <a:t>máy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tính.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90"/>
              </a:spcBef>
            </a:pPr>
            <a:r>
              <a:rPr dirty="0" sz="1300" spc="-5">
                <a:latin typeface="Times New Roman"/>
                <a:cs typeface="Times New Roman"/>
              </a:rPr>
              <a:t>Trong giai </a:t>
            </a:r>
            <a:r>
              <a:rPr dirty="0" sz="1300">
                <a:latin typeface="Times New Roman"/>
                <a:cs typeface="Times New Roman"/>
              </a:rPr>
              <a:t>đoạn </a:t>
            </a:r>
            <a:r>
              <a:rPr dirty="0" sz="1300" spc="-5">
                <a:latin typeface="Times New Roman"/>
                <a:cs typeface="Times New Roman"/>
              </a:rPr>
              <a:t>đoạn đầu, các ngôn ngữ lập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5">
                <a:latin typeface="Times New Roman"/>
                <a:cs typeface="Times New Roman"/>
              </a:rPr>
              <a:t>tuy </a:t>
            </a:r>
            <a:r>
              <a:rPr dirty="0" sz="1300" spc="-5">
                <a:latin typeface="Times New Roman"/>
                <a:cs typeface="Times New Roman"/>
              </a:rPr>
              <a:t>dễ sử </a:t>
            </a:r>
            <a:r>
              <a:rPr dirty="0" sz="1300">
                <a:latin typeface="Times New Roman"/>
                <a:cs typeface="Times New Roman"/>
              </a:rPr>
              <a:t>dụng hơn </a:t>
            </a:r>
            <a:r>
              <a:rPr dirty="0" sz="1300" spc="-5">
                <a:latin typeface="Times New Roman"/>
                <a:cs typeface="Times New Roman"/>
              </a:rPr>
              <a:t>ngôn ngữ </a:t>
            </a:r>
            <a:r>
              <a:rPr dirty="0" sz="1300">
                <a:latin typeface="Times New Roman"/>
                <a:cs typeface="Times New Roman"/>
              </a:rPr>
              <a:t>máy  </a:t>
            </a:r>
            <a:r>
              <a:rPr dirty="0" sz="1300" spc="-75">
                <a:latin typeface="Times New Roman"/>
                <a:cs typeface="Times New Roman"/>
              </a:rPr>
              <a:t>nhƣng </a:t>
            </a:r>
            <a:r>
              <a:rPr dirty="0" sz="1300" spc="-5">
                <a:latin typeface="Times New Roman"/>
                <a:cs typeface="Times New Roman"/>
              </a:rPr>
              <a:t>rất khó với các lập trình viên vì </a:t>
            </a:r>
            <a:r>
              <a:rPr dirty="0" sz="1300" spc="-90">
                <a:latin typeface="Times New Roman"/>
                <a:cs typeface="Times New Roman"/>
              </a:rPr>
              <a:t>chƣa </a:t>
            </a:r>
            <a:r>
              <a:rPr dirty="0" sz="1300" spc="-5">
                <a:latin typeface="Times New Roman"/>
                <a:cs typeface="Times New Roman"/>
              </a:rPr>
              <a:t>đủ mạnh để dễ dàng </a:t>
            </a:r>
            <a:r>
              <a:rPr dirty="0" sz="1300">
                <a:latin typeface="Times New Roman"/>
                <a:cs typeface="Times New Roman"/>
              </a:rPr>
              <a:t>triển </a:t>
            </a:r>
            <a:r>
              <a:rPr dirty="0" sz="1300" spc="-5">
                <a:latin typeface="Times New Roman"/>
                <a:cs typeface="Times New Roman"/>
              </a:rPr>
              <a:t>khai các thuật </a:t>
            </a:r>
            <a:r>
              <a:rPr dirty="0" sz="1300" spc="-85">
                <a:latin typeface="Times New Roman"/>
                <a:cs typeface="Times New Roman"/>
              </a:rPr>
              <a:t>toán. 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 spc="-90">
                <a:latin typeface="Times New Roman"/>
                <a:cs typeface="Times New Roman"/>
              </a:rPr>
              <a:t>chƣa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cấu trúc chặt chẽ </a:t>
            </a:r>
            <a:r>
              <a:rPr dirty="0" sz="1300">
                <a:latin typeface="Times New Roman"/>
                <a:cs typeface="Times New Roman"/>
              </a:rPr>
              <a:t>về </a:t>
            </a:r>
            <a:r>
              <a:rPr dirty="0" sz="1300" spc="-10">
                <a:latin typeface="Times New Roman"/>
                <a:cs typeface="Times New Roman"/>
              </a:rPr>
              <a:t>mặt </a:t>
            </a:r>
            <a:r>
              <a:rPr dirty="0" sz="1300" spc="-5">
                <a:latin typeface="Times New Roman"/>
                <a:cs typeface="Times New Roman"/>
              </a:rPr>
              <a:t>dữ liệu và tổ </a:t>
            </a:r>
            <a:r>
              <a:rPr dirty="0" sz="1300">
                <a:latin typeface="Times New Roman"/>
                <a:cs typeface="Times New Roman"/>
              </a:rPr>
              <a:t>chức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trình. Vì </a:t>
            </a:r>
            <a:r>
              <a:rPr dirty="0" sz="1300" spc="-170">
                <a:latin typeface="Times New Roman"/>
                <a:cs typeface="Times New Roman"/>
              </a:rPr>
              <a:t>vậy,  </a:t>
            </a:r>
            <a:r>
              <a:rPr dirty="0" sz="1300" spc="-5">
                <a:latin typeface="Times New Roman"/>
                <a:cs typeface="Times New Roman"/>
              </a:rPr>
              <a:t>việc triển </a:t>
            </a:r>
            <a:r>
              <a:rPr dirty="0" sz="130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các ứng dụng trong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tế bằng các ngôn ngữ lập trình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là rất khó</a:t>
            </a:r>
            <a:r>
              <a:rPr dirty="0" sz="1300" spc="1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khăn.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 indent="359410">
              <a:lnSpc>
                <a:spcPct val="1247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Giai </a:t>
            </a:r>
            <a:r>
              <a:rPr dirty="0" sz="1300" spc="-5">
                <a:latin typeface="Times New Roman"/>
                <a:cs typeface="Times New Roman"/>
              </a:rPr>
              <a:t>đoạn 2 là thời </a:t>
            </a:r>
            <a:r>
              <a:rPr dirty="0" sz="1300" spc="5">
                <a:latin typeface="Times New Roman"/>
                <a:cs typeface="Times New Roman"/>
              </a:rPr>
              <a:t>kỳ </a:t>
            </a:r>
            <a:r>
              <a:rPr dirty="0" sz="1300" spc="-5">
                <a:latin typeface="Times New Roman"/>
                <a:cs typeface="Times New Roman"/>
              </a:rPr>
              <a:t>các ngôn ngữ lập trình có cấu trúc. Các </a:t>
            </a:r>
            <a:r>
              <a:rPr dirty="0" sz="1300">
                <a:latin typeface="Times New Roman"/>
                <a:cs typeface="Times New Roman"/>
              </a:rPr>
              <a:t>ngôn </a:t>
            </a:r>
            <a:r>
              <a:rPr dirty="0" sz="1300" spc="-5">
                <a:latin typeface="Times New Roman"/>
                <a:cs typeface="Times New Roman"/>
              </a:rPr>
              <a:t>ngữ lập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5">
                <a:latin typeface="Times New Roman"/>
                <a:cs typeface="Times New Roman"/>
              </a:rPr>
              <a:t>này  </a:t>
            </a:r>
            <a:r>
              <a:rPr dirty="0" sz="1300" spc="-5">
                <a:latin typeface="Times New Roman"/>
                <a:cs typeface="Times New Roman"/>
              </a:rPr>
              <a:t>có đặc </a:t>
            </a:r>
            <a:r>
              <a:rPr dirty="0" sz="1300">
                <a:latin typeface="Times New Roman"/>
                <a:cs typeface="Times New Roman"/>
              </a:rPr>
              <a:t>điểm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tính cấu trúc chặt </a:t>
            </a:r>
            <a:r>
              <a:rPr dirty="0" sz="1300">
                <a:latin typeface="Times New Roman"/>
                <a:cs typeface="Times New Roman"/>
              </a:rPr>
              <a:t>chẽ </a:t>
            </a:r>
            <a:r>
              <a:rPr dirty="0" sz="1300" spc="-5">
                <a:latin typeface="Times New Roman"/>
                <a:cs typeface="Times New Roman"/>
              </a:rPr>
              <a:t>về mặt dữ liệu và tổ chức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trình. </a:t>
            </a:r>
            <a:r>
              <a:rPr dirty="0" sz="130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loạt </a:t>
            </a:r>
            <a:r>
              <a:rPr dirty="0" sz="1300" spc="-55">
                <a:latin typeface="Times New Roman"/>
                <a:cs typeface="Times New Roman"/>
              </a:rPr>
              <a:t>các  </a:t>
            </a:r>
            <a:r>
              <a:rPr dirty="0" sz="1300" spc="-5">
                <a:latin typeface="Times New Roman"/>
                <a:cs typeface="Times New Roman"/>
              </a:rPr>
              <a:t>ngôn ngữ lập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cấu </a:t>
            </a:r>
            <a:r>
              <a:rPr dirty="0" sz="1300" spc="-5">
                <a:latin typeface="Times New Roman"/>
                <a:cs typeface="Times New Roman"/>
              </a:rPr>
              <a:t>trúc ra </a:t>
            </a:r>
            <a:r>
              <a:rPr dirty="0" sz="1300">
                <a:latin typeface="Times New Roman"/>
                <a:cs typeface="Times New Roman"/>
              </a:rPr>
              <a:t>đời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sử </a:t>
            </a:r>
            <a:r>
              <a:rPr dirty="0" sz="1300" spc="-5">
                <a:latin typeface="Times New Roman"/>
                <a:cs typeface="Times New Roman"/>
              </a:rPr>
              <a:t>dụng rộng </a:t>
            </a:r>
            <a:r>
              <a:rPr dirty="0" sz="1300">
                <a:latin typeface="Times New Roman"/>
                <a:cs typeface="Times New Roman"/>
              </a:rPr>
              <a:t>rãi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 spc="-5">
                <a:latin typeface="Times New Roman"/>
                <a:cs typeface="Times New Roman"/>
              </a:rPr>
              <a:t>PASCAL, C, BASIC…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Giai </a:t>
            </a:r>
            <a:r>
              <a:rPr dirty="0" sz="1300">
                <a:latin typeface="Times New Roman"/>
                <a:cs typeface="Times New Roman"/>
              </a:rPr>
              <a:t>đoạn </a:t>
            </a:r>
            <a:r>
              <a:rPr dirty="0" sz="1300" spc="-5">
                <a:latin typeface="Times New Roman"/>
                <a:cs typeface="Times New Roman"/>
              </a:rPr>
              <a:t>3 là </a:t>
            </a:r>
            <a:r>
              <a:rPr dirty="0" sz="1300">
                <a:latin typeface="Times New Roman"/>
                <a:cs typeface="Times New Roman"/>
              </a:rPr>
              <a:t>thời </a:t>
            </a:r>
            <a:r>
              <a:rPr dirty="0" sz="1300" spc="5">
                <a:latin typeface="Times New Roman"/>
                <a:cs typeface="Times New Roman"/>
              </a:rPr>
              <a:t>kỳ </a:t>
            </a:r>
            <a:r>
              <a:rPr dirty="0" sz="1300" spc="-5">
                <a:latin typeface="Times New Roman"/>
                <a:cs typeface="Times New Roman"/>
              </a:rPr>
              <a:t>của lập trình </a:t>
            </a:r>
            <a:r>
              <a:rPr dirty="0" sz="1300" spc="-75">
                <a:latin typeface="Times New Roman"/>
                <a:cs typeface="Times New Roman"/>
              </a:rPr>
              <a:t>hƣớng </a:t>
            </a:r>
            <a:r>
              <a:rPr dirty="0" sz="1300" spc="-5">
                <a:latin typeface="Times New Roman"/>
                <a:cs typeface="Times New Roman"/>
              </a:rPr>
              <a:t>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và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>
                <a:latin typeface="Times New Roman"/>
                <a:cs typeface="Times New Roman"/>
              </a:rPr>
              <a:t>pháp </a:t>
            </a: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310">
                <a:latin typeface="Times New Roman"/>
                <a:cs typeface="Times New Roman"/>
              </a:rPr>
              <a:t>bƣớc  </a:t>
            </a:r>
            <a:r>
              <a:rPr dirty="0" sz="1300" spc="-5">
                <a:latin typeface="Times New Roman"/>
                <a:cs typeface="Times New Roman"/>
              </a:rPr>
              <a:t>biến đổi mạnh.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các ngôn ngữ </a:t>
            </a:r>
            <a:r>
              <a:rPr dirty="0" sz="1300">
                <a:latin typeface="Times New Roman"/>
                <a:cs typeface="Times New Roman"/>
              </a:rPr>
              <a:t>lập trình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cấu </a:t>
            </a:r>
            <a:r>
              <a:rPr dirty="0" sz="1300" spc="-5">
                <a:latin typeface="Times New Roman"/>
                <a:cs typeface="Times New Roman"/>
              </a:rPr>
              <a:t>trúc thì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ứng dụng bao </a:t>
            </a:r>
            <a:r>
              <a:rPr dirty="0" sz="1300">
                <a:latin typeface="Times New Roman"/>
                <a:cs typeface="Times New Roman"/>
              </a:rPr>
              <a:t>gồm hai  </a:t>
            </a:r>
            <a:r>
              <a:rPr dirty="0" sz="1300" spc="-5">
                <a:latin typeface="Times New Roman"/>
                <a:cs typeface="Times New Roman"/>
              </a:rPr>
              <a:t>thành </a:t>
            </a:r>
            <a:r>
              <a:rPr dirty="0" sz="1300" spc="-10">
                <a:latin typeface="Times New Roman"/>
                <a:cs typeface="Times New Roman"/>
              </a:rPr>
              <a:t>phần riêng </a:t>
            </a:r>
            <a:r>
              <a:rPr dirty="0" sz="1300" spc="-5">
                <a:latin typeface="Times New Roman"/>
                <a:cs typeface="Times New Roman"/>
              </a:rPr>
              <a:t>là dữ liệu và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trình. </a:t>
            </a:r>
            <a:r>
              <a:rPr dirty="0" sz="1300">
                <a:latin typeface="Times New Roman"/>
                <a:cs typeface="Times New Roman"/>
              </a:rPr>
              <a:t>Tuy </a:t>
            </a:r>
            <a:r>
              <a:rPr dirty="0" sz="1300" spc="-5">
                <a:latin typeface="Times New Roman"/>
                <a:cs typeface="Times New Roman"/>
              </a:rPr>
              <a:t>chúng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quan hệ mật thiết </a:t>
            </a:r>
            <a:r>
              <a:rPr dirty="0" sz="1300" spc="-75">
                <a:latin typeface="Times New Roman"/>
                <a:cs typeface="Times New Roman"/>
              </a:rPr>
              <a:t>nhƣng </a:t>
            </a:r>
            <a:r>
              <a:rPr dirty="0" sz="1300" spc="-5">
                <a:latin typeface="Times New Roman"/>
                <a:cs typeface="Times New Roman"/>
              </a:rPr>
              <a:t>là hai </a:t>
            </a:r>
            <a:r>
              <a:rPr dirty="0" sz="1300" spc="-130">
                <a:latin typeface="Times New Roman"/>
                <a:cs typeface="Times New Roman"/>
              </a:rPr>
              <a:t>đối 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riêng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biệt.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phƣơng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pháp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lập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trình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75">
                <a:latin typeface="Times New Roman"/>
                <a:cs typeface="Times New Roman"/>
              </a:rPr>
              <a:t>hƣớng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đối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thì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mỗi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đối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tƣợng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 spc="-365">
                <a:latin typeface="Times New Roman"/>
                <a:cs typeface="Times New Roman"/>
              </a:rPr>
              <a:t>lập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10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049645" cy="8674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 </a:t>
            </a:r>
            <a:r>
              <a:rPr dirty="0" sz="1300" spc="-5" b="1">
                <a:latin typeface="Times New Roman"/>
                <a:cs typeface="Times New Roman"/>
              </a:rPr>
              <a:t>4: </a:t>
            </a:r>
            <a:r>
              <a:rPr dirty="0" sz="1300" spc="-10" i="1">
                <a:latin typeface="Times New Roman"/>
                <a:cs typeface="Times New Roman"/>
              </a:rPr>
              <a:t>(Giáo </a:t>
            </a:r>
            <a:r>
              <a:rPr dirty="0" sz="1300" i="1">
                <a:latin typeface="Times New Roman"/>
                <a:cs typeface="Times New Roman"/>
              </a:rPr>
              <a:t>viên </a:t>
            </a:r>
            <a:r>
              <a:rPr dirty="0" sz="1300" spc="-5" i="1">
                <a:latin typeface="Times New Roman"/>
                <a:cs typeface="Times New Roman"/>
              </a:rPr>
              <a:t>hướng dẫn trên</a:t>
            </a:r>
            <a:r>
              <a:rPr dirty="0" sz="1300" spc="3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lớp)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nhập 2 số a và </a:t>
            </a:r>
            <a:r>
              <a:rPr dirty="0" sz="1300">
                <a:latin typeface="Times New Roman"/>
                <a:cs typeface="Times New Roman"/>
              </a:rPr>
              <a:t>b, </a:t>
            </a:r>
            <a:r>
              <a:rPr dirty="0" sz="1300" spc="-5">
                <a:latin typeface="Times New Roman"/>
                <a:cs typeface="Times New Roman"/>
              </a:rPr>
              <a:t>chọn và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các phép toán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 spc="-5">
                <a:latin typeface="Times New Roman"/>
                <a:cs typeface="Times New Roman"/>
              </a:rPr>
              <a:t>cầu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21610" y="1444625"/>
            <a:ext cx="3229610" cy="2879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38070" y="6790690"/>
            <a:ext cx="618490" cy="20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8120" y="4430395"/>
            <a:ext cx="6179185" cy="39198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+ Chỉ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nhập số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a và b, không cho </a:t>
            </a:r>
            <a:r>
              <a:rPr dirty="0" sz="1300">
                <a:latin typeface="Times New Roman"/>
                <a:cs typeface="Times New Roman"/>
              </a:rPr>
              <a:t>phép nhập </a:t>
            </a:r>
            <a:r>
              <a:rPr dirty="0" sz="1300" spc="-5">
                <a:latin typeface="Times New Roman"/>
                <a:cs typeface="Times New Roman"/>
              </a:rPr>
              <a:t>dữ liệu vào </a:t>
            </a:r>
            <a:r>
              <a:rPr dirty="0" sz="130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kết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quả.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Các</a:t>
            </a:r>
            <a:r>
              <a:rPr dirty="0" sz="1300" spc="1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phép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toán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chỉ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105">
                <a:latin typeface="Times New Roman"/>
                <a:cs typeface="Times New Roman"/>
              </a:rPr>
              <a:t>đƣợc</a:t>
            </a:r>
            <a:r>
              <a:rPr dirty="0" sz="1300" spc="-7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thực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hiện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khi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ngƣời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dùng</a:t>
            </a:r>
            <a:r>
              <a:rPr dirty="0" sz="1300" spc="1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nhập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đủ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hai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dữ</a:t>
            </a:r>
            <a:r>
              <a:rPr dirty="0" sz="1300" spc="1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</a:t>
            </a:r>
            <a:r>
              <a:rPr dirty="0" sz="1300" spc="1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a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130">
                <a:latin typeface="Times New Roman"/>
                <a:cs typeface="Times New Roman"/>
              </a:rPr>
              <a:t>b.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dirty="0" sz="1300" spc="-5">
                <a:latin typeface="Times New Roman"/>
                <a:cs typeface="Times New Roman"/>
              </a:rPr>
              <a:t>Trong phép chia kiểm </a:t>
            </a:r>
            <a:r>
              <a:rPr dirty="0" sz="1300">
                <a:latin typeface="Times New Roman"/>
                <a:cs typeface="Times New Roman"/>
              </a:rPr>
              <a:t>tra </a:t>
            </a:r>
            <a:r>
              <a:rPr dirty="0" sz="1300" spc="-5">
                <a:latin typeface="Times New Roman"/>
                <a:cs typeface="Times New Roman"/>
              </a:rPr>
              <a:t>nếu b = 0 thì thông </a:t>
            </a:r>
            <a:r>
              <a:rPr dirty="0" sz="1300">
                <a:latin typeface="Times New Roman"/>
                <a:cs typeface="Times New Roman"/>
              </a:rPr>
              <a:t>báo </a:t>
            </a:r>
            <a:r>
              <a:rPr dirty="0" sz="1300" spc="-5">
                <a:latin typeface="Times New Roman"/>
                <a:cs typeface="Times New Roman"/>
              </a:rPr>
              <a:t>“Mẫu = 0” tại </a:t>
            </a:r>
            <a:r>
              <a:rPr dirty="0" sz="1300">
                <a:latin typeface="Times New Roman"/>
                <a:cs typeface="Times New Roman"/>
              </a:rPr>
              <a:t>hộp </a:t>
            </a:r>
            <a:r>
              <a:rPr dirty="0" sz="1300" spc="-10">
                <a:latin typeface="Times New Roman"/>
                <a:cs typeface="Times New Roman"/>
              </a:rPr>
              <a:t>Kết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quả.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Kích chọn phép </a:t>
            </a:r>
            <a:r>
              <a:rPr dirty="0" sz="1300">
                <a:latin typeface="Times New Roman"/>
                <a:cs typeface="Times New Roman"/>
              </a:rPr>
              <a:t>toán nào </a:t>
            </a:r>
            <a:r>
              <a:rPr dirty="0" sz="1300" spc="-5">
                <a:latin typeface="Times New Roman"/>
                <a:cs typeface="Times New Roman"/>
              </a:rPr>
              <a:t>thì </a:t>
            </a:r>
            <a:r>
              <a:rPr dirty="0" sz="1300" spc="-1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phép </a:t>
            </a:r>
            <a:r>
              <a:rPr dirty="0" sz="1300">
                <a:latin typeface="Times New Roman"/>
                <a:cs typeface="Times New Roman"/>
              </a:rPr>
              <a:t>toán </a:t>
            </a:r>
            <a:r>
              <a:rPr dirty="0" sz="1300" spc="-5">
                <a:latin typeface="Times New Roman"/>
                <a:cs typeface="Times New Roman"/>
              </a:rPr>
              <a:t>đó đối với </a:t>
            </a:r>
            <a:r>
              <a:rPr dirty="0" sz="1300">
                <a:latin typeface="Times New Roman"/>
                <a:cs typeface="Times New Roman"/>
              </a:rPr>
              <a:t>a, </a:t>
            </a:r>
            <a:r>
              <a:rPr dirty="0" sz="1300" spc="-5">
                <a:latin typeface="Times New Roman"/>
                <a:cs typeface="Times New Roman"/>
              </a:rPr>
              <a:t>b và </a:t>
            </a:r>
            <a:r>
              <a:rPr dirty="0" sz="1300" spc="-120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kết </a:t>
            </a:r>
            <a:r>
              <a:rPr dirty="0" sz="1300">
                <a:latin typeface="Times New Roman"/>
                <a:cs typeface="Times New Roman"/>
              </a:rPr>
              <a:t>quả </a:t>
            </a:r>
            <a:r>
              <a:rPr dirty="0" sz="1300" spc="-65">
                <a:latin typeface="Times New Roman"/>
                <a:cs typeface="Times New Roman"/>
              </a:rPr>
              <a:t>vào   </a:t>
            </a:r>
            <a:r>
              <a:rPr dirty="0" sz="1300" spc="-5">
                <a:latin typeface="Times New Roman"/>
                <a:cs typeface="Times New Roman"/>
              </a:rPr>
              <a:t>hộp Kết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quả.</a:t>
            </a:r>
            <a:endParaRPr sz="1300">
              <a:latin typeface="Times New Roman"/>
              <a:cs typeface="Times New Roman"/>
            </a:endParaRPr>
          </a:p>
          <a:p>
            <a:pPr marL="12700" marR="762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Nếu chọn hộp đánh dấu Max thì hiển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10">
                <a:latin typeface="Times New Roman"/>
                <a:cs typeface="Times New Roman"/>
              </a:rPr>
              <a:t>“Max </a:t>
            </a:r>
            <a:r>
              <a:rPr dirty="0" sz="1300" spc="-5">
                <a:latin typeface="Times New Roman"/>
                <a:cs typeface="Times New Roman"/>
              </a:rPr>
              <a:t>= </a:t>
            </a:r>
            <a:r>
              <a:rPr dirty="0" sz="1300" spc="-10">
                <a:latin typeface="Times New Roman"/>
                <a:cs typeface="Times New Roman"/>
              </a:rPr>
              <a:t>&lt;Giá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10">
                <a:latin typeface="Times New Roman"/>
                <a:cs typeface="Times New Roman"/>
              </a:rPr>
              <a:t>max&gt;” </a:t>
            </a:r>
            <a:r>
              <a:rPr dirty="0" sz="1300" spc="-80">
                <a:latin typeface="Times New Roman"/>
                <a:cs typeface="Times New Roman"/>
              </a:rPr>
              <a:t>ngƣợc </a:t>
            </a:r>
            <a:r>
              <a:rPr dirty="0" sz="1300" spc="-5">
                <a:latin typeface="Times New Roman"/>
                <a:cs typeface="Times New Roman"/>
              </a:rPr>
              <a:t>lại </a:t>
            </a:r>
            <a:r>
              <a:rPr dirty="0" sz="1300" spc="-40">
                <a:latin typeface="Times New Roman"/>
                <a:cs typeface="Times New Roman"/>
              </a:rPr>
              <a:t>chỉ  </a:t>
            </a:r>
            <a:r>
              <a:rPr dirty="0" sz="1300" spc="-5">
                <a:latin typeface="Times New Roman"/>
                <a:cs typeface="Times New Roman"/>
              </a:rPr>
              <a:t>hiển thị “Max”. 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tự </a:t>
            </a:r>
            <a:r>
              <a:rPr dirty="0" sz="1300">
                <a:latin typeface="Times New Roman"/>
                <a:cs typeface="Times New Roman"/>
              </a:rPr>
              <a:t>cho hộp đánh </a:t>
            </a:r>
            <a:r>
              <a:rPr dirty="0" sz="1300" spc="-5">
                <a:latin typeface="Times New Roman"/>
                <a:cs typeface="Times New Roman"/>
              </a:rPr>
              <a:t>dấu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Min.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3.3.4. Hộp </a:t>
            </a:r>
            <a:r>
              <a:rPr dirty="0" sz="1200" b="1" i="1">
                <a:latin typeface="Arial"/>
                <a:cs typeface="Arial"/>
              </a:rPr>
              <a:t>danh sách –</a:t>
            </a:r>
            <a:r>
              <a:rPr dirty="0" sz="1200" spc="-2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ListBox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200"/>
              </a:lnSpc>
              <a:spcBef>
                <a:spcPts val="925"/>
              </a:spcBef>
              <a:tabLst>
                <a:tab pos="1934210" algn="l"/>
              </a:tabLst>
            </a:pPr>
            <a:r>
              <a:rPr dirty="0" sz="1300" spc="-5">
                <a:latin typeface="Times New Roman"/>
                <a:cs typeface="Times New Roman"/>
              </a:rPr>
              <a:t>Hộp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ListBox	là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tập </a:t>
            </a:r>
            <a:r>
              <a:rPr dirty="0" sz="1300" spc="-5">
                <a:latin typeface="Times New Roman"/>
                <a:cs typeface="Times New Roman"/>
              </a:rPr>
              <a:t>hợp các chuỗi ký tự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bày </a:t>
            </a:r>
            <a:r>
              <a:rPr dirty="0" sz="1300" spc="-105">
                <a:latin typeface="Times New Roman"/>
                <a:cs typeface="Times New Roman"/>
              </a:rPr>
              <a:t>dƣới </a:t>
            </a:r>
            <a:r>
              <a:rPr dirty="0" sz="1300">
                <a:latin typeface="Times New Roman"/>
                <a:cs typeface="Times New Roman"/>
              </a:rPr>
              <a:t>dạng </a:t>
            </a:r>
            <a:r>
              <a:rPr dirty="0" sz="1300" spc="-5">
                <a:latin typeface="Times New Roman"/>
                <a:cs typeface="Times New Roman"/>
              </a:rPr>
              <a:t>liệt </a:t>
            </a:r>
            <a:r>
              <a:rPr dirty="0" sz="1300" spc="-180">
                <a:latin typeface="Times New Roman"/>
                <a:cs typeface="Times New Roman"/>
              </a:rPr>
              <a:t>kê  </a:t>
            </a:r>
            <a:r>
              <a:rPr dirty="0" sz="1300" spc="-5">
                <a:latin typeface="Times New Roman"/>
                <a:cs typeface="Times New Roman"/>
              </a:rPr>
              <a:t>thành từng dòng </a:t>
            </a:r>
            <a:r>
              <a:rPr dirty="0" sz="1300">
                <a:latin typeface="Times New Roman"/>
                <a:cs typeface="Times New Roman"/>
              </a:rPr>
              <a:t>trong một </a:t>
            </a:r>
            <a:r>
              <a:rPr dirty="0" sz="1300" spc="-5">
                <a:latin typeface="Times New Roman"/>
                <a:cs typeface="Times New Roman"/>
              </a:rPr>
              <a:t>khung hình chữ nhật. Ta có thể chọn, bổ sung </a:t>
            </a:r>
            <a:r>
              <a:rPr dirty="0" sz="1300">
                <a:latin typeface="Times New Roman"/>
                <a:cs typeface="Times New Roman"/>
              </a:rPr>
              <a:t>hoặc </a:t>
            </a:r>
            <a:r>
              <a:rPr dirty="0" sz="1300" spc="-5">
                <a:latin typeface="Times New Roman"/>
                <a:cs typeface="Times New Roman"/>
              </a:rPr>
              <a:t>xoá một </a:t>
            </a:r>
            <a:r>
              <a:rPr dirty="0" sz="1300">
                <a:latin typeface="Times New Roman"/>
                <a:cs typeface="Times New Roman"/>
              </a:rPr>
              <a:t>giá  trị trong </a:t>
            </a:r>
            <a:r>
              <a:rPr dirty="0" sz="1300" spc="-5">
                <a:latin typeface="Times New Roman"/>
                <a:cs typeface="Times New Roman"/>
              </a:rPr>
              <a:t>hộp danh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sách.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hiển </a:t>
            </a:r>
            <a:r>
              <a:rPr dirty="0" sz="1300" spc="-5">
                <a:latin typeface="Times New Roman"/>
                <a:cs typeface="Times New Roman"/>
              </a:rPr>
              <a:t>thị dữ liệu, nếu chiều ngang của Listbox nhỏ hơn độ </a:t>
            </a:r>
            <a:r>
              <a:rPr dirty="0" sz="1300">
                <a:latin typeface="Times New Roman"/>
                <a:cs typeface="Times New Roman"/>
              </a:rPr>
              <a:t>dài </a:t>
            </a:r>
            <a:r>
              <a:rPr dirty="0" sz="1300" spc="-5">
                <a:latin typeface="Times New Roman"/>
                <a:cs typeface="Times New Roman"/>
              </a:rPr>
              <a:t>các phần tử thì  một phần dữ liệu sẽ bị che khuất, còn nếu số phần tử của Listbox </a:t>
            </a:r>
            <a:r>
              <a:rPr dirty="0" sz="1300" spc="-105">
                <a:latin typeface="Times New Roman"/>
                <a:cs typeface="Times New Roman"/>
              </a:rPr>
              <a:t>vƣợt </a:t>
            </a:r>
            <a:r>
              <a:rPr dirty="0" sz="1300" spc="-5">
                <a:latin typeface="Times New Roman"/>
                <a:cs typeface="Times New Roman"/>
              </a:rPr>
              <a:t>quá chiều dài </a:t>
            </a:r>
            <a:r>
              <a:rPr dirty="0" sz="1300" spc="-40">
                <a:latin typeface="Times New Roman"/>
                <a:cs typeface="Times New Roman"/>
              </a:rPr>
              <a:t>của  </a:t>
            </a:r>
            <a:r>
              <a:rPr dirty="0" sz="1300" spc="-5">
                <a:latin typeface="Times New Roman"/>
                <a:cs typeface="Times New Roman"/>
              </a:rPr>
              <a:t>Listbox </a:t>
            </a:r>
            <a:r>
              <a:rPr dirty="0" sz="1300">
                <a:latin typeface="Times New Roman"/>
                <a:cs typeface="Times New Roman"/>
              </a:rPr>
              <a:t>thì </a:t>
            </a:r>
            <a:r>
              <a:rPr dirty="0" sz="1300" spc="-5">
                <a:latin typeface="Times New Roman"/>
                <a:cs typeface="Times New Roman"/>
              </a:rPr>
              <a:t>Listbox tự động </a:t>
            </a:r>
            <a:r>
              <a:rPr dirty="0" sz="1300">
                <a:latin typeface="Times New Roman"/>
                <a:cs typeface="Times New Roman"/>
              </a:rPr>
              <a:t>cung cấp </a:t>
            </a:r>
            <a:r>
              <a:rPr dirty="0" sz="1300" spc="-5">
                <a:latin typeface="Times New Roman"/>
                <a:cs typeface="Times New Roman"/>
              </a:rPr>
              <a:t>thanh </a:t>
            </a:r>
            <a:r>
              <a:rPr dirty="0" sz="1300">
                <a:latin typeface="Times New Roman"/>
                <a:cs typeface="Times New Roman"/>
              </a:rPr>
              <a:t>cuốn </a:t>
            </a:r>
            <a:r>
              <a:rPr dirty="0" sz="1300" spc="-5">
                <a:latin typeface="Times New Roman"/>
                <a:cs typeface="Times New Roman"/>
              </a:rPr>
              <a:t>dọc để cuộn </a:t>
            </a:r>
            <a:r>
              <a:rPr dirty="0" sz="1300" spc="-10">
                <a:latin typeface="Times New Roman"/>
                <a:cs typeface="Times New Roman"/>
              </a:rPr>
              <a:t>tới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phần tử phía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dƣới.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2035810" cy="55308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5" b="1">
                <a:latin typeface="Times New Roman"/>
                <a:cs typeface="Times New Roman"/>
              </a:rPr>
              <a:t>1. Thuộc tính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17980" y="1045463"/>
          <a:ext cx="5928360" cy="6833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350"/>
                <a:gridCol w="4770120"/>
              </a:tblGrid>
              <a:tr h="251714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  <a:spcBef>
                          <a:spcPts val="555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ListBox,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bắt đầu bởi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tiếp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đầu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ngữ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lst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nền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hộp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danh</a:t>
                      </a:r>
                      <a:r>
                        <a:rPr dirty="0" sz="115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DataSource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nguồn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dữ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liệu cho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ListBox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Enabled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Nếu Enabled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False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danh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 sẽ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không hoạt</a:t>
                      </a:r>
                      <a:r>
                        <a:rPr dirty="0" sz="1150" spc="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động.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362585">
                        <a:lnSpc>
                          <a:spcPts val="1370"/>
                        </a:lnSpc>
                        <a:spcBef>
                          <a:spcPts val="500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Font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kiểu chữ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cỡ chữ 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danh</a:t>
                      </a:r>
                      <a:r>
                        <a:rPr dirty="0" sz="11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ForeColor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cho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danh</a:t>
                      </a:r>
                      <a:r>
                        <a:rPr dirty="0" sz="1150" spc="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sách.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2148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MultiColumn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20955">
                        <a:lnSpc>
                          <a:spcPts val="1320"/>
                        </a:lnSpc>
                        <a:spcBef>
                          <a:spcPts val="35"/>
                        </a:spcBef>
                        <a:tabLst>
                          <a:tab pos="1012190" algn="l"/>
                          <a:tab pos="1223645" algn="l"/>
                          <a:tab pos="2007235" algn="l"/>
                          <a:tab pos="2420620" algn="l"/>
                          <a:tab pos="2801620" algn="l"/>
                          <a:tab pos="3084830" algn="l"/>
                          <a:tab pos="3363595" algn="l"/>
                          <a:tab pos="3714115" algn="l"/>
                          <a:tab pos="4093845" algn="l"/>
                          <a:tab pos="4548505" algn="l"/>
                        </a:tabLst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ulti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lumn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rue: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150" spc="1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é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hiển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ữ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liệu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dirty="0" sz="1150" spc="-2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nhi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ề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cột.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MultiColumn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chỉ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phép hiển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thị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dữ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liệu theo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150" spc="1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cột.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ColumnWidth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 rộng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mỗi cột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trong</a:t>
                      </a:r>
                      <a:r>
                        <a:rPr dirty="0" sz="115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ListBox.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77620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Items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3500" indent="20955">
                        <a:lnSpc>
                          <a:spcPts val="1295"/>
                        </a:lnSpc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Khởi</a:t>
                      </a:r>
                      <a:r>
                        <a:rPr dirty="0" sz="11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tạo</a:t>
                      </a:r>
                      <a:r>
                        <a:rPr dirty="0" sz="11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</a:t>
                      </a:r>
                      <a:r>
                        <a:rPr dirty="0" sz="11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trị</a:t>
                      </a:r>
                      <a:r>
                        <a:rPr dirty="0" sz="1150" spc="1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</a:t>
                      </a:r>
                      <a:r>
                        <a:rPr dirty="0" sz="1150" spc="1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các</a:t>
                      </a:r>
                      <a:r>
                        <a:rPr dirty="0" sz="1150" spc="1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phần</a:t>
                      </a:r>
                      <a:r>
                        <a:rPr dirty="0" sz="1150" spc="1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tử</a:t>
                      </a:r>
                      <a:r>
                        <a:rPr dirty="0" sz="11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của</a:t>
                      </a:r>
                      <a:r>
                        <a:rPr dirty="0" sz="115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 spc="1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danh</a:t>
                      </a:r>
                      <a:r>
                        <a:rPr dirty="0" sz="1150" spc="1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sách</a:t>
                      </a:r>
                      <a:r>
                        <a:rPr dirty="0" sz="1150" spc="1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trong</a:t>
                      </a:r>
                      <a:r>
                        <a:rPr dirty="0" sz="1150" spc="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thời</a:t>
                      </a:r>
                      <a:r>
                        <a:rPr dirty="0" sz="1150" spc="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gian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thiết</a:t>
                      </a:r>
                      <a:r>
                        <a:rPr dirty="0" sz="1150" spc="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kế.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just" marL="63500" marR="31750">
                        <a:lnSpc>
                          <a:spcPct val="97000"/>
                        </a:lnSpc>
                        <a:spcBef>
                          <a:spcPts val="2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 thuộc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tính Items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trong cửa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sổ Properties, C# mở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một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soạn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thảo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phép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lập trình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gõ vào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các phần tử.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Mỗi phần tử </a:t>
                      </a:r>
                      <a:r>
                        <a:rPr dirty="0" sz="1150" spc="-150">
                          <a:latin typeface="Times New Roman"/>
                          <a:cs typeface="Times New Roman"/>
                        </a:rPr>
                        <a:t>đƣợc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đặt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trên một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dòng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riêng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biệt, để xuống dòng nhấn</a:t>
                      </a:r>
                      <a:r>
                        <a:rPr dirty="0" sz="115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Enter.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Items.Count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tổng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số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phần tử của danh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 trong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thời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gian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thi</a:t>
                      </a:r>
                      <a:r>
                        <a:rPr dirty="0" sz="1150" spc="1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hành.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Items(n)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nội dung phần tử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thứ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 của danh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trong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thời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gian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thi</a:t>
                      </a:r>
                      <a:r>
                        <a:rPr dirty="0" sz="1150" spc="1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hành.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3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SelectedItem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ts val="1360"/>
                        </a:lnSpc>
                        <a:spcBef>
                          <a:spcPts val="52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hoặc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20955">
                        <a:lnSpc>
                          <a:spcPts val="1320"/>
                        </a:lnSpc>
                        <a:spcBef>
                          <a:spcPts val="20"/>
                        </a:spcBef>
                      </a:pP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Tƣơng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tự </a:t>
                      </a:r>
                      <a:r>
                        <a:rPr dirty="0" sz="1150" spc="-120">
                          <a:latin typeface="Times New Roman"/>
                          <a:cs typeface="Times New Roman"/>
                        </a:rPr>
                        <a:t>nhƣ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thuộc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tính Items(n),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nhƣng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chỉ có thể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trả về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nội dung </a:t>
                      </a:r>
                      <a:r>
                        <a:rPr dirty="0" sz="1150" spc="-170">
                          <a:latin typeface="Times New Roman"/>
                          <a:cs typeface="Times New Roman"/>
                        </a:rPr>
                        <a:t>của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phần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tử hiện hành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đang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Locked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20955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Locked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True: khóa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phép dịch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vị trí của hộp danh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  trên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Form,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lại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thì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nhận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</a:t>
                      </a:r>
                      <a:r>
                        <a:rPr dirty="0" sz="1150" spc="-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False.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56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SelectedIndex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34925" indent="20955">
                        <a:lnSpc>
                          <a:spcPts val="1330"/>
                        </a:lnSpc>
                        <a:spcBef>
                          <a:spcPts val="2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số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thứ tự của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phần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tử đang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trong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danh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phần tử </a:t>
                      </a:r>
                      <a:r>
                        <a:rPr dirty="0" sz="1150" spc="-50">
                          <a:latin typeface="Times New Roman"/>
                          <a:cs typeface="Times New Roman"/>
                        </a:rPr>
                        <a:t>đầu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tiên</a:t>
                      </a:r>
                      <a:r>
                        <a:rPr dirty="0" sz="1150" spc="1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có</a:t>
                      </a:r>
                      <a:r>
                        <a:rPr dirty="0" sz="1150" spc="1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SelectedIndex</a:t>
                      </a:r>
                      <a:r>
                        <a:rPr dirty="0" sz="1150" spc="1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 spc="1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0,</a:t>
                      </a:r>
                      <a:r>
                        <a:rPr dirty="0" sz="1150" spc="1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nếu</a:t>
                      </a:r>
                      <a:r>
                        <a:rPr dirty="0" sz="1150" spc="1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không</a:t>
                      </a:r>
                      <a:r>
                        <a:rPr dirty="0" sz="1150" spc="1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có</a:t>
                      </a:r>
                      <a:r>
                        <a:rPr dirty="0" sz="1150" spc="1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phần</a:t>
                      </a:r>
                      <a:r>
                        <a:rPr dirty="0" sz="1150" spc="1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tử</a:t>
                      </a:r>
                      <a:r>
                        <a:rPr dirty="0" sz="1150" spc="1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nào</a:t>
                      </a:r>
                      <a:r>
                        <a:rPr dirty="0" sz="1150" spc="1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40">
                          <a:latin typeface="Times New Roman"/>
                          <a:cs typeface="Times New Roman"/>
                        </a:rPr>
                        <a:t>thì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ts val="1310"/>
                        </a:lnSpc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SelectedIndex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-1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32687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SelectionMode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3500" indent="20955">
                        <a:lnSpc>
                          <a:spcPts val="1305"/>
                        </a:lnSpc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Quy định chế độ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lựa chọn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các phần tử trong hộp danh sách khi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thực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thi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just" marL="63500" marR="31750">
                        <a:lnSpc>
                          <a:spcPct val="96800"/>
                        </a:lnSpc>
                        <a:spcBef>
                          <a:spcPts val="25"/>
                        </a:spcBef>
                      </a:pPr>
                      <a:r>
                        <a:rPr dirty="0" sz="1150" spc="-55">
                          <a:latin typeface="Times New Roman"/>
                          <a:cs typeface="Times New Roman"/>
                        </a:rPr>
                        <a:t>chƣơng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trình.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SelectionMode có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4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None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- không cho phép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lựa </a:t>
                      </a:r>
                      <a:r>
                        <a:rPr dirty="0" sz="1150" spc="-25">
                          <a:latin typeface="Times New Roman"/>
                          <a:cs typeface="Times New Roman"/>
                        </a:rPr>
                        <a:t>chọn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phần tử, One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- cho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phép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 một phần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tử, MultiSimple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- cho phép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lựa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 nhiều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phần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tử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riêng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biệt,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MultiExtended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-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phép chọn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một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khối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các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phần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từ liền</a:t>
                      </a:r>
                      <a:r>
                        <a:rPr dirty="0" sz="1150" spc="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nhau.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SelectedItems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các phần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tử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đang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Sorted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Nếu</a:t>
                      </a:r>
                      <a:r>
                        <a:rPr dirty="0" sz="115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Sorted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True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thì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các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phần</a:t>
                      </a:r>
                      <a:r>
                        <a:rPr dirty="0" sz="115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tử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trong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danh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</a:t>
                      </a:r>
                      <a:r>
                        <a:rPr dirty="0" sz="1150" spc="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sắp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xếp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theo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TabIndex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Thứ tự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cập khi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bấm phím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Tab.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17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Visible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2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True: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danh sách, False: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ẩn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danh</a:t>
                      </a:r>
                      <a:r>
                        <a:rPr dirty="0" sz="1150" spc="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sách.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2035810" cy="55308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5" b="1">
                <a:latin typeface="Times New Roman"/>
                <a:cs typeface="Times New Roman"/>
              </a:rPr>
              <a:t>2. Sự</a:t>
            </a:r>
            <a:r>
              <a:rPr dirty="0" sz="1300" spc="-15" b="1">
                <a:latin typeface="Times New Roman"/>
                <a:cs typeface="Times New Roman"/>
              </a:rPr>
              <a:t> </a:t>
            </a:r>
            <a:r>
              <a:rPr dirty="0" sz="1300" spc="-10" b="1">
                <a:latin typeface="Times New Roman"/>
                <a:cs typeface="Times New Roman"/>
              </a:rPr>
              <a:t>kiện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17980" y="1045463"/>
          <a:ext cx="6042660" cy="1431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400"/>
                <a:gridCol w="4229735"/>
              </a:tblGrid>
              <a:tr h="251714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Click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kích chuột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danh</a:t>
                      </a:r>
                      <a:r>
                        <a:rPr dirty="0" sz="1150" spc="-1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DoubleClick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kích đúp chuột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danh</a:t>
                      </a:r>
                      <a:r>
                        <a:rPr dirty="0" sz="1150" spc="-1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sách.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Enter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tiêu điểm tới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danh</a:t>
                      </a:r>
                      <a:r>
                        <a:rPr dirty="0" sz="1150" spc="2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sách.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Leave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hộp danh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 mất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tiêu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điểm.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2148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SelectedIndex_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Changed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hoạt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thay đổi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trạng thái lựa chọn các </a:t>
                      </a:r>
                      <a:r>
                        <a:rPr dirty="0" sz="1150" spc="-95">
                          <a:latin typeface="Times New Roman"/>
                          <a:cs typeface="Times New Roman"/>
                        </a:rPr>
                        <a:t>dòng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dữ liệu trong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</a:t>
                      </a:r>
                      <a:r>
                        <a:rPr dirty="0" sz="115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8120" y="2529586"/>
            <a:ext cx="6179185" cy="6556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3. Phương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thức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10" b="1">
                <a:latin typeface="Times New Roman"/>
                <a:cs typeface="Times New Roman"/>
              </a:rPr>
              <a:t>Add</a:t>
            </a:r>
            <a:r>
              <a:rPr dirty="0" sz="1300" spc="-10">
                <a:latin typeface="Times New Roman"/>
                <a:cs typeface="Times New Roman"/>
              </a:rPr>
              <a:t>: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để bổ sung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phần tử cho </a:t>
            </a:r>
            <a:r>
              <a:rPr dirty="0" sz="130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danh </a:t>
            </a:r>
            <a:r>
              <a:rPr dirty="0" sz="1300" spc="-10">
                <a:latin typeface="Times New Roman"/>
                <a:cs typeface="Times New Roman"/>
              </a:rPr>
              <a:t>sách trong thời </a:t>
            </a:r>
            <a:r>
              <a:rPr dirty="0" sz="1300" spc="-5">
                <a:latin typeface="Times New Roman"/>
                <a:cs typeface="Times New Roman"/>
              </a:rPr>
              <a:t>gian thi hành và  </a:t>
            </a:r>
            <a:r>
              <a:rPr dirty="0" sz="1300" spc="-70">
                <a:latin typeface="Times New Roman"/>
                <a:cs typeface="Times New Roman"/>
              </a:rPr>
              <a:t>thƣờng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thủ </a:t>
            </a:r>
            <a:r>
              <a:rPr dirty="0" sz="1300">
                <a:latin typeface="Times New Roman"/>
                <a:cs typeface="Times New Roman"/>
              </a:rPr>
              <a:t>tục </a:t>
            </a:r>
            <a:r>
              <a:rPr dirty="0" sz="1300" spc="-5">
                <a:latin typeface="Times New Roman"/>
                <a:cs typeface="Times New Roman"/>
              </a:rPr>
              <a:t>Form_Load. </a:t>
            </a:r>
            <a:r>
              <a:rPr dirty="0" sz="1300">
                <a:latin typeface="Times New Roman"/>
                <a:cs typeface="Times New Roman"/>
              </a:rPr>
              <a:t>Cú pháp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này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b="1" i="1">
                <a:latin typeface="Times New Roman"/>
                <a:cs typeface="Times New Roman"/>
              </a:rPr>
              <a:t>ListName</a:t>
            </a:r>
            <a:r>
              <a:rPr dirty="0" sz="1300" i="1">
                <a:latin typeface="Times New Roman"/>
                <a:cs typeface="Times New Roman"/>
              </a:rPr>
              <a:t>.</a:t>
            </a:r>
            <a:r>
              <a:rPr dirty="0" sz="1300" b="1" i="1">
                <a:latin typeface="Times New Roman"/>
                <a:cs typeface="Times New Roman"/>
              </a:rPr>
              <a:t>Items.Add(Item</a:t>
            </a:r>
            <a:r>
              <a:rPr dirty="0" sz="1300" i="1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Trong đó ListName là tên của hộp danh sách, Item là nội </a:t>
            </a:r>
            <a:r>
              <a:rPr dirty="0" sz="1300">
                <a:latin typeface="Times New Roman"/>
                <a:cs typeface="Times New Roman"/>
              </a:rPr>
              <a:t>dung </a:t>
            </a:r>
            <a:r>
              <a:rPr dirty="0" sz="1300" spc="-5">
                <a:latin typeface="Times New Roman"/>
                <a:cs typeface="Times New Roman"/>
              </a:rPr>
              <a:t>của phần tử </a:t>
            </a:r>
            <a:r>
              <a:rPr dirty="0" sz="1300" spc="5">
                <a:latin typeface="Times New Roman"/>
                <a:cs typeface="Times New Roman"/>
              </a:rPr>
              <a:t>ta  </a:t>
            </a:r>
            <a:r>
              <a:rPr dirty="0" sz="1300" spc="-10">
                <a:latin typeface="Times New Roman"/>
                <a:cs typeface="Times New Roman"/>
              </a:rPr>
              <a:t>muốn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vào hộp </a:t>
            </a:r>
            <a:r>
              <a:rPr dirty="0" sz="1300">
                <a:latin typeface="Times New Roman"/>
                <a:cs typeface="Times New Roman"/>
              </a:rPr>
              <a:t>danh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sách.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8499"/>
              </a:lnSpc>
              <a:spcBef>
                <a:spcPts val="540"/>
              </a:spcBef>
            </a:pPr>
            <a:r>
              <a:rPr dirty="0" sz="1300" spc="-5">
                <a:latin typeface="Times New Roman"/>
                <a:cs typeface="Times New Roman"/>
              </a:rPr>
              <a:t>Ví </a:t>
            </a:r>
            <a:r>
              <a:rPr dirty="0" sz="1300">
                <a:latin typeface="Times New Roman"/>
                <a:cs typeface="Times New Roman"/>
              </a:rPr>
              <a:t>dụ, </a:t>
            </a:r>
            <a:r>
              <a:rPr dirty="0" sz="1300" spc="-5">
                <a:latin typeface="Times New Roman"/>
                <a:cs typeface="Times New Roman"/>
              </a:rPr>
              <a:t>bổ </a:t>
            </a:r>
            <a:r>
              <a:rPr dirty="0" sz="1300">
                <a:latin typeface="Times New Roman"/>
                <a:cs typeface="Times New Roman"/>
              </a:rPr>
              <a:t>sung </a:t>
            </a:r>
            <a:r>
              <a:rPr dirty="0" sz="1300" spc="-5">
                <a:latin typeface="Times New Roman"/>
                <a:cs typeface="Times New Roman"/>
              </a:rPr>
              <a:t>phần </a:t>
            </a:r>
            <a:r>
              <a:rPr dirty="0" sz="1300">
                <a:latin typeface="Times New Roman"/>
                <a:cs typeface="Times New Roman"/>
              </a:rPr>
              <a:t>tử </a:t>
            </a:r>
            <a:r>
              <a:rPr dirty="0" sz="1300" spc="-5">
                <a:latin typeface="Times New Roman"/>
                <a:cs typeface="Times New Roman"/>
              </a:rPr>
              <a:t>có giá trị “Ha </a:t>
            </a:r>
            <a:r>
              <a:rPr dirty="0" sz="1300" spc="-10">
                <a:latin typeface="Times New Roman"/>
                <a:cs typeface="Times New Roman"/>
              </a:rPr>
              <a:t>Noi”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hộp danh sách lstQue </a:t>
            </a:r>
            <a:r>
              <a:rPr dirty="0" sz="1300">
                <a:latin typeface="Times New Roman"/>
                <a:cs typeface="Times New Roman"/>
              </a:rPr>
              <a:t>ta </a:t>
            </a:r>
            <a:r>
              <a:rPr dirty="0" sz="1300" spc="-5">
                <a:latin typeface="Times New Roman"/>
                <a:cs typeface="Times New Roman"/>
              </a:rPr>
              <a:t>thực hiện  </a:t>
            </a:r>
            <a:r>
              <a:rPr dirty="0" baseline="2136" sz="1950" spc="-202">
                <a:latin typeface="Times New Roman"/>
                <a:cs typeface="Times New Roman"/>
              </a:rPr>
              <a:t>nhƣ</a:t>
            </a:r>
            <a:r>
              <a:rPr dirty="0" baseline="2136" sz="195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</a:rPr>
              <a:t>lstQue.Items.Add(“Ha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Noi”)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700"/>
              </a:lnSpc>
              <a:spcBef>
                <a:spcPts val="600"/>
              </a:spcBef>
            </a:pPr>
            <a:r>
              <a:rPr dirty="0" sz="1300" spc="-5" b="1">
                <a:latin typeface="Times New Roman"/>
                <a:cs typeface="Times New Roman"/>
              </a:rPr>
              <a:t>Remove</a:t>
            </a:r>
            <a:r>
              <a:rPr dirty="0" sz="1300" spc="-5">
                <a:latin typeface="Times New Roman"/>
                <a:cs typeface="Times New Roman"/>
              </a:rPr>
              <a:t>: dùng để loại bỏ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phần </a:t>
            </a:r>
            <a:r>
              <a:rPr dirty="0" sz="1300">
                <a:latin typeface="Times New Roman"/>
                <a:cs typeface="Times New Roman"/>
              </a:rPr>
              <a:t>tử </a:t>
            </a:r>
            <a:r>
              <a:rPr dirty="0" sz="1300" spc="-5">
                <a:latin typeface="Times New Roman"/>
                <a:cs typeface="Times New Roman"/>
              </a:rPr>
              <a:t>của hộp </a:t>
            </a:r>
            <a:r>
              <a:rPr dirty="0" sz="1300">
                <a:latin typeface="Times New Roman"/>
                <a:cs typeface="Times New Roman"/>
              </a:rPr>
              <a:t>danh </a:t>
            </a:r>
            <a:r>
              <a:rPr dirty="0" sz="1300" spc="-5">
                <a:latin typeface="Times New Roman"/>
                <a:cs typeface="Times New Roman"/>
              </a:rPr>
              <a:t>sách theo </a:t>
            </a:r>
            <a:r>
              <a:rPr dirty="0" sz="1300">
                <a:latin typeface="Times New Roman"/>
                <a:cs typeface="Times New Roman"/>
              </a:rPr>
              <a:t>nội </a:t>
            </a:r>
            <a:r>
              <a:rPr dirty="0" sz="1300" spc="-5">
                <a:latin typeface="Times New Roman"/>
                <a:cs typeface="Times New Roman"/>
              </a:rPr>
              <a:t>dung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thời  </a:t>
            </a:r>
            <a:r>
              <a:rPr dirty="0" sz="1300">
                <a:latin typeface="Times New Roman"/>
                <a:cs typeface="Times New Roman"/>
              </a:rPr>
              <a:t>gian </a:t>
            </a:r>
            <a:r>
              <a:rPr dirty="0" sz="1300" spc="-5">
                <a:latin typeface="Times New Roman"/>
                <a:cs typeface="Times New Roman"/>
              </a:rPr>
              <a:t>thi </a:t>
            </a:r>
            <a:r>
              <a:rPr dirty="0" sz="1300">
                <a:latin typeface="Times New Roman"/>
                <a:cs typeface="Times New Roman"/>
              </a:rPr>
              <a:t>hành. </a:t>
            </a:r>
            <a:r>
              <a:rPr dirty="0" sz="1300" spc="-5">
                <a:latin typeface="Times New Roman"/>
                <a:cs typeface="Times New Roman"/>
              </a:rPr>
              <a:t>Cú </a:t>
            </a:r>
            <a:r>
              <a:rPr dirty="0" sz="1300">
                <a:latin typeface="Times New Roman"/>
                <a:cs typeface="Times New Roman"/>
              </a:rPr>
              <a:t>pháp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10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này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b="1" i="1">
                <a:latin typeface="Times New Roman"/>
                <a:cs typeface="Times New Roman"/>
              </a:rPr>
              <a:t>ListName</a:t>
            </a:r>
            <a:r>
              <a:rPr dirty="0" sz="1300" i="1">
                <a:latin typeface="Times New Roman"/>
                <a:cs typeface="Times New Roman"/>
              </a:rPr>
              <a:t>.</a:t>
            </a:r>
            <a:r>
              <a:rPr dirty="0" sz="1300" b="1" i="1">
                <a:latin typeface="Times New Roman"/>
                <a:cs typeface="Times New Roman"/>
              </a:rPr>
              <a:t>Items.Remove(Item</a:t>
            </a:r>
            <a:r>
              <a:rPr dirty="0" sz="1300" i="1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  <a:p>
            <a:pPr marL="372110" marR="339725">
              <a:lnSpc>
                <a:spcPct val="163100"/>
              </a:lnSpc>
            </a:pPr>
            <a:r>
              <a:rPr dirty="0" sz="1300" spc="-5" b="1">
                <a:latin typeface="Times New Roman"/>
                <a:cs typeface="Times New Roman"/>
              </a:rPr>
              <a:t>Ví </a:t>
            </a:r>
            <a:r>
              <a:rPr dirty="0" sz="1300" spc="-10" b="1">
                <a:latin typeface="Times New Roman"/>
                <a:cs typeface="Times New Roman"/>
              </a:rPr>
              <a:t>dụ</a:t>
            </a:r>
            <a:r>
              <a:rPr dirty="0" sz="1300" spc="-10">
                <a:latin typeface="Times New Roman"/>
                <a:cs typeface="Times New Roman"/>
              </a:rPr>
              <a:t>, </a:t>
            </a:r>
            <a:r>
              <a:rPr dirty="0" sz="1300">
                <a:latin typeface="Times New Roman"/>
                <a:cs typeface="Times New Roman"/>
              </a:rPr>
              <a:t>xóa </a:t>
            </a:r>
            <a:r>
              <a:rPr dirty="0" sz="1300" spc="-5">
                <a:latin typeface="Times New Roman"/>
                <a:cs typeface="Times New Roman"/>
              </a:rPr>
              <a:t>phần </a:t>
            </a:r>
            <a:r>
              <a:rPr dirty="0" sz="1300">
                <a:latin typeface="Times New Roman"/>
                <a:cs typeface="Times New Roman"/>
              </a:rPr>
              <a:t>tử </a:t>
            </a:r>
            <a:r>
              <a:rPr dirty="0" sz="1300" spc="-5">
                <a:latin typeface="Times New Roman"/>
                <a:cs typeface="Times New Roman"/>
              </a:rPr>
              <a:t>có giá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5">
                <a:latin typeface="Times New Roman"/>
                <a:cs typeface="Times New Roman"/>
              </a:rPr>
              <a:t>“Ha Noi”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hộp danh sách lstQue ta viết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30">
                <a:latin typeface="Times New Roman"/>
                <a:cs typeface="Times New Roman"/>
              </a:rPr>
              <a:t>sau:  </a:t>
            </a:r>
            <a:r>
              <a:rPr dirty="0" sz="1300" spc="-20">
                <a:latin typeface="Times New Roman"/>
                <a:cs typeface="Times New Roman"/>
              </a:rPr>
              <a:t>lstQue.Items.Remove(“Ha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Noi”)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3800"/>
              </a:lnSpc>
              <a:spcBef>
                <a:spcPts val="610"/>
              </a:spcBef>
            </a:pPr>
            <a:r>
              <a:rPr dirty="0" sz="1300" spc="-5" b="1">
                <a:latin typeface="Times New Roman"/>
                <a:cs typeface="Times New Roman"/>
              </a:rPr>
              <a:t>RemoveAt</a:t>
            </a:r>
            <a:r>
              <a:rPr dirty="0" sz="1300" spc="-5">
                <a:latin typeface="Times New Roman"/>
                <a:cs typeface="Times New Roman"/>
              </a:rPr>
              <a:t>: dùng để </a:t>
            </a:r>
            <a:r>
              <a:rPr dirty="0" sz="1300">
                <a:latin typeface="Times New Roman"/>
                <a:cs typeface="Times New Roman"/>
              </a:rPr>
              <a:t>loại </a:t>
            </a:r>
            <a:r>
              <a:rPr dirty="0" sz="1300" spc="-5">
                <a:latin typeface="Times New Roman"/>
                <a:cs typeface="Times New Roman"/>
              </a:rPr>
              <a:t>bỏ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phần tử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hộp danh sách theo </a:t>
            </a:r>
            <a:r>
              <a:rPr dirty="0" sz="1300">
                <a:latin typeface="Times New Roman"/>
                <a:cs typeface="Times New Roman"/>
              </a:rPr>
              <a:t>chỉ </a:t>
            </a:r>
            <a:r>
              <a:rPr dirty="0" sz="1300" spc="-5">
                <a:latin typeface="Times New Roman"/>
                <a:cs typeface="Times New Roman"/>
              </a:rPr>
              <a:t>số trong thời  gian thi </a:t>
            </a:r>
            <a:r>
              <a:rPr dirty="0" sz="1300">
                <a:latin typeface="Times New Roman"/>
                <a:cs typeface="Times New Roman"/>
              </a:rPr>
              <a:t>hành. </a:t>
            </a:r>
            <a:r>
              <a:rPr dirty="0" sz="1300" spc="-5">
                <a:latin typeface="Times New Roman"/>
                <a:cs typeface="Times New Roman"/>
              </a:rPr>
              <a:t>Cú </a:t>
            </a:r>
            <a:r>
              <a:rPr dirty="0" sz="1300">
                <a:latin typeface="Times New Roman"/>
                <a:cs typeface="Times New Roman"/>
              </a:rPr>
              <a:t>pháp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10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này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b="1" i="1">
                <a:latin typeface="Times New Roman"/>
                <a:cs typeface="Times New Roman"/>
              </a:rPr>
              <a:t>ListName</a:t>
            </a:r>
            <a:r>
              <a:rPr dirty="0" sz="1300" i="1">
                <a:latin typeface="Times New Roman"/>
                <a:cs typeface="Times New Roman"/>
              </a:rPr>
              <a:t>.</a:t>
            </a:r>
            <a:r>
              <a:rPr dirty="0" sz="1300" b="1" i="1">
                <a:latin typeface="Times New Roman"/>
                <a:cs typeface="Times New Roman"/>
              </a:rPr>
              <a:t>Items.RemoveAt(Index</a:t>
            </a:r>
            <a:r>
              <a:rPr dirty="0" sz="1300" i="1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  <a:p>
            <a:pPr marL="372110" marR="1047115">
              <a:lnSpc>
                <a:spcPct val="163100"/>
              </a:lnSpc>
              <a:spcBef>
                <a:spcPts val="5"/>
              </a:spcBef>
            </a:pPr>
            <a:r>
              <a:rPr dirty="0" sz="1300" spc="-5">
                <a:latin typeface="Times New Roman"/>
                <a:cs typeface="Times New Roman"/>
              </a:rPr>
              <a:t>Ví dụ, xóa phần </a:t>
            </a:r>
            <a:r>
              <a:rPr dirty="0" sz="1300">
                <a:latin typeface="Times New Roman"/>
                <a:cs typeface="Times New Roman"/>
              </a:rPr>
              <a:t>tử </a:t>
            </a:r>
            <a:r>
              <a:rPr dirty="0" sz="1300" spc="-5">
                <a:latin typeface="Times New Roman"/>
                <a:cs typeface="Times New Roman"/>
              </a:rPr>
              <a:t>ở vị </a:t>
            </a:r>
            <a:r>
              <a:rPr dirty="0" sz="1300">
                <a:latin typeface="Times New Roman"/>
                <a:cs typeface="Times New Roman"/>
              </a:rPr>
              <a:t>trí </a:t>
            </a:r>
            <a:r>
              <a:rPr dirty="0" sz="1300" spc="-5">
                <a:latin typeface="Times New Roman"/>
                <a:cs typeface="Times New Roman"/>
              </a:rPr>
              <a:t>1 trong hộp danh </a:t>
            </a:r>
            <a:r>
              <a:rPr dirty="0" sz="1300">
                <a:latin typeface="Times New Roman"/>
                <a:cs typeface="Times New Roman"/>
              </a:rPr>
              <a:t>sách </a:t>
            </a:r>
            <a:r>
              <a:rPr dirty="0" sz="1300" spc="-5">
                <a:latin typeface="Times New Roman"/>
                <a:cs typeface="Times New Roman"/>
              </a:rPr>
              <a:t>lstQue ta viết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40">
                <a:latin typeface="Times New Roman"/>
                <a:cs typeface="Times New Roman"/>
              </a:rPr>
              <a:t>sau:  </a:t>
            </a:r>
            <a:r>
              <a:rPr dirty="0" sz="1300" spc="-5">
                <a:latin typeface="Times New Roman"/>
                <a:cs typeface="Times New Roman"/>
              </a:rPr>
              <a:t>lstQue.Items.RemoveAt(1)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 b="1">
                <a:latin typeface="Times New Roman"/>
                <a:cs typeface="Times New Roman"/>
              </a:rPr>
              <a:t>Clear: </a:t>
            </a:r>
            <a:r>
              <a:rPr dirty="0" sz="1300" spc="-5">
                <a:latin typeface="Times New Roman"/>
                <a:cs typeface="Times New Roman"/>
              </a:rPr>
              <a:t>dùng để loại bỏ tất cả các phần tử của hộp danh sách trong thời gian </a:t>
            </a:r>
            <a:r>
              <a:rPr dirty="0" sz="1300">
                <a:latin typeface="Times New Roman"/>
                <a:cs typeface="Times New Roman"/>
              </a:rPr>
              <a:t>thi  </a:t>
            </a:r>
            <a:r>
              <a:rPr dirty="0" sz="1300" spc="-5">
                <a:latin typeface="Times New Roman"/>
                <a:cs typeface="Times New Roman"/>
              </a:rPr>
              <a:t>hành. Cú pháp của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này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b="1" i="1">
                <a:latin typeface="Times New Roman"/>
                <a:cs typeface="Times New Roman"/>
              </a:rPr>
              <a:t>ListName.Items.Clear()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5367020" cy="151320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Ví dụ, xóa tất cả các phần tử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hộp danh sách lstQue ta viết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lstQue.Items.Clear()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 </a:t>
            </a:r>
            <a:r>
              <a:rPr dirty="0" sz="1300" spc="-5" b="1">
                <a:latin typeface="Times New Roman"/>
                <a:cs typeface="Times New Roman"/>
              </a:rPr>
              <a:t>5: </a:t>
            </a:r>
            <a:r>
              <a:rPr dirty="0" sz="1300" spc="-10" i="1">
                <a:latin typeface="Times New Roman"/>
                <a:cs typeface="Times New Roman"/>
              </a:rPr>
              <a:t>(Giáo </a:t>
            </a:r>
            <a:r>
              <a:rPr dirty="0" sz="1300" i="1">
                <a:latin typeface="Times New Roman"/>
                <a:cs typeface="Times New Roman"/>
              </a:rPr>
              <a:t>viên </a:t>
            </a:r>
            <a:r>
              <a:rPr dirty="0" sz="1300" spc="-5" i="1">
                <a:latin typeface="Times New Roman"/>
                <a:cs typeface="Times New Roman"/>
              </a:rPr>
              <a:t>hướng dẫn trên</a:t>
            </a:r>
            <a:r>
              <a:rPr dirty="0" sz="1300" spc="3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lớp)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 spc="-10">
                <a:latin typeface="Times New Roman"/>
                <a:cs typeface="Times New Roman"/>
              </a:rPr>
              <a:t>minh </a:t>
            </a:r>
            <a:r>
              <a:rPr dirty="0" sz="1300" spc="-5">
                <a:latin typeface="Times New Roman"/>
                <a:cs typeface="Times New Roman"/>
              </a:rPr>
              <a:t>hoạ các thao </a:t>
            </a:r>
            <a:r>
              <a:rPr dirty="0" sz="1300">
                <a:latin typeface="Times New Roman"/>
                <a:cs typeface="Times New Roman"/>
              </a:rPr>
              <a:t>tác </a:t>
            </a:r>
            <a:r>
              <a:rPr dirty="0" sz="1300" spc="-5">
                <a:latin typeface="Times New Roman"/>
                <a:cs typeface="Times New Roman"/>
              </a:rPr>
              <a:t>trên </a:t>
            </a:r>
            <a:r>
              <a:rPr dirty="0" sz="130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Listbox theo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>
                <a:latin typeface="Times New Roman"/>
                <a:cs typeface="Times New Roman"/>
              </a:rPr>
              <a:t>cầu</a:t>
            </a:r>
            <a:r>
              <a:rPr dirty="0" sz="1300" spc="2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73070" y="2091054"/>
            <a:ext cx="2726689" cy="238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4533417"/>
            <a:ext cx="6180455" cy="2797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Nhập một </a:t>
            </a:r>
            <a:r>
              <a:rPr dirty="0" sz="1300" spc="-5">
                <a:latin typeface="Times New Roman"/>
                <a:cs typeface="Times New Roman"/>
              </a:rPr>
              <a:t>tên </a:t>
            </a:r>
            <a:r>
              <a:rPr dirty="0" sz="1300">
                <a:latin typeface="Times New Roman"/>
                <a:cs typeface="Times New Roman"/>
              </a:rPr>
              <a:t>ngoại ngữ </a:t>
            </a:r>
            <a:r>
              <a:rPr dirty="0" sz="1300" spc="-5">
                <a:latin typeface="Times New Roman"/>
                <a:cs typeface="Times New Roman"/>
              </a:rPr>
              <a:t>vào hộp văn </a:t>
            </a:r>
            <a:r>
              <a:rPr dirty="0" sz="1300">
                <a:latin typeface="Times New Roman"/>
                <a:cs typeface="Times New Roman"/>
              </a:rPr>
              <a:t>bản </a:t>
            </a:r>
            <a:r>
              <a:rPr dirty="0" sz="1300" spc="-5" i="1">
                <a:latin typeface="Times New Roman"/>
                <a:cs typeface="Times New Roman"/>
              </a:rPr>
              <a:t>Nh</a:t>
            </a:r>
            <a:r>
              <a:rPr dirty="0" sz="1300" spc="-5">
                <a:latin typeface="Times New Roman"/>
                <a:cs typeface="Times New Roman"/>
              </a:rPr>
              <a:t>ậ</a:t>
            </a:r>
            <a:r>
              <a:rPr dirty="0" sz="1300" spc="-5" i="1">
                <a:latin typeface="Times New Roman"/>
                <a:cs typeface="Times New Roman"/>
              </a:rPr>
              <a:t>p tên </a:t>
            </a:r>
            <a:r>
              <a:rPr dirty="0" sz="1300" i="1">
                <a:latin typeface="Times New Roman"/>
                <a:cs typeface="Times New Roman"/>
              </a:rPr>
              <a:t>ngoại ngữ</a:t>
            </a:r>
            <a:r>
              <a:rPr dirty="0" sz="1300">
                <a:latin typeface="Times New Roman"/>
                <a:cs typeface="Times New Roman"/>
              </a:rPr>
              <a:t>, </a:t>
            </a:r>
            <a:r>
              <a:rPr dirty="0" sz="1300" spc="-5">
                <a:latin typeface="Times New Roman"/>
                <a:cs typeface="Times New Roman"/>
              </a:rPr>
              <a:t>chọn nút </a:t>
            </a:r>
            <a:r>
              <a:rPr dirty="0" sz="1300" spc="-5" i="1">
                <a:latin typeface="Times New Roman"/>
                <a:cs typeface="Times New Roman"/>
              </a:rPr>
              <a:t>Thêm m</a:t>
            </a:r>
            <a:r>
              <a:rPr dirty="0" sz="1300" spc="-5">
                <a:latin typeface="Times New Roman"/>
                <a:cs typeface="Times New Roman"/>
              </a:rPr>
              <a:t>ớ</a:t>
            </a:r>
            <a:r>
              <a:rPr dirty="0" sz="1300" spc="-5" i="1">
                <a:latin typeface="Times New Roman"/>
                <a:cs typeface="Times New Roman"/>
              </a:rPr>
              <a:t>i  </a:t>
            </a:r>
            <a:r>
              <a:rPr dirty="0" sz="1300" spc="-5">
                <a:latin typeface="Times New Roman"/>
                <a:cs typeface="Times New Roman"/>
              </a:rPr>
              <a:t>để thêm </a:t>
            </a:r>
            <a:r>
              <a:rPr dirty="0" sz="1300">
                <a:latin typeface="Times New Roman"/>
                <a:cs typeface="Times New Roman"/>
              </a:rPr>
              <a:t>ngoại </a:t>
            </a:r>
            <a:r>
              <a:rPr dirty="0" sz="1300" spc="-5">
                <a:latin typeface="Times New Roman"/>
                <a:cs typeface="Times New Roman"/>
              </a:rPr>
              <a:t>ngữ đó vào hộp danh sách,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 spc="-5" i="1">
                <a:latin typeface="Times New Roman"/>
                <a:cs typeface="Times New Roman"/>
              </a:rPr>
              <a:t>Tìm ki</a:t>
            </a:r>
            <a:r>
              <a:rPr dirty="0" sz="1300" spc="-5">
                <a:latin typeface="Times New Roman"/>
                <a:cs typeface="Times New Roman"/>
              </a:rPr>
              <a:t>ế</a:t>
            </a:r>
            <a:r>
              <a:rPr dirty="0" sz="1300" spc="-5" i="1">
                <a:latin typeface="Times New Roman"/>
                <a:cs typeface="Times New Roman"/>
              </a:rPr>
              <a:t>m </a:t>
            </a:r>
            <a:r>
              <a:rPr dirty="0" sz="1300" spc="-5">
                <a:latin typeface="Times New Roman"/>
                <a:cs typeface="Times New Roman"/>
              </a:rPr>
              <a:t>để xem ngoại </a:t>
            </a:r>
            <a:r>
              <a:rPr dirty="0" sz="1300">
                <a:latin typeface="Times New Roman"/>
                <a:cs typeface="Times New Roman"/>
              </a:rPr>
              <a:t>ngữ </a:t>
            </a:r>
            <a:r>
              <a:rPr dirty="0" sz="1300" spc="-5">
                <a:latin typeface="Times New Roman"/>
                <a:cs typeface="Times New Roman"/>
              </a:rPr>
              <a:t>đó đã có  trong hộp danh sách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chƣa?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Chọn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nút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Xóa</a:t>
            </a:r>
            <a:r>
              <a:rPr dirty="0" sz="1300" spc="50" i="1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để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xoá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tên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ngoại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ngữ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bất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kỳ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105">
                <a:latin typeface="Times New Roman"/>
                <a:cs typeface="Times New Roman"/>
              </a:rPr>
              <a:t>đƣợc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chọn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từ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hộp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danh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sách.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Chọn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nút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 i="1">
                <a:latin typeface="Times New Roman"/>
                <a:cs typeface="Times New Roman"/>
              </a:rPr>
              <a:t>Thoát </a:t>
            </a:r>
            <a:r>
              <a:rPr dirty="0" sz="1300" spc="-5">
                <a:latin typeface="Times New Roman"/>
                <a:cs typeface="Times New Roman"/>
              </a:rPr>
              <a:t>để thoát khỏi </a:t>
            </a:r>
            <a:r>
              <a:rPr dirty="0" sz="1300" spc="-65">
                <a:latin typeface="Times New Roman"/>
                <a:cs typeface="Times New Roman"/>
              </a:rPr>
              <a:t>chƣơng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0"/>
              </a:spcBef>
            </a:pPr>
            <a:r>
              <a:rPr dirty="0" sz="1300" b="1">
                <a:latin typeface="Times New Roman"/>
                <a:cs typeface="Times New Roman"/>
              </a:rPr>
              <a:t>Bài tập</a:t>
            </a:r>
            <a:r>
              <a:rPr dirty="0" sz="1300" spc="5" b="1">
                <a:latin typeface="Times New Roman"/>
                <a:cs typeface="Times New Roman"/>
              </a:rPr>
              <a:t> 6: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 spc="-10">
                <a:latin typeface="Times New Roman"/>
                <a:cs typeface="Times New Roman"/>
              </a:rPr>
              <a:t>minh </a:t>
            </a:r>
            <a:r>
              <a:rPr dirty="0" sz="1300" spc="-5">
                <a:latin typeface="Times New Roman"/>
                <a:cs typeface="Times New Roman"/>
              </a:rPr>
              <a:t>hoạ các thao </a:t>
            </a:r>
            <a:r>
              <a:rPr dirty="0" sz="1300">
                <a:latin typeface="Times New Roman"/>
                <a:cs typeface="Times New Roman"/>
              </a:rPr>
              <a:t>tác </a:t>
            </a:r>
            <a:r>
              <a:rPr dirty="0" sz="1300" spc="-5">
                <a:latin typeface="Times New Roman"/>
                <a:cs typeface="Times New Roman"/>
              </a:rPr>
              <a:t>trên </a:t>
            </a:r>
            <a:r>
              <a:rPr dirty="0" sz="130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Listbox theo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>
                <a:latin typeface="Times New Roman"/>
                <a:cs typeface="Times New Roman"/>
              </a:rPr>
              <a:t>cầu</a:t>
            </a:r>
            <a:r>
              <a:rPr dirty="0" sz="1300" spc="25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Nhập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hộp danh </a:t>
            </a:r>
            <a:r>
              <a:rPr dirty="0" sz="1300">
                <a:latin typeface="Times New Roman"/>
                <a:cs typeface="Times New Roman"/>
              </a:rPr>
              <a:t>sách </a:t>
            </a:r>
            <a:r>
              <a:rPr dirty="0" sz="1300" spc="-5">
                <a:latin typeface="Times New Roman"/>
                <a:cs typeface="Times New Roman"/>
              </a:rPr>
              <a:t>100 phần tử từ </a:t>
            </a:r>
            <a:r>
              <a:rPr dirty="0" sz="1300" spc="-10">
                <a:latin typeface="Times New Roman"/>
                <a:cs typeface="Times New Roman"/>
              </a:rPr>
              <a:t>Items </a:t>
            </a:r>
            <a:r>
              <a:rPr dirty="0" sz="1300" spc="-5">
                <a:latin typeface="Times New Roman"/>
                <a:cs typeface="Times New Roman"/>
              </a:rPr>
              <a:t>1 đến Items </a:t>
            </a:r>
            <a:r>
              <a:rPr dirty="0" sz="1300">
                <a:latin typeface="Times New Roman"/>
                <a:cs typeface="Times New Roman"/>
              </a:rPr>
              <a:t>100, </a:t>
            </a:r>
            <a:r>
              <a:rPr dirty="0" sz="1300" spc="-5">
                <a:latin typeface="Times New Roman"/>
                <a:cs typeface="Times New Roman"/>
              </a:rPr>
              <a:t>dữ liệu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45">
                <a:latin typeface="Times New Roman"/>
                <a:cs typeface="Times New Roman"/>
              </a:rPr>
              <a:t>hiển </a:t>
            </a:r>
            <a:r>
              <a:rPr dirty="0" sz="1300" spc="2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thị </a:t>
            </a:r>
            <a:r>
              <a:rPr dirty="0" sz="1300" spc="-5">
                <a:latin typeface="Times New Roman"/>
                <a:cs typeface="Times New Roman"/>
              </a:rPr>
              <a:t>thành 4 cột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một trang </a:t>
            </a:r>
            <a:r>
              <a:rPr dirty="0" sz="1300" spc="-10">
                <a:latin typeface="Times New Roman"/>
                <a:cs typeface="Times New Roman"/>
              </a:rPr>
              <a:t>màn </a:t>
            </a:r>
            <a:r>
              <a:rPr dirty="0" sz="1300" spc="-5">
                <a:latin typeface="Times New Roman"/>
                <a:cs typeface="Times New Roman"/>
              </a:rPr>
              <a:t>hình </a:t>
            </a:r>
            <a:r>
              <a:rPr dirty="0" sz="1300">
                <a:latin typeface="Times New Roman"/>
                <a:cs typeface="Times New Roman"/>
              </a:rPr>
              <a:t>và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có thể </a:t>
            </a:r>
            <a:r>
              <a:rPr dirty="0" sz="1300" spc="-10">
                <a:latin typeface="Times New Roman"/>
                <a:cs typeface="Times New Roman"/>
              </a:rPr>
              <a:t>lựa </a:t>
            </a: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hoặc </a:t>
            </a:r>
            <a:r>
              <a:rPr dirty="0" sz="1300" spc="-30">
                <a:latin typeface="Times New Roman"/>
                <a:cs typeface="Times New Roman"/>
              </a:rPr>
              <a:t>nhiều  </a:t>
            </a:r>
            <a:r>
              <a:rPr dirty="0" sz="1300" spc="-5">
                <a:latin typeface="Times New Roman"/>
                <a:cs typeface="Times New Roman"/>
              </a:rPr>
              <a:t>phần tử cùng một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lúc.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2127885"/>
            <a:chOff x="1062532" y="792480"/>
            <a:chExt cx="6189980" cy="2127885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11990" y="804772"/>
              <a:ext cx="4592052" cy="21153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3037077"/>
            <a:ext cx="6177280" cy="4169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Hướng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dẫn: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Vào Microsoft Visual Studio </a:t>
            </a:r>
            <a:r>
              <a:rPr dirty="0" sz="1300">
                <a:latin typeface="Times New Roman"/>
                <a:cs typeface="Times New Roman"/>
              </a:rPr>
              <a:t>2010 </a:t>
            </a: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dự án </a:t>
            </a:r>
            <a:r>
              <a:rPr dirty="0" sz="1300" spc="-10">
                <a:latin typeface="Times New Roman"/>
                <a:cs typeface="Times New Roman"/>
              </a:rPr>
              <a:t>mới, </a:t>
            </a:r>
            <a:r>
              <a:rPr dirty="0" sz="1300" spc="-5">
                <a:latin typeface="Times New Roman"/>
                <a:cs typeface="Times New Roman"/>
              </a:rPr>
              <a:t>đặt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hộp danh  </a:t>
            </a:r>
            <a:r>
              <a:rPr dirty="0" sz="1300" spc="-5">
                <a:latin typeface="Times New Roman"/>
                <a:cs typeface="Times New Roman"/>
              </a:rPr>
              <a:t>sách </a:t>
            </a:r>
            <a:r>
              <a:rPr dirty="0" sz="1300" spc="-5" i="1">
                <a:latin typeface="Times New Roman"/>
                <a:cs typeface="Times New Roman"/>
              </a:rPr>
              <a:t>lstDanhSach </a:t>
            </a:r>
            <a:r>
              <a:rPr dirty="0" sz="1300" spc="-5">
                <a:latin typeface="Times New Roman"/>
                <a:cs typeface="Times New Roman"/>
              </a:rPr>
              <a:t>và một nút lệnh </a:t>
            </a:r>
            <a:r>
              <a:rPr dirty="0" sz="1300" spc="-5" i="1">
                <a:latin typeface="Times New Roman"/>
                <a:cs typeface="Times New Roman"/>
              </a:rPr>
              <a:t>btnOK </a:t>
            </a:r>
            <a:r>
              <a:rPr dirty="0" sz="1300" spc="-5">
                <a:latin typeface="Times New Roman"/>
                <a:cs typeface="Times New Roman"/>
              </a:rPr>
              <a:t>với </a:t>
            </a:r>
            <a:r>
              <a:rPr dirty="0" sz="1300">
                <a:latin typeface="Times New Roman"/>
                <a:cs typeface="Times New Roman"/>
              </a:rPr>
              <a:t>tiêu </a:t>
            </a:r>
            <a:r>
              <a:rPr dirty="0" sz="1300" spc="-5">
                <a:latin typeface="Times New Roman"/>
                <a:cs typeface="Times New Roman"/>
              </a:rPr>
              <a:t>đề là </a:t>
            </a:r>
            <a:r>
              <a:rPr dirty="0" sz="1300" spc="-5" i="1">
                <a:latin typeface="Times New Roman"/>
                <a:cs typeface="Times New Roman"/>
              </a:rPr>
              <a:t>OK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>
                <a:latin typeface="Times New Roman"/>
                <a:cs typeface="Times New Roman"/>
              </a:rPr>
              <a:t>form</a:t>
            </a:r>
            <a:r>
              <a:rPr dirty="0" sz="1300" spc="2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Form1.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Viết </a:t>
            </a:r>
            <a:r>
              <a:rPr dirty="0" sz="1300" spc="5" b="1" i="1">
                <a:latin typeface="Times New Roman"/>
                <a:cs typeface="Times New Roman"/>
              </a:rPr>
              <a:t>mã</a:t>
            </a:r>
            <a:r>
              <a:rPr dirty="0" sz="1300" spc="-1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lệnh: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10">
                <a:latin typeface="Times New Roman"/>
                <a:cs typeface="Times New Roman"/>
              </a:rPr>
              <a:t>Khai </a:t>
            </a:r>
            <a:r>
              <a:rPr dirty="0" sz="1300" spc="-5">
                <a:latin typeface="Times New Roman"/>
                <a:cs typeface="Times New Roman"/>
              </a:rPr>
              <a:t>báo một biến toàn cục dùng </a:t>
            </a:r>
            <a:r>
              <a:rPr dirty="0" sz="1300">
                <a:latin typeface="Times New Roman"/>
                <a:cs typeface="Times New Roman"/>
              </a:rPr>
              <a:t>để </a:t>
            </a:r>
            <a:r>
              <a:rPr dirty="0" sz="1300" spc="-5">
                <a:latin typeface="Times New Roman"/>
                <a:cs typeface="Times New Roman"/>
              </a:rPr>
              <a:t>chứa </a:t>
            </a:r>
            <a:r>
              <a:rPr dirty="0" sz="1300">
                <a:latin typeface="Times New Roman"/>
                <a:cs typeface="Times New Roman"/>
              </a:rPr>
              <a:t>chuỗi </a:t>
            </a:r>
            <a:r>
              <a:rPr dirty="0" sz="1300" spc="-5">
                <a:latin typeface="Times New Roman"/>
                <a:cs typeface="Times New Roman"/>
              </a:rPr>
              <a:t>thông báo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30"/>
              </a:spcBef>
            </a:pPr>
            <a:r>
              <a:rPr dirty="0" sz="12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200" spc="-5">
                <a:latin typeface="Courier New"/>
                <a:cs typeface="Courier New"/>
              </a:rPr>
              <a:t>thongbao </a:t>
            </a:r>
            <a:r>
              <a:rPr dirty="0" sz="1200">
                <a:latin typeface="Courier New"/>
                <a:cs typeface="Courier New"/>
              </a:rPr>
              <a:t>=</a:t>
            </a:r>
            <a:r>
              <a:rPr dirty="0" sz="1200" spc="-10">
                <a:latin typeface="Courier New"/>
                <a:cs typeface="Courier New"/>
              </a:rPr>
              <a:t> 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1200" spc="-5"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Trong sự kiện Load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10">
                <a:latin typeface="Times New Roman"/>
                <a:cs typeface="Times New Roman"/>
              </a:rPr>
              <a:t>Form1 </a:t>
            </a:r>
            <a:r>
              <a:rPr dirty="0" sz="1300" spc="-5">
                <a:latin typeface="Times New Roman"/>
                <a:cs typeface="Times New Roman"/>
              </a:rPr>
              <a:t>ta viết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285"/>
              </a:lnSpc>
              <a:spcBef>
                <a:spcPts val="34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100" spc="-5">
                <a:latin typeface="Courier New"/>
                <a:cs typeface="Courier New"/>
              </a:rPr>
              <a:t>Form1_Load(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100" spc="-5">
                <a:latin typeface="Courier New"/>
                <a:cs typeface="Courier New"/>
              </a:rPr>
              <a:t>sender,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100" spc="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e)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45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1377950">
              <a:lnSpc>
                <a:spcPts val="1245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1100" spc="-5">
                <a:latin typeface="Courier New"/>
                <a:cs typeface="Courier New"/>
              </a:rPr>
              <a:t>i;</a:t>
            </a:r>
            <a:endParaRPr sz="1100">
              <a:latin typeface="Courier New"/>
              <a:cs typeface="Courier New"/>
            </a:endParaRPr>
          </a:p>
          <a:p>
            <a:pPr marL="1377950" marR="1934210" indent="5715">
              <a:lnSpc>
                <a:spcPts val="1250"/>
              </a:lnSpc>
              <a:spcBef>
                <a:spcPts val="65"/>
              </a:spcBef>
            </a:pP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//Cho phép hiển thị trên nhiều cột  </a:t>
            </a:r>
            <a:r>
              <a:rPr dirty="0" sz="1100" spc="-5">
                <a:latin typeface="Courier New"/>
                <a:cs typeface="Courier New"/>
              </a:rPr>
              <a:t>lstDanhSach.MultiColumn </a:t>
            </a:r>
            <a:r>
              <a:rPr dirty="0" sz="1100">
                <a:latin typeface="Courier New"/>
                <a:cs typeface="Courier New"/>
              </a:rPr>
              <a:t>=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100" spc="-5">
                <a:latin typeface="Courier New"/>
                <a:cs typeface="Courier New"/>
              </a:rPr>
              <a:t>;</a:t>
            </a:r>
            <a:endParaRPr sz="1100">
              <a:latin typeface="Courier New"/>
              <a:cs typeface="Courier New"/>
            </a:endParaRPr>
          </a:p>
          <a:p>
            <a:pPr marL="1383665">
              <a:lnSpc>
                <a:spcPts val="1180"/>
              </a:lnSpc>
            </a:pP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//Hiển thị trên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4</a:t>
            </a:r>
            <a:r>
              <a:rPr dirty="0" sz="1100" spc="-10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cột</a:t>
            </a:r>
            <a:endParaRPr sz="1100">
              <a:latin typeface="Courier New"/>
              <a:cs typeface="Courier New"/>
            </a:endParaRPr>
          </a:p>
          <a:p>
            <a:pPr marL="1383665">
              <a:lnSpc>
                <a:spcPts val="1250"/>
              </a:lnSpc>
            </a:pPr>
            <a:r>
              <a:rPr dirty="0" sz="1100" spc="-5">
                <a:latin typeface="Courier New"/>
                <a:cs typeface="Courier New"/>
              </a:rPr>
              <a:t>lstDanhSach.ColumnWidth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latin typeface="Courier New"/>
                <a:cs typeface="Courier New"/>
              </a:rPr>
              <a:t>lstDanhSach.Width </a:t>
            </a:r>
            <a:r>
              <a:rPr dirty="0" sz="1100">
                <a:latin typeface="Courier New"/>
                <a:cs typeface="Courier New"/>
              </a:rPr>
              <a:t>/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4;</a:t>
            </a:r>
            <a:endParaRPr sz="1100">
              <a:latin typeface="Courier New"/>
              <a:cs typeface="Courier New"/>
            </a:endParaRPr>
          </a:p>
          <a:p>
            <a:pPr marL="1377950" marR="264160">
              <a:lnSpc>
                <a:spcPts val="1240"/>
              </a:lnSpc>
              <a:spcBef>
                <a:spcPts val="75"/>
              </a:spcBef>
            </a:pP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//Cho phép chọn đồng thời nhiều phần tử  </a:t>
            </a:r>
            <a:r>
              <a:rPr dirty="0" sz="1100" spc="-5">
                <a:latin typeface="Courier New"/>
                <a:cs typeface="Courier New"/>
              </a:rPr>
              <a:t>lstDanhSach.SelectionMode </a:t>
            </a:r>
            <a:r>
              <a:rPr dirty="0" sz="1100">
                <a:latin typeface="Courier New"/>
                <a:cs typeface="Courier New"/>
              </a:rPr>
              <a:t>=</a:t>
            </a:r>
            <a:r>
              <a:rPr dirty="0" sz="1100" spc="30"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SelectionMode</a:t>
            </a:r>
            <a:r>
              <a:rPr dirty="0" sz="1100" spc="-5">
                <a:latin typeface="Courier New"/>
                <a:cs typeface="Courier New"/>
              </a:rPr>
              <a:t>.MultiSimple;</a:t>
            </a:r>
            <a:endParaRPr sz="1100">
              <a:latin typeface="Courier New"/>
              <a:cs typeface="Courier New"/>
            </a:endParaRPr>
          </a:p>
          <a:p>
            <a:pPr marL="1377950">
              <a:lnSpc>
                <a:spcPts val="1180"/>
              </a:lnSpc>
            </a:pP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//Add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dữ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liệu vào hộp danh</a:t>
            </a:r>
            <a:r>
              <a:rPr dirty="0" sz="1100" spc="-15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sách</a:t>
            </a:r>
            <a:endParaRPr sz="1100">
              <a:latin typeface="Courier New"/>
              <a:cs typeface="Courier New"/>
            </a:endParaRPr>
          </a:p>
          <a:p>
            <a:pPr marL="1713230" marR="599440" indent="-335915">
              <a:lnSpc>
                <a:spcPts val="1250"/>
              </a:lnSpc>
              <a:spcBef>
                <a:spcPts val="6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dirty="0" sz="1100" spc="-5">
                <a:latin typeface="Courier New"/>
                <a:cs typeface="Courier New"/>
              </a:rPr>
              <a:t>(i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latin typeface="Courier New"/>
                <a:cs typeface="Courier New"/>
              </a:rPr>
              <a:t>1; </a:t>
            </a:r>
            <a:r>
              <a:rPr dirty="0" sz="1100">
                <a:latin typeface="Courier New"/>
                <a:cs typeface="Courier New"/>
              </a:rPr>
              <a:t>i </a:t>
            </a:r>
            <a:r>
              <a:rPr dirty="0" sz="1100" spc="-5">
                <a:latin typeface="Courier New"/>
                <a:cs typeface="Courier New"/>
              </a:rPr>
              <a:t>&lt;= 100; i++)  lstDanhSach.Items.Add(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"Item </a:t>
            </a:r>
            <a:r>
              <a:rPr dirty="0" sz="1100">
                <a:solidFill>
                  <a:srgbClr val="A21515"/>
                </a:solidFill>
                <a:latin typeface="Courier New"/>
                <a:cs typeface="Courier New"/>
              </a:rPr>
              <a:t>" </a:t>
            </a:r>
            <a:r>
              <a:rPr dirty="0" sz="1100">
                <a:latin typeface="Courier New"/>
                <a:cs typeface="Courier New"/>
              </a:rPr>
              <a:t>+</a:t>
            </a:r>
            <a:r>
              <a:rPr dirty="0" sz="1100" spc="-5">
                <a:latin typeface="Courier New"/>
                <a:cs typeface="Courier New"/>
              </a:rPr>
              <a:t> i.ToString());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15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085840" cy="307975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5">
                <a:latin typeface="Times New Roman"/>
                <a:cs typeface="Times New Roman"/>
              </a:rPr>
              <a:t>Trong sự kiện Click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button </a:t>
            </a:r>
            <a:r>
              <a:rPr dirty="0" sz="1300" spc="-5" i="1">
                <a:latin typeface="Times New Roman"/>
                <a:cs typeface="Times New Roman"/>
              </a:rPr>
              <a:t>btnOK </a:t>
            </a:r>
            <a:r>
              <a:rPr dirty="0" sz="1300" spc="-5">
                <a:latin typeface="Times New Roman"/>
                <a:cs typeface="Times New Roman"/>
              </a:rPr>
              <a:t>ta viết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372110">
              <a:lnSpc>
                <a:spcPts val="1285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100" spc="-5">
                <a:latin typeface="Courier New"/>
                <a:cs typeface="Courier New"/>
              </a:rPr>
              <a:t>btnOK_Click(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100" spc="-5">
                <a:latin typeface="Courier New"/>
                <a:cs typeface="Courier New"/>
              </a:rPr>
              <a:t>sender,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100" spc="1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e)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50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1377950">
              <a:lnSpc>
                <a:spcPts val="1250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foreach </a:t>
            </a:r>
            <a:r>
              <a:rPr dirty="0" sz="1100" spc="-5">
                <a:latin typeface="Courier New"/>
                <a:cs typeface="Courier New"/>
              </a:rPr>
              <a:t>(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100" spc="-5">
                <a:latin typeface="Courier New"/>
                <a:cs typeface="Courier New"/>
              </a:rPr>
              <a:t>item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dirty="0" sz="1100" spc="1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lstDanhSach.SelectedItems)</a:t>
            </a:r>
            <a:endParaRPr sz="1100">
              <a:latin typeface="Courier New"/>
              <a:cs typeface="Courier New"/>
            </a:endParaRPr>
          </a:p>
          <a:p>
            <a:pPr marL="1377950">
              <a:lnSpc>
                <a:spcPts val="1250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1713230">
              <a:lnSpc>
                <a:spcPts val="1250"/>
              </a:lnSpc>
            </a:pPr>
            <a:r>
              <a:rPr dirty="0" sz="1100" spc="-5">
                <a:latin typeface="Courier New"/>
                <a:cs typeface="Courier New"/>
              </a:rPr>
              <a:t>thongbao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latin typeface="Courier New"/>
                <a:cs typeface="Courier New"/>
              </a:rPr>
              <a:t>thongbao </a:t>
            </a:r>
            <a:r>
              <a:rPr dirty="0" sz="1100">
                <a:latin typeface="Courier New"/>
                <a:cs typeface="Courier New"/>
              </a:rPr>
              <a:t>+ </a:t>
            </a:r>
            <a:r>
              <a:rPr dirty="0" sz="1100" spc="-5">
                <a:latin typeface="Courier New"/>
                <a:cs typeface="Courier New"/>
              </a:rPr>
              <a:t>item </a:t>
            </a:r>
            <a:r>
              <a:rPr dirty="0" sz="1100">
                <a:latin typeface="Courier New"/>
                <a:cs typeface="Courier New"/>
              </a:rPr>
              <a:t>+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1100" spc="-5">
                <a:latin typeface="Courier New"/>
                <a:cs typeface="Courier New"/>
              </a:rPr>
              <a:t>,</a:t>
            </a:r>
            <a:r>
              <a:rPr dirty="0" sz="1100" spc="-20"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1100" spc="-5">
                <a:latin typeface="Courier New"/>
                <a:cs typeface="Courier New"/>
              </a:rPr>
              <a:t>;</a:t>
            </a:r>
            <a:endParaRPr sz="1100">
              <a:latin typeface="Courier New"/>
              <a:cs typeface="Courier New"/>
            </a:endParaRPr>
          </a:p>
          <a:p>
            <a:pPr marL="1377950">
              <a:lnSpc>
                <a:spcPts val="1240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  <a:p>
            <a:pPr marL="1377950" marR="423545">
              <a:lnSpc>
                <a:spcPts val="1250"/>
              </a:lnSpc>
              <a:spcBef>
                <a:spcPts val="60"/>
              </a:spcBef>
            </a:pP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//Xóa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dấu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phẩy và dấu cách thừa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ở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cuối chuỗi  </a:t>
            </a:r>
            <a:r>
              <a:rPr dirty="0" sz="1100" spc="-5">
                <a:latin typeface="Courier New"/>
                <a:cs typeface="Courier New"/>
              </a:rPr>
              <a:t>thongbao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latin typeface="Courier New"/>
                <a:cs typeface="Courier New"/>
              </a:rPr>
              <a:t>thongbao.Remove(thongbao.Length </a:t>
            </a:r>
            <a:r>
              <a:rPr dirty="0" sz="1100">
                <a:latin typeface="Courier New"/>
                <a:cs typeface="Courier New"/>
              </a:rPr>
              <a:t>- </a:t>
            </a:r>
            <a:r>
              <a:rPr dirty="0" sz="1100" spc="-5">
                <a:latin typeface="Courier New"/>
                <a:cs typeface="Courier New"/>
              </a:rPr>
              <a:t>2,</a:t>
            </a:r>
            <a:r>
              <a:rPr dirty="0" sz="1100" spc="2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2);</a:t>
            </a:r>
            <a:endParaRPr sz="1100">
              <a:latin typeface="Courier New"/>
              <a:cs typeface="Courier New"/>
            </a:endParaRPr>
          </a:p>
          <a:p>
            <a:pPr marL="1377950">
              <a:lnSpc>
                <a:spcPts val="1180"/>
              </a:lnSpc>
            </a:pP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100" spc="-5">
                <a:latin typeface="Courier New"/>
                <a:cs typeface="Courier New"/>
              </a:rPr>
              <a:t>.Show(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"Bạn đã chọn các phần tử </a:t>
            </a:r>
            <a:r>
              <a:rPr dirty="0" sz="1100">
                <a:solidFill>
                  <a:srgbClr val="A21515"/>
                </a:solidFill>
                <a:latin typeface="Courier New"/>
                <a:cs typeface="Courier New"/>
              </a:rPr>
              <a:t>: " </a:t>
            </a:r>
            <a:r>
              <a:rPr dirty="0" sz="1100">
                <a:latin typeface="Courier New"/>
                <a:cs typeface="Courier New"/>
              </a:rPr>
              <a:t>+</a:t>
            </a:r>
            <a:r>
              <a:rPr dirty="0" sz="1100" spc="35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thongbao,</a:t>
            </a:r>
            <a:endParaRPr sz="1100">
              <a:latin typeface="Courier New"/>
              <a:cs typeface="Courier New"/>
            </a:endParaRPr>
          </a:p>
          <a:p>
            <a:pPr marL="2719070" marR="507365">
              <a:lnSpc>
                <a:spcPts val="1250"/>
              </a:lnSpc>
              <a:spcBef>
                <a:spcPts val="60"/>
              </a:spcBef>
            </a:pP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"Thông báo"</a:t>
            </a:r>
            <a:r>
              <a:rPr dirty="0" sz="1100" spc="-5">
                <a:latin typeface="Courier New"/>
                <a:cs typeface="Courier New"/>
              </a:rPr>
              <a:t>,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MessageBoxButtons</a:t>
            </a:r>
            <a:r>
              <a:rPr dirty="0" sz="1100" spc="-5">
                <a:latin typeface="Courier New"/>
                <a:cs typeface="Courier New"/>
              </a:rPr>
              <a:t>.OK, 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MessageBoxIcon</a:t>
            </a:r>
            <a:r>
              <a:rPr dirty="0" sz="1100" spc="-5">
                <a:latin typeface="Courier New"/>
                <a:cs typeface="Courier New"/>
              </a:rPr>
              <a:t>.Information);</a:t>
            </a:r>
            <a:endParaRPr sz="1100">
              <a:latin typeface="Courier New"/>
              <a:cs typeface="Courier New"/>
            </a:endParaRPr>
          </a:p>
          <a:p>
            <a:pPr marL="455930">
              <a:lnSpc>
                <a:spcPts val="1215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600"/>
              </a:spcBef>
            </a:pPr>
            <a:r>
              <a:rPr dirty="0" sz="1200" spc="-5" b="1" i="1">
                <a:latin typeface="Arial"/>
                <a:cs typeface="Arial"/>
              </a:rPr>
              <a:t>3.3.5. Hộp lựa </a:t>
            </a:r>
            <a:r>
              <a:rPr dirty="0" sz="1200" b="1" i="1">
                <a:latin typeface="Arial"/>
                <a:cs typeface="Arial"/>
              </a:rPr>
              <a:t>chọn –</a:t>
            </a:r>
            <a:r>
              <a:rPr dirty="0" sz="1200" spc="-5" b="1" i="1">
                <a:latin typeface="Arial"/>
                <a:cs typeface="Arial"/>
              </a:rPr>
              <a:t> ComboBox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72385" y="3645534"/>
            <a:ext cx="775970" cy="19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3614445"/>
            <a:ext cx="1714500" cy="843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38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Hộp ComboBox  hộp danh sách </a:t>
            </a:r>
            <a:r>
              <a:rPr dirty="0" sz="1300">
                <a:latin typeface="Times New Roman"/>
                <a:cs typeface="Times New Roman"/>
              </a:rPr>
              <a:t>thả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xuống.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1. Thuộc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tính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6454" y="3662298"/>
            <a:ext cx="3859529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phép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120">
                <a:latin typeface="Times New Roman"/>
                <a:cs typeface="Times New Roman"/>
              </a:rPr>
              <a:t>lƣu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trữ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lựa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chọn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mục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dữ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trong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45">
                <a:latin typeface="Times New Roman"/>
                <a:cs typeface="Times New Roman"/>
              </a:rPr>
              <a:t>một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17980" y="4505578"/>
          <a:ext cx="6042660" cy="4374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350"/>
                <a:gridCol w="4884420"/>
              </a:tblGrid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ComboBox, bắt đầu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bởi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tiếp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đầu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ngữ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10" b="1">
                          <a:latin typeface="Times New Roman"/>
                          <a:cs typeface="Times New Roman"/>
                        </a:rPr>
                        <a:t>cbo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BackColor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nền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hộp</a:t>
                      </a:r>
                      <a:r>
                        <a:rPr dirty="0" sz="115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Combo.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DataSource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Thiết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lập nguồn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dữ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liệu cho</a:t>
                      </a:r>
                      <a:r>
                        <a:rPr dirty="0" sz="115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Combo.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91893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DropDownStyle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3500" marR="38735" indent="20955">
                        <a:lnSpc>
                          <a:spcPts val="1320"/>
                        </a:lnSpc>
                        <a:spcBef>
                          <a:spcPts val="620"/>
                        </a:spcBef>
                      </a:pPr>
                      <a:r>
                        <a:rPr dirty="0" sz="1150" b="1" i="1">
                          <a:latin typeface="Times New Roman"/>
                          <a:cs typeface="Times New Roman"/>
                        </a:rPr>
                        <a:t>DropDown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gồm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một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bản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phép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sử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có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thể nhập dữ </a:t>
                      </a:r>
                      <a:r>
                        <a:rPr dirty="0" sz="1150" spc="-30">
                          <a:latin typeface="Times New Roman"/>
                          <a:cs typeface="Times New Roman"/>
                        </a:rPr>
                        <a:t>liệu,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kế bên có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một mũi 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tên,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nhấn 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đó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sẽ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xổ ra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một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danh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 các mục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dữ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liệu cho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phép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lựa.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just" marL="63500" marR="35560" indent="20955">
                        <a:lnSpc>
                          <a:spcPts val="1330"/>
                        </a:lnSpc>
                        <a:spcBef>
                          <a:spcPts val="295"/>
                        </a:spcBef>
                      </a:pPr>
                      <a:r>
                        <a:rPr dirty="0" sz="1150" b="1" i="1">
                          <a:latin typeface="Times New Roman"/>
                          <a:cs typeface="Times New Roman"/>
                        </a:rPr>
                        <a:t>Simple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luôn hiển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thị sẵn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danh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 các mục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dữ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liệu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bên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dƣới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 </a:t>
                      </a:r>
                      <a:r>
                        <a:rPr dirty="0" sz="1150" spc="-50">
                          <a:latin typeface="Times New Roman"/>
                          <a:cs typeface="Times New Roman"/>
                        </a:rPr>
                        <a:t>và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phép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dụng có thể nhập dữ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liệu vào hộp văn</a:t>
                      </a:r>
                      <a:r>
                        <a:rPr dirty="0" sz="115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just" marL="63500" marR="36195" indent="20955">
                        <a:lnSpc>
                          <a:spcPts val="1340"/>
                        </a:lnSpc>
                        <a:spcBef>
                          <a:spcPts val="285"/>
                        </a:spcBef>
                      </a:pPr>
                      <a:r>
                        <a:rPr dirty="0" sz="1150" spc="-5" b="1" i="1">
                          <a:latin typeface="Times New Roman"/>
                          <a:cs typeface="Times New Roman"/>
                        </a:rPr>
                        <a:t>DropDownList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tƣơng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tự </a:t>
                      </a:r>
                      <a:r>
                        <a:rPr dirty="0" sz="1150" spc="-114">
                          <a:latin typeface="Times New Roman"/>
                          <a:cs typeface="Times New Roman"/>
                        </a:rPr>
                        <a:t>nhƣ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DropDown </a:t>
                      </a:r>
                      <a:r>
                        <a:rPr dirty="0" sz="1150" spc="-60">
                          <a:latin typeface="Times New Roman"/>
                          <a:cs typeface="Times New Roman"/>
                        </a:rPr>
                        <a:t>nhƣng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chỉ có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thể </a:t>
                      </a:r>
                      <a:r>
                        <a:rPr dirty="0" sz="1150" spc="-190">
                          <a:latin typeface="Times New Roman"/>
                          <a:cs typeface="Times New Roman"/>
                        </a:rPr>
                        <a:t>chọn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các phần tử từ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danh sách,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gõ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một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ký tự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 thì danh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 sẽ  cuộn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đến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phần tử </a:t>
                      </a:r>
                      <a:r>
                        <a:rPr dirty="0" sz="1150" spc="-85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bắt đầu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bởi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ký tự</a:t>
                      </a:r>
                      <a:r>
                        <a:rPr dirty="0" sz="115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đó.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87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Enabled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Nếu Enabled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False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Combo sẽ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không hoạt</a:t>
                      </a:r>
                      <a:r>
                        <a:rPr dirty="0" sz="1150" spc="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động.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40"/>
                        </a:lnSpc>
                        <a:spcBef>
                          <a:spcPts val="5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kiểu chữ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cỡ chữ 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 spc="1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Combo.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1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ForeColor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5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lập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mầu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cho hộp</a:t>
                      </a:r>
                      <a:r>
                        <a:rPr dirty="0" sz="1150" spc="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Combo.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Items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Khởi tạo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phần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tử 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Combo trong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thời gian thiết</a:t>
                      </a:r>
                      <a:r>
                        <a:rPr dirty="0" sz="115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kế.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Items.Count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tổng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số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phần tử của hộp Combo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trong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thời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gian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thi</a:t>
                      </a:r>
                      <a:r>
                        <a:rPr dirty="0" sz="1150" spc="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hành.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Items[n]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nội dung phần tử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thứ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 của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Combo trong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thời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gian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thi</a:t>
                      </a:r>
                      <a:r>
                        <a:rPr dirty="0" sz="1150" spc="1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hành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573">
                <a:tc>
                  <a:txBody>
                    <a:bodyPr/>
                    <a:lstStyle/>
                    <a:p>
                      <a:pPr marL="90805">
                        <a:lnSpc>
                          <a:spcPts val="129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SelectedItem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ts val="1350"/>
                        </a:lnSpc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Hoặc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nội dung của phần tử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hiện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hành đang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9484" y="792480"/>
          <a:ext cx="6200775" cy="1606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50"/>
                <a:gridCol w="1149350"/>
                <a:gridCol w="4884420"/>
              </a:tblGrid>
              <a:tr h="596137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6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SelectedIndex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3500" marR="33655" indent="20955">
                        <a:lnSpc>
                          <a:spcPct val="96600"/>
                        </a:lnSpc>
                        <a:spcBef>
                          <a:spcPts val="2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số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thứ tự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phần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tử đang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trong hộp Combo, phần tử </a:t>
                      </a:r>
                      <a:r>
                        <a:rPr dirty="0" sz="1150" spc="-45">
                          <a:latin typeface="Times New Roman"/>
                          <a:cs typeface="Times New Roman"/>
                        </a:rPr>
                        <a:t>đầu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tiên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có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SelectedIndex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0, nếu không có phần tử nào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 </a:t>
                      </a:r>
                      <a:r>
                        <a:rPr dirty="0" sz="1150" spc="-45">
                          <a:latin typeface="Times New Roman"/>
                          <a:cs typeface="Times New Roman"/>
                        </a:rPr>
                        <a:t>thì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SelectedIndex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-1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Locked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True: không cho phép dịch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vị trí của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Combo trên</a:t>
                      </a:r>
                      <a:r>
                        <a:rPr dirty="0" sz="1150" spc="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Form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Sorted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True: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phần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trong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danh sách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sắp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xếp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theo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thứ tự</a:t>
                      </a:r>
                      <a:r>
                        <a:rPr dirty="0" sz="115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ABC.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TabIndex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Thứ tự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cập khi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bấm phím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Tab.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Visible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True: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Combo, False: ẩn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 spc="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Combo.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2451862"/>
            <a:ext cx="72326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2. Sự</a:t>
            </a:r>
            <a:r>
              <a:rPr dirty="0" sz="1300" spc="-75" b="1">
                <a:latin typeface="Times New Roman"/>
                <a:cs typeface="Times New Roman"/>
              </a:rPr>
              <a:t> </a:t>
            </a:r>
            <a:r>
              <a:rPr dirty="0" sz="1300" spc="-10" b="1">
                <a:latin typeface="Times New Roman"/>
                <a:cs typeface="Times New Roman"/>
              </a:rPr>
              <a:t>kiện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17980" y="2722117"/>
          <a:ext cx="6263640" cy="2797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700"/>
                <a:gridCol w="4336415"/>
              </a:tblGrid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Click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kích chuột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 spc="-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Combo.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DoubleClick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kích đúp chuột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 spc="-1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Combo.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17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Enter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50"/>
                        </a:lnSpc>
                        <a:spcBef>
                          <a:spcPts val="520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tiêu điểm tới hộp</a:t>
                      </a:r>
                      <a:r>
                        <a:rPr dirty="0" sz="115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Combo.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5"/>
                        </a:lnSpc>
                        <a:spcBef>
                          <a:spcPts val="5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Leave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Combo mất tiêu</a:t>
                      </a:r>
                      <a:r>
                        <a:rPr dirty="0" sz="1150" spc="-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điểm.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2148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SelectedIndex_ Changed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53340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hoạt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thay đổi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trạng thái lựa chọn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dòng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dữ liệu trong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</a:t>
                      </a:r>
                      <a:r>
                        <a:rPr dirty="0" sz="115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312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TextChanged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53340">
                        <a:lnSpc>
                          <a:spcPts val="1320"/>
                        </a:lnSpc>
                        <a:spcBef>
                          <a:spcPts val="3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kích hoạt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nhập, sửa, xóa dữ liệu tại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vùng </a:t>
                      </a:r>
                      <a:r>
                        <a:rPr dirty="0" sz="1150" spc="-105">
                          <a:latin typeface="Times New Roman"/>
                          <a:cs typeface="Times New Roman"/>
                        </a:rPr>
                        <a:t>văn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 của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Combo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hoặc khi ta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thay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đổi thuộc tính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Text 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ts val="1300"/>
                        </a:lnSpc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Combo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từ 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mã</a:t>
                      </a:r>
                      <a:r>
                        <a:rPr dirty="0" sz="1150" spc="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lệnh.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7444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DropDown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116839">
                        <a:lnSpc>
                          <a:spcPts val="1310"/>
                        </a:lnSpc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Chỉ</a:t>
                      </a:r>
                      <a:r>
                        <a:rPr dirty="0" sz="115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xảy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ra</a:t>
                      </a:r>
                      <a:r>
                        <a:rPr dirty="0" sz="1150" spc="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đối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với</a:t>
                      </a:r>
                      <a:r>
                        <a:rPr dirty="0" sz="1150" spc="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Combo</a:t>
                      </a:r>
                      <a:r>
                        <a:rPr dirty="0" sz="1150" spc="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DropDown</a:t>
                      </a:r>
                      <a:r>
                        <a:rPr dirty="0" sz="1150" spc="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</a:t>
                      </a:r>
                      <a:r>
                        <a:rPr dirty="0" sz="1150" spc="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DropDownList,</a:t>
                      </a:r>
                      <a:r>
                        <a:rPr dirty="0" sz="1150" spc="8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sự</a:t>
                      </a:r>
                      <a:r>
                        <a:rPr dirty="0" sz="1150" spc="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kiện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just" marL="63500" marR="336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50" spc="5">
                          <a:latin typeface="Times New Roman"/>
                          <a:cs typeface="Times New Roman"/>
                        </a:rPr>
                        <a:t>này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gọi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ngay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sau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nhấp mũi tên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để thả hộp </a:t>
                      </a:r>
                      <a:r>
                        <a:rPr dirty="0" sz="1150" spc="-105">
                          <a:latin typeface="Times New Roman"/>
                          <a:cs typeface="Times New Roman"/>
                        </a:rPr>
                        <a:t>danh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sách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xuống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(phím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tắt Alt+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).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Vì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thế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sự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kiện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này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chủ 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yếu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sử </a:t>
                      </a:r>
                      <a:r>
                        <a:rPr dirty="0" sz="1150" spc="-30">
                          <a:latin typeface="Times New Roman"/>
                          <a:cs typeface="Times New Roman"/>
                        </a:rPr>
                        <a:t>dụng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để nhập dữ liệu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các phần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tử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</a:t>
                      </a:r>
                      <a:r>
                        <a:rPr dirty="0" sz="1150" spc="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Combo.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68120" y="5572125"/>
            <a:ext cx="6179185" cy="3466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3. Phương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thức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10" b="1">
                <a:latin typeface="Times New Roman"/>
                <a:cs typeface="Times New Roman"/>
              </a:rPr>
              <a:t>Add</a:t>
            </a:r>
            <a:r>
              <a:rPr dirty="0" sz="1300" spc="-10">
                <a:latin typeface="Times New Roman"/>
                <a:cs typeface="Times New Roman"/>
              </a:rPr>
              <a:t>: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để bổ sung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phần tử cho hộp Combo trong thời gian thi hành và  </a:t>
            </a:r>
            <a:r>
              <a:rPr dirty="0" sz="1300" spc="-70">
                <a:latin typeface="Times New Roman"/>
                <a:cs typeface="Times New Roman"/>
              </a:rPr>
              <a:t>thƣờng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viết trong thủ tục Form_Load. Cú pháp của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>
                <a:latin typeface="Times New Roman"/>
                <a:cs typeface="Times New Roman"/>
              </a:rPr>
              <a:t>thức này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b="1" i="1">
                <a:latin typeface="Times New Roman"/>
                <a:cs typeface="Times New Roman"/>
              </a:rPr>
              <a:t>ComboName</a:t>
            </a:r>
            <a:r>
              <a:rPr dirty="0" sz="1300" i="1">
                <a:latin typeface="Times New Roman"/>
                <a:cs typeface="Times New Roman"/>
              </a:rPr>
              <a:t>.</a:t>
            </a:r>
            <a:r>
              <a:rPr dirty="0" sz="1300" b="1" i="1">
                <a:latin typeface="Times New Roman"/>
                <a:cs typeface="Times New Roman"/>
              </a:rPr>
              <a:t>Items.Add(Item</a:t>
            </a:r>
            <a:r>
              <a:rPr dirty="0" sz="1300" i="1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Trong đó ComboName là tên của hộp Combo, Item là nội </a:t>
            </a:r>
            <a:r>
              <a:rPr dirty="0" sz="1300">
                <a:latin typeface="Times New Roman"/>
                <a:cs typeface="Times New Roman"/>
              </a:rPr>
              <a:t>dung </a:t>
            </a:r>
            <a:r>
              <a:rPr dirty="0" sz="1300" spc="-5">
                <a:latin typeface="Times New Roman"/>
                <a:cs typeface="Times New Roman"/>
              </a:rPr>
              <a:t>của phần tử ta  </a:t>
            </a:r>
            <a:r>
              <a:rPr dirty="0" sz="1300" spc="-10">
                <a:latin typeface="Times New Roman"/>
                <a:cs typeface="Times New Roman"/>
              </a:rPr>
              <a:t>muốn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Combo. Ví </a:t>
            </a:r>
            <a:r>
              <a:rPr dirty="0" sz="1300">
                <a:latin typeface="Times New Roman"/>
                <a:cs typeface="Times New Roman"/>
              </a:rPr>
              <a:t>dụ, </a:t>
            </a:r>
            <a:r>
              <a:rPr dirty="0" sz="1300" spc="-5">
                <a:latin typeface="Times New Roman"/>
                <a:cs typeface="Times New Roman"/>
              </a:rPr>
              <a:t>bổ sung phần tử có giá trị “Ha </a:t>
            </a:r>
            <a:r>
              <a:rPr dirty="0" sz="1300" spc="-10">
                <a:latin typeface="Times New Roman"/>
                <a:cs typeface="Times New Roman"/>
              </a:rPr>
              <a:t>Noi” </a:t>
            </a:r>
            <a:r>
              <a:rPr dirty="0" sz="1300" spc="-5">
                <a:latin typeface="Times New Roman"/>
                <a:cs typeface="Times New Roman"/>
              </a:rPr>
              <a:t>vào hộp Combo  cboQue ta thực hiện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cboQue.Items.Add(“Ha</a:t>
            </a:r>
            <a:r>
              <a:rPr dirty="0" sz="1300" spc="-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Noi”)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3800"/>
              </a:lnSpc>
              <a:spcBef>
                <a:spcPts val="615"/>
              </a:spcBef>
            </a:pPr>
            <a:r>
              <a:rPr dirty="0" sz="1300" spc="-5" b="1">
                <a:latin typeface="Times New Roman"/>
                <a:cs typeface="Times New Roman"/>
              </a:rPr>
              <a:t>Remove</a:t>
            </a:r>
            <a:r>
              <a:rPr dirty="0" sz="1300" spc="-5">
                <a:latin typeface="Times New Roman"/>
                <a:cs typeface="Times New Roman"/>
              </a:rPr>
              <a:t>: dùng để loại bỏ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phần </a:t>
            </a:r>
            <a:r>
              <a:rPr dirty="0" sz="1300">
                <a:latin typeface="Times New Roman"/>
                <a:cs typeface="Times New Roman"/>
              </a:rPr>
              <a:t>tử </a:t>
            </a:r>
            <a:r>
              <a:rPr dirty="0" sz="1300" spc="-5">
                <a:latin typeface="Times New Roman"/>
                <a:cs typeface="Times New Roman"/>
              </a:rPr>
              <a:t>của danh sách theo nội </a:t>
            </a:r>
            <a:r>
              <a:rPr dirty="0" sz="1300" spc="-10">
                <a:latin typeface="Times New Roman"/>
                <a:cs typeface="Times New Roman"/>
              </a:rPr>
              <a:t>dung </a:t>
            </a:r>
            <a:r>
              <a:rPr dirty="0" sz="1300" spc="-5">
                <a:latin typeface="Times New Roman"/>
                <a:cs typeface="Times New Roman"/>
              </a:rPr>
              <a:t>trong thời gian  </a:t>
            </a:r>
            <a:r>
              <a:rPr dirty="0" sz="1300">
                <a:latin typeface="Times New Roman"/>
                <a:cs typeface="Times New Roman"/>
              </a:rPr>
              <a:t>thi </a:t>
            </a:r>
            <a:r>
              <a:rPr dirty="0" sz="1300" spc="-5">
                <a:latin typeface="Times New Roman"/>
                <a:cs typeface="Times New Roman"/>
              </a:rPr>
              <a:t>hành. Cú pháp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5">
                <a:latin typeface="Times New Roman"/>
                <a:cs typeface="Times New Roman"/>
              </a:rPr>
              <a:t>này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b="1" i="1">
                <a:latin typeface="Times New Roman"/>
                <a:cs typeface="Times New Roman"/>
              </a:rPr>
              <a:t>ComboName</a:t>
            </a:r>
            <a:r>
              <a:rPr dirty="0" sz="1300" i="1">
                <a:latin typeface="Times New Roman"/>
                <a:cs typeface="Times New Roman"/>
              </a:rPr>
              <a:t>.</a:t>
            </a:r>
            <a:r>
              <a:rPr dirty="0" sz="1300" b="1" i="1">
                <a:latin typeface="Times New Roman"/>
                <a:cs typeface="Times New Roman"/>
              </a:rPr>
              <a:t>Items.Remove(Item</a:t>
            </a:r>
            <a:r>
              <a:rPr dirty="0" sz="1300" i="1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Ví dụ, xóa phần </a:t>
            </a:r>
            <a:r>
              <a:rPr dirty="0" sz="1300">
                <a:latin typeface="Times New Roman"/>
                <a:cs typeface="Times New Roman"/>
              </a:rPr>
              <a:t>tử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giá trị </a:t>
            </a:r>
            <a:r>
              <a:rPr dirty="0" sz="1300" spc="-10">
                <a:latin typeface="Times New Roman"/>
                <a:cs typeface="Times New Roman"/>
              </a:rPr>
              <a:t>“Ha </a:t>
            </a:r>
            <a:r>
              <a:rPr dirty="0" sz="1300" spc="-5">
                <a:latin typeface="Times New Roman"/>
                <a:cs typeface="Times New Roman"/>
              </a:rPr>
              <a:t>Noi” </a:t>
            </a:r>
            <a:r>
              <a:rPr dirty="0" sz="1300">
                <a:latin typeface="Times New Roman"/>
                <a:cs typeface="Times New Roman"/>
              </a:rPr>
              <a:t>trong hộp </a:t>
            </a:r>
            <a:r>
              <a:rPr dirty="0" sz="1300" spc="-5">
                <a:latin typeface="Times New Roman"/>
                <a:cs typeface="Times New Roman"/>
              </a:rPr>
              <a:t>Combo cboQue ta viết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9185" cy="449834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20">
                <a:latin typeface="Times New Roman"/>
                <a:cs typeface="Times New Roman"/>
              </a:rPr>
              <a:t>cboQue.Items.Remove(“Ha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Noi”)</a:t>
            </a:r>
            <a:endParaRPr sz="1300">
              <a:latin typeface="Times New Roman"/>
              <a:cs typeface="Times New Roman"/>
            </a:endParaRPr>
          </a:p>
          <a:p>
            <a:pPr marL="12700" marR="762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 b="1">
                <a:latin typeface="Times New Roman"/>
                <a:cs typeface="Times New Roman"/>
              </a:rPr>
              <a:t>RemoveAt</a:t>
            </a:r>
            <a:r>
              <a:rPr dirty="0" sz="1300" spc="-5">
                <a:latin typeface="Times New Roman"/>
                <a:cs typeface="Times New Roman"/>
              </a:rPr>
              <a:t>: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loại </a:t>
            </a:r>
            <a:r>
              <a:rPr dirty="0" sz="1300" spc="-5">
                <a:latin typeface="Times New Roman"/>
                <a:cs typeface="Times New Roman"/>
              </a:rPr>
              <a:t>bỏ một phần </a:t>
            </a:r>
            <a:r>
              <a:rPr dirty="0" sz="1300">
                <a:latin typeface="Times New Roman"/>
                <a:cs typeface="Times New Roman"/>
              </a:rPr>
              <a:t>tử </a:t>
            </a:r>
            <a:r>
              <a:rPr dirty="0" sz="1300" spc="-5">
                <a:latin typeface="Times New Roman"/>
                <a:cs typeface="Times New Roman"/>
              </a:rPr>
              <a:t>của hộp Combo theo </a:t>
            </a:r>
            <a:r>
              <a:rPr dirty="0" sz="1300" spc="-10">
                <a:latin typeface="Times New Roman"/>
                <a:cs typeface="Times New Roman"/>
              </a:rPr>
              <a:t>chỉ </a:t>
            </a:r>
            <a:r>
              <a:rPr dirty="0" sz="1300" spc="-5">
                <a:latin typeface="Times New Roman"/>
                <a:cs typeface="Times New Roman"/>
              </a:rPr>
              <a:t>số trong thời gian  thi hành. Cú pháp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5">
                <a:latin typeface="Times New Roman"/>
                <a:cs typeface="Times New Roman"/>
              </a:rPr>
              <a:t>này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b="1" i="1">
                <a:latin typeface="Times New Roman"/>
                <a:cs typeface="Times New Roman"/>
              </a:rPr>
              <a:t>ComboName</a:t>
            </a:r>
            <a:r>
              <a:rPr dirty="0" sz="1300" i="1">
                <a:latin typeface="Times New Roman"/>
                <a:cs typeface="Times New Roman"/>
              </a:rPr>
              <a:t>.</a:t>
            </a:r>
            <a:r>
              <a:rPr dirty="0" sz="1300" b="1" i="1">
                <a:latin typeface="Times New Roman"/>
                <a:cs typeface="Times New Roman"/>
              </a:rPr>
              <a:t>Items.RemoveAt(Index</a:t>
            </a:r>
            <a:r>
              <a:rPr dirty="0" sz="1300" i="1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  <a:p>
            <a:pPr marL="372110" marR="1134110">
              <a:lnSpc>
                <a:spcPct val="163100"/>
              </a:lnSpc>
            </a:pPr>
            <a:r>
              <a:rPr dirty="0" sz="1300" spc="-5">
                <a:latin typeface="Times New Roman"/>
                <a:cs typeface="Times New Roman"/>
              </a:rPr>
              <a:t>Ví dụ, xóa phần </a:t>
            </a:r>
            <a:r>
              <a:rPr dirty="0" sz="1300">
                <a:latin typeface="Times New Roman"/>
                <a:cs typeface="Times New Roman"/>
              </a:rPr>
              <a:t>tử </a:t>
            </a:r>
            <a:r>
              <a:rPr dirty="0" sz="1300" spc="-5">
                <a:latin typeface="Times New Roman"/>
                <a:cs typeface="Times New Roman"/>
              </a:rPr>
              <a:t>ở vị </a:t>
            </a:r>
            <a:r>
              <a:rPr dirty="0" sz="1300">
                <a:latin typeface="Times New Roman"/>
                <a:cs typeface="Times New Roman"/>
              </a:rPr>
              <a:t>trí </a:t>
            </a:r>
            <a:r>
              <a:rPr dirty="0" sz="1300" spc="-5">
                <a:latin typeface="Times New Roman"/>
                <a:cs typeface="Times New Roman"/>
              </a:rPr>
              <a:t>1 trong hộp Combo cboQue ta viết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40">
                <a:latin typeface="Times New Roman"/>
                <a:cs typeface="Times New Roman"/>
              </a:rPr>
              <a:t>sau:  </a:t>
            </a:r>
            <a:r>
              <a:rPr dirty="0" sz="1300" spc="-5">
                <a:latin typeface="Times New Roman"/>
                <a:cs typeface="Times New Roman"/>
              </a:rPr>
              <a:t>cboQue.Items.RemoveAt(1)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b="1">
                <a:latin typeface="Times New Roman"/>
                <a:cs typeface="Times New Roman"/>
              </a:rPr>
              <a:t>Clear:</a:t>
            </a:r>
            <a:r>
              <a:rPr dirty="0" sz="1300" spc="165" b="1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dùng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để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loại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bỏ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tất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cả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các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phần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tử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hộp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Combo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trong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thời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gian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thi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hành.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dirty="0" sz="1300" spc="-5">
                <a:latin typeface="Times New Roman"/>
                <a:cs typeface="Times New Roman"/>
              </a:rPr>
              <a:t>Cú pháp của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>
                <a:latin typeface="Times New Roman"/>
                <a:cs typeface="Times New Roman"/>
              </a:rPr>
              <a:t>thức này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b="1" i="1">
                <a:latin typeface="Times New Roman"/>
                <a:cs typeface="Times New Roman"/>
              </a:rPr>
              <a:t>ComboName.Items.Clear()</a:t>
            </a:r>
            <a:endParaRPr sz="1300">
              <a:latin typeface="Times New Roman"/>
              <a:cs typeface="Times New Roman"/>
            </a:endParaRPr>
          </a:p>
          <a:p>
            <a:pPr marL="372110" marR="1090295">
              <a:lnSpc>
                <a:spcPts val="2540"/>
              </a:lnSpc>
              <a:spcBef>
                <a:spcPts val="215"/>
              </a:spcBef>
            </a:pPr>
            <a:r>
              <a:rPr dirty="0" sz="1300" spc="-5">
                <a:latin typeface="Times New Roman"/>
                <a:cs typeface="Times New Roman"/>
              </a:rPr>
              <a:t>Ví dụ, xóa tất cả các phần tử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hộp Combo cboQue ta viết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40">
                <a:latin typeface="Times New Roman"/>
                <a:cs typeface="Times New Roman"/>
              </a:rPr>
              <a:t>sau:  </a:t>
            </a:r>
            <a:r>
              <a:rPr dirty="0" sz="1300" spc="-5">
                <a:latin typeface="Times New Roman"/>
                <a:cs typeface="Times New Roman"/>
              </a:rPr>
              <a:t>cboQue.Items.Clear()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780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7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000"/>
              </a:lnSpc>
              <a:spcBef>
                <a:spcPts val="590"/>
              </a:spcBef>
            </a:pPr>
            <a:r>
              <a:rPr dirty="0" sz="1250" spc="-5">
                <a:latin typeface="Times New Roman"/>
                <a:cs typeface="Times New Roman"/>
              </a:rPr>
              <a:t>Lấy </a:t>
            </a:r>
            <a:r>
              <a:rPr dirty="0" sz="1250">
                <a:latin typeface="Times New Roman"/>
                <a:cs typeface="Times New Roman"/>
              </a:rPr>
              <a:t>danh </a:t>
            </a:r>
            <a:r>
              <a:rPr dirty="0" sz="1250" spc="-10">
                <a:latin typeface="Times New Roman"/>
                <a:cs typeface="Times New Roman"/>
              </a:rPr>
              <a:t>sách </a:t>
            </a:r>
            <a:r>
              <a:rPr dirty="0" sz="1250" spc="-5">
                <a:latin typeface="Times New Roman"/>
                <a:cs typeface="Times New Roman"/>
              </a:rPr>
              <a:t>các </a:t>
            </a:r>
            <a:r>
              <a:rPr dirty="0" sz="1250" spc="-125">
                <a:latin typeface="Times New Roman"/>
                <a:cs typeface="Times New Roman"/>
              </a:rPr>
              <a:t>thƣ </a:t>
            </a:r>
            <a:r>
              <a:rPr dirty="0" sz="1250" spc="-10">
                <a:latin typeface="Times New Roman"/>
                <a:cs typeface="Times New Roman"/>
              </a:rPr>
              <a:t>mục </a:t>
            </a:r>
            <a:r>
              <a:rPr dirty="0" sz="1250" spc="-5">
                <a:latin typeface="Times New Roman"/>
                <a:cs typeface="Times New Roman"/>
              </a:rPr>
              <a:t>có trong </a:t>
            </a:r>
            <a:r>
              <a:rPr dirty="0" sz="1250" spc="-125">
                <a:latin typeface="Times New Roman"/>
                <a:cs typeface="Times New Roman"/>
              </a:rPr>
              <a:t>thƣ </a:t>
            </a:r>
            <a:r>
              <a:rPr dirty="0" sz="1250" spc="-10">
                <a:latin typeface="Times New Roman"/>
                <a:cs typeface="Times New Roman"/>
              </a:rPr>
              <a:t>mục </a:t>
            </a:r>
            <a:r>
              <a:rPr dirty="0" sz="1250" spc="-5">
                <a:latin typeface="Times New Roman"/>
                <a:cs typeface="Times New Roman"/>
              </a:rPr>
              <a:t>“E:\Baigiang” </a:t>
            </a:r>
            <a:r>
              <a:rPr dirty="0" sz="1250" spc="-114">
                <a:latin typeface="Times New Roman"/>
                <a:cs typeface="Times New Roman"/>
              </a:rPr>
              <a:t>lƣu </a:t>
            </a:r>
            <a:r>
              <a:rPr dirty="0" sz="1250" spc="-5">
                <a:latin typeface="Times New Roman"/>
                <a:cs typeface="Times New Roman"/>
              </a:rPr>
              <a:t>vào hộp </a:t>
            </a:r>
            <a:r>
              <a:rPr dirty="0" sz="1250" spc="-10">
                <a:latin typeface="Times New Roman"/>
                <a:cs typeface="Times New Roman"/>
              </a:rPr>
              <a:t>Combo </a:t>
            </a:r>
            <a:r>
              <a:rPr dirty="0" sz="1250" spc="-120">
                <a:latin typeface="Times New Roman"/>
                <a:cs typeface="Times New Roman"/>
              </a:rPr>
              <a:t>thông  </a:t>
            </a:r>
            <a:r>
              <a:rPr dirty="0" sz="1250" spc="-5">
                <a:latin typeface="Times New Roman"/>
                <a:cs typeface="Times New Roman"/>
              </a:rPr>
              <a:t>qua thuộc </a:t>
            </a:r>
            <a:r>
              <a:rPr dirty="0" sz="1250">
                <a:latin typeface="Times New Roman"/>
                <a:cs typeface="Times New Roman"/>
              </a:rPr>
              <a:t>tính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DataSource.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87370" y="5071745"/>
            <a:ext cx="2496820" cy="1835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6954946"/>
            <a:ext cx="6177280" cy="211264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445134">
              <a:lnSpc>
                <a:spcPct val="100000"/>
              </a:lnSpc>
              <a:spcBef>
                <a:spcPts val="585"/>
              </a:spcBef>
            </a:pPr>
            <a:r>
              <a:rPr dirty="0" sz="1250" spc="-5" b="1">
                <a:latin typeface="Times New Roman"/>
                <a:cs typeface="Times New Roman"/>
              </a:rPr>
              <a:t>Hướng</a:t>
            </a:r>
            <a:r>
              <a:rPr dirty="0" sz="1250" spc="-10" b="1">
                <a:latin typeface="Times New Roman"/>
                <a:cs typeface="Times New Roman"/>
              </a:rPr>
              <a:t> </a:t>
            </a:r>
            <a:r>
              <a:rPr dirty="0" sz="1250" spc="-5" b="1">
                <a:latin typeface="Times New Roman"/>
                <a:cs typeface="Times New Roman"/>
              </a:rPr>
              <a:t>dẫn</a:t>
            </a: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00"/>
              </a:spcBef>
            </a:pPr>
            <a:r>
              <a:rPr dirty="0" sz="1300" spc="-5">
                <a:latin typeface="Times New Roman"/>
                <a:cs typeface="Times New Roman"/>
              </a:rPr>
              <a:t>Vào Microsoft Visual Studio 2010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dự </a:t>
            </a:r>
            <a:r>
              <a:rPr dirty="0" sz="1300">
                <a:latin typeface="Times New Roman"/>
                <a:cs typeface="Times New Roman"/>
              </a:rPr>
              <a:t>án </a:t>
            </a:r>
            <a:r>
              <a:rPr dirty="0" sz="1300" spc="-5">
                <a:latin typeface="Times New Roman"/>
                <a:cs typeface="Times New Roman"/>
              </a:rPr>
              <a:t>mới, đặt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hộp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combo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300" i="1">
                <a:latin typeface="Times New Roman"/>
                <a:cs typeface="Times New Roman"/>
              </a:rPr>
              <a:t>cboThumuc </a:t>
            </a:r>
            <a:r>
              <a:rPr dirty="0" sz="1300" spc="-5">
                <a:latin typeface="Times New Roman"/>
                <a:cs typeface="Times New Roman"/>
              </a:rPr>
              <a:t>vào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Form1.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 b="1" i="1">
                <a:latin typeface="Times New Roman"/>
                <a:cs typeface="Times New Roman"/>
              </a:rPr>
              <a:t>Viết code: </a:t>
            </a: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</a:t>
            </a:r>
            <a:r>
              <a:rPr dirty="0" sz="1300">
                <a:latin typeface="Times New Roman"/>
                <a:cs typeface="Times New Roman"/>
              </a:rPr>
              <a:t>kiện </a:t>
            </a:r>
            <a:r>
              <a:rPr dirty="0" sz="1300" spc="-5">
                <a:latin typeface="Times New Roman"/>
                <a:cs typeface="Times New Roman"/>
              </a:rPr>
              <a:t>Load của Form1 ra và viết vào sự </a:t>
            </a:r>
            <a:r>
              <a:rPr dirty="0" sz="1300">
                <a:latin typeface="Times New Roman"/>
                <a:cs typeface="Times New Roman"/>
              </a:rPr>
              <a:t>kiện </a:t>
            </a:r>
            <a:r>
              <a:rPr dirty="0" sz="1300" spc="-5">
                <a:latin typeface="Times New Roman"/>
                <a:cs typeface="Times New Roman"/>
              </a:rPr>
              <a:t>đó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lệnh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285"/>
              </a:lnSpc>
              <a:spcBef>
                <a:spcPts val="345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100" spc="-5">
                <a:latin typeface="Courier New"/>
                <a:cs typeface="Courier New"/>
              </a:rPr>
              <a:t>Form1_Load(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100" spc="-5">
                <a:latin typeface="Courier New"/>
                <a:cs typeface="Courier New"/>
              </a:rPr>
              <a:t>sender,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100" spc="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e)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40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926465">
              <a:lnSpc>
                <a:spcPts val="1240"/>
              </a:lnSpc>
            </a:pP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String</a:t>
            </a:r>
            <a:r>
              <a:rPr dirty="0" sz="1100" spc="-5">
                <a:latin typeface="Courier New"/>
                <a:cs typeface="Courier New"/>
              </a:rPr>
              <a:t>[]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forder;</a:t>
            </a:r>
            <a:endParaRPr sz="1100">
              <a:latin typeface="Courier New"/>
              <a:cs typeface="Courier New"/>
            </a:endParaRPr>
          </a:p>
          <a:p>
            <a:pPr marL="926465" marR="295910">
              <a:lnSpc>
                <a:spcPts val="1250"/>
              </a:lnSpc>
              <a:spcBef>
                <a:spcPts val="65"/>
              </a:spcBef>
            </a:pPr>
            <a:r>
              <a:rPr dirty="0" sz="1100" spc="-5">
                <a:latin typeface="Courier New"/>
                <a:cs typeface="Courier New"/>
              </a:rPr>
              <a:t>forder =System.IO.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Directory</a:t>
            </a:r>
            <a:r>
              <a:rPr dirty="0" sz="1100" spc="-5">
                <a:latin typeface="Courier New"/>
                <a:cs typeface="Courier New"/>
              </a:rPr>
              <a:t>.GetDirectories(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"E:\\BaiGiang"</a:t>
            </a:r>
            <a:r>
              <a:rPr dirty="0" sz="1100" spc="-5">
                <a:latin typeface="Courier New"/>
                <a:cs typeface="Courier New"/>
              </a:rPr>
              <a:t>);  cboThuMuc.DataSource =forder</a:t>
            </a:r>
            <a:r>
              <a:rPr dirty="0" sz="1100" spc="-10">
                <a:latin typeface="Courier New"/>
                <a:cs typeface="Courier New"/>
              </a:rPr>
              <a:t> </a:t>
            </a:r>
            <a:r>
              <a:rPr dirty="0" sz="1100">
                <a:latin typeface="Courier New"/>
                <a:cs typeface="Courier New"/>
              </a:rPr>
              <a:t>;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15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97250" y="1098550"/>
            <a:ext cx="972185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68120" y="440123"/>
            <a:ext cx="6179185" cy="195770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20"/>
              </a:spcBef>
            </a:pPr>
            <a:r>
              <a:rPr dirty="0" sz="1200" spc="-5" b="1" i="1">
                <a:latin typeface="Arial"/>
                <a:cs typeface="Arial"/>
              </a:rPr>
              <a:t>3.3.6. Điều </a:t>
            </a:r>
            <a:r>
              <a:rPr dirty="0" sz="1200" b="1" i="1">
                <a:latin typeface="Arial"/>
                <a:cs typeface="Arial"/>
              </a:rPr>
              <a:t>khiển</a:t>
            </a:r>
            <a:r>
              <a:rPr dirty="0" sz="1200" spc="-2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CheckedListBox</a:t>
            </a:r>
            <a:endParaRPr sz="1200">
              <a:latin typeface="Arial"/>
              <a:cs typeface="Arial"/>
            </a:endParaRPr>
          </a:p>
          <a:p>
            <a:pPr algn="just" marL="12700" marR="8255" indent="359410">
              <a:lnSpc>
                <a:spcPct val="123800"/>
              </a:lnSpc>
              <a:spcBef>
                <a:spcPts val="840"/>
              </a:spcBef>
              <a:tabLst>
                <a:tab pos="3362960" algn="l"/>
              </a:tabLst>
            </a:pPr>
            <a:r>
              <a:rPr dirty="0" sz="1300" spc="-5">
                <a:latin typeface="Times New Roman"/>
                <a:cs typeface="Times New Roman"/>
              </a:rPr>
              <a:t>Điều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khiển</a:t>
            </a:r>
            <a:r>
              <a:rPr dirty="0" sz="1300" spc="1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CheckedListBox	cho </a:t>
            </a:r>
            <a:r>
              <a:rPr dirty="0" sz="1300">
                <a:latin typeface="Times New Roman"/>
                <a:cs typeface="Times New Roman"/>
              </a:rPr>
              <a:t>phép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10">
                <a:latin typeface="Times New Roman"/>
                <a:cs typeface="Times New Roman"/>
              </a:rPr>
              <a:t>trữ </a:t>
            </a:r>
            <a:r>
              <a:rPr dirty="0" sz="1300" spc="-5">
                <a:latin typeface="Times New Roman"/>
                <a:cs typeface="Times New Roman"/>
              </a:rPr>
              <a:t>và hiển </a:t>
            </a:r>
            <a:r>
              <a:rPr dirty="0" sz="1300">
                <a:latin typeface="Times New Roman"/>
                <a:cs typeface="Times New Roman"/>
              </a:rPr>
              <a:t>thị các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114">
                <a:latin typeface="Times New Roman"/>
                <a:cs typeface="Times New Roman"/>
              </a:rPr>
              <a:t>dữ  </a:t>
            </a:r>
            <a:r>
              <a:rPr dirty="0" sz="1300" spc="-5">
                <a:latin typeface="Times New Roman"/>
                <a:cs typeface="Times New Roman"/>
              </a:rPr>
              <a:t>liệu theo dòng và có một </a:t>
            </a:r>
            <a:r>
              <a:rPr dirty="0" sz="130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CheckBox ở đầu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dòng.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Điều khiển CheckedListBox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10">
                <a:latin typeface="Times New Roman"/>
                <a:cs typeface="Times New Roman"/>
              </a:rPr>
              <a:t>tiếp </a:t>
            </a:r>
            <a:r>
              <a:rPr dirty="0" sz="1300" spc="-5">
                <a:latin typeface="Times New Roman"/>
                <a:cs typeface="Times New Roman"/>
              </a:rPr>
              <a:t>đầu ngữ </a:t>
            </a:r>
            <a:r>
              <a:rPr dirty="0" sz="1300">
                <a:latin typeface="Times New Roman"/>
                <a:cs typeface="Times New Roman"/>
              </a:rPr>
              <a:t>là </a:t>
            </a:r>
            <a:r>
              <a:rPr dirty="0" sz="1300" spc="-5">
                <a:latin typeface="Times New Roman"/>
                <a:cs typeface="Times New Roman"/>
              </a:rPr>
              <a:t>clb và có các thuộc tính, sự kiện, 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10">
                <a:latin typeface="Times New Roman"/>
                <a:cs typeface="Times New Roman"/>
              </a:rPr>
              <a:t>thức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tự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điều khiển ListBox. Ngoài ra nó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thêm một </a:t>
            </a:r>
            <a:r>
              <a:rPr dirty="0" sz="1300">
                <a:latin typeface="Times New Roman"/>
                <a:cs typeface="Times New Roman"/>
              </a:rPr>
              <a:t>số </a:t>
            </a:r>
            <a:r>
              <a:rPr dirty="0" sz="1300" spc="-5">
                <a:latin typeface="Times New Roman"/>
                <a:cs typeface="Times New Roman"/>
              </a:rPr>
              <a:t>thuộc tính </a:t>
            </a:r>
            <a:r>
              <a:rPr dirty="0" sz="1300" spc="-275">
                <a:latin typeface="Times New Roman"/>
                <a:cs typeface="Times New Roman"/>
              </a:rPr>
              <a:t>và  </a:t>
            </a:r>
            <a:r>
              <a:rPr dirty="0" sz="1300" spc="-5">
                <a:latin typeface="Times New Roman"/>
                <a:cs typeface="Times New Roman"/>
              </a:rPr>
              <a:t>sự kiện khác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17980" y="2598673"/>
          <a:ext cx="5494020" cy="50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350"/>
                <a:gridCol w="4335780"/>
              </a:tblGrid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CheckedItems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Thuộc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tính này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tập các phần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tử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Check.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ItemCheck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kích đúp chuột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một lựa</a:t>
                      </a:r>
                      <a:r>
                        <a:rPr dirty="0" sz="1150" spc="-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27733" y="3159378"/>
            <a:ext cx="3961129" cy="541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8: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cho </a:t>
            </a:r>
            <a:r>
              <a:rPr dirty="0" sz="1300" spc="-10">
                <a:latin typeface="Times New Roman"/>
                <a:cs typeface="Times New Roman"/>
              </a:rPr>
              <a:t>phép chọn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10">
                <a:latin typeface="Times New Roman"/>
                <a:cs typeface="Times New Roman"/>
              </a:rPr>
              <a:t>món </a:t>
            </a:r>
            <a:r>
              <a:rPr dirty="0" sz="1300" spc="-5">
                <a:latin typeface="Times New Roman"/>
                <a:cs typeface="Times New Roman"/>
              </a:rPr>
              <a:t>ăn </a:t>
            </a:r>
            <a:r>
              <a:rPr dirty="0" sz="1300" spc="-140">
                <a:latin typeface="Times New Roman"/>
                <a:cs typeface="Times New Roman"/>
              </a:rPr>
              <a:t>nhƣ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1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42870" y="3828415"/>
            <a:ext cx="3385820" cy="2529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8120" y="6414287"/>
            <a:ext cx="6180455" cy="1336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Đặt lên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hộp điều khiển CheckedListBox </a:t>
            </a:r>
            <a:r>
              <a:rPr dirty="0" sz="1300" spc="-5" i="1">
                <a:latin typeface="Times New Roman"/>
                <a:cs typeface="Times New Roman"/>
              </a:rPr>
              <a:t>clbMonAn </a:t>
            </a:r>
            <a:r>
              <a:rPr dirty="0" sz="1300" spc="-5">
                <a:latin typeface="Times New Roman"/>
                <a:cs typeface="Times New Roman"/>
              </a:rPr>
              <a:t>và nút lệnh  </a:t>
            </a:r>
            <a:r>
              <a:rPr dirty="0" sz="1300" spc="-5" i="1">
                <a:latin typeface="Times New Roman"/>
                <a:cs typeface="Times New Roman"/>
              </a:rPr>
              <a:t>btnHoanThanh</a:t>
            </a:r>
            <a:r>
              <a:rPr dirty="0" sz="1300" spc="-5">
                <a:latin typeface="Times New Roman"/>
                <a:cs typeface="Times New Roman"/>
              </a:rPr>
              <a:t>. </a:t>
            </a:r>
            <a:r>
              <a:rPr dirty="0" sz="1300" spc="-10">
                <a:latin typeface="Times New Roman"/>
                <a:cs typeface="Times New Roman"/>
              </a:rPr>
              <a:t>Viết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hiển thị </a:t>
            </a:r>
            <a:r>
              <a:rPr dirty="0" sz="1300" spc="110">
                <a:latin typeface="Times New Roman"/>
                <a:cs typeface="Times New Roman"/>
              </a:rPr>
              <a:t>danh sách </a:t>
            </a:r>
            <a:r>
              <a:rPr dirty="0" sz="1300" spc="100">
                <a:latin typeface="Times New Roman"/>
                <a:cs typeface="Times New Roman"/>
              </a:rPr>
              <a:t>các </a:t>
            </a:r>
            <a:r>
              <a:rPr dirty="0" sz="1300" spc="65">
                <a:latin typeface="Times New Roman"/>
                <a:cs typeface="Times New Roman"/>
              </a:rPr>
              <a:t>mó </a:t>
            </a:r>
            <a:r>
              <a:rPr dirty="0" sz="1300" spc="-5">
                <a:latin typeface="Times New Roman"/>
                <a:cs typeface="Times New Roman"/>
              </a:rPr>
              <a:t>n </a:t>
            </a:r>
            <a:r>
              <a:rPr dirty="0" sz="1300" spc="75">
                <a:latin typeface="Times New Roman"/>
                <a:cs typeface="Times New Roman"/>
              </a:rPr>
              <a:t>ăn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chia thành </a:t>
            </a:r>
            <a:r>
              <a:rPr dirty="0" sz="1300" spc="-290">
                <a:latin typeface="Times New Roman"/>
                <a:cs typeface="Times New Roman"/>
              </a:rPr>
              <a:t>2  </a:t>
            </a:r>
            <a:r>
              <a:rPr dirty="0" sz="1300" spc="-5">
                <a:latin typeface="Times New Roman"/>
                <a:cs typeface="Times New Roman"/>
              </a:rPr>
              <a:t>cột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trong hộp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clbMonAn</a:t>
            </a:r>
            <a:r>
              <a:rPr dirty="0" sz="1300"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800"/>
              </a:lnSpc>
              <a:spcBef>
                <a:spcPts val="595"/>
              </a:spcBef>
            </a:pP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</a:t>
            </a:r>
            <a:r>
              <a:rPr dirty="0" sz="1300">
                <a:latin typeface="Times New Roman"/>
                <a:cs typeface="Times New Roman"/>
              </a:rPr>
              <a:t>đánh </a:t>
            </a:r>
            <a:r>
              <a:rPr dirty="0" sz="1300" spc="-5">
                <a:latin typeface="Times New Roman"/>
                <a:cs typeface="Times New Roman"/>
              </a:rPr>
              <a:t>dấu vào hộp CheckBox của từng phần tử, sẽ xuất hiện </a:t>
            </a:r>
            <a:r>
              <a:rPr dirty="0" sz="1300" spc="-60">
                <a:latin typeface="Times New Roman"/>
                <a:cs typeface="Times New Roman"/>
              </a:rPr>
              <a:t>hộp  </a:t>
            </a:r>
            <a:r>
              <a:rPr dirty="0" sz="1300" spc="-5">
                <a:latin typeface="Times New Roman"/>
                <a:cs typeface="Times New Roman"/>
              </a:rPr>
              <a:t>thông báo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10">
                <a:latin typeface="Times New Roman"/>
                <a:cs typeface="Times New Roman"/>
              </a:rPr>
              <a:t>món </a:t>
            </a:r>
            <a:r>
              <a:rPr dirty="0" sz="1300" spc="-5">
                <a:latin typeface="Times New Roman"/>
                <a:cs typeface="Times New Roman"/>
              </a:rPr>
              <a:t>ăn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10">
                <a:latin typeface="Times New Roman"/>
                <a:cs typeface="Times New Roman"/>
              </a:rPr>
              <a:t>ứng </a:t>
            </a:r>
            <a:r>
              <a:rPr dirty="0" sz="1300" spc="-5">
                <a:latin typeface="Times New Roman"/>
                <a:cs typeface="Times New Roman"/>
              </a:rPr>
              <a:t>với phần tử đó,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hình </a:t>
            </a:r>
            <a:r>
              <a:rPr dirty="0" sz="1300" spc="-10">
                <a:latin typeface="Times New Roman"/>
                <a:cs typeface="Times New Roman"/>
              </a:rPr>
              <a:t>minh </a:t>
            </a:r>
            <a:r>
              <a:rPr dirty="0" sz="1300" spc="-5">
                <a:latin typeface="Times New Roman"/>
                <a:cs typeface="Times New Roman"/>
              </a:rPr>
              <a:t>họa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2086610"/>
            <a:chOff x="1062532" y="792480"/>
            <a:chExt cx="6189980" cy="208661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50210" y="798830"/>
              <a:ext cx="2771140" cy="20802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2935503"/>
            <a:ext cx="6177280" cy="520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8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kích chọn nút </a:t>
            </a:r>
            <a:r>
              <a:rPr dirty="0" sz="1300" spc="-5" i="1">
                <a:latin typeface="Times New Roman"/>
                <a:cs typeface="Times New Roman"/>
              </a:rPr>
              <a:t>Hoàn thành </a:t>
            </a:r>
            <a:r>
              <a:rPr dirty="0" sz="1300" spc="-5">
                <a:latin typeface="Times New Roman"/>
                <a:cs typeface="Times New Roman"/>
              </a:rPr>
              <a:t>sẽ </a:t>
            </a:r>
            <a:r>
              <a:rPr dirty="0" sz="1300">
                <a:latin typeface="Times New Roman"/>
                <a:cs typeface="Times New Roman"/>
              </a:rPr>
              <a:t>xuất </a:t>
            </a:r>
            <a:r>
              <a:rPr dirty="0" sz="1300" spc="-5">
                <a:latin typeface="Times New Roman"/>
                <a:cs typeface="Times New Roman"/>
              </a:rPr>
              <a:t>hiện hộp </a:t>
            </a:r>
            <a:r>
              <a:rPr dirty="0" sz="1300">
                <a:latin typeface="Times New Roman"/>
                <a:cs typeface="Times New Roman"/>
              </a:rPr>
              <a:t>thoại </a:t>
            </a:r>
            <a:r>
              <a:rPr dirty="0" sz="1300" spc="-1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báo </a:t>
            </a:r>
            <a:r>
              <a:rPr dirty="0" sz="1300">
                <a:latin typeface="Times New Roman"/>
                <a:cs typeface="Times New Roman"/>
              </a:rPr>
              <a:t>tên tất </a:t>
            </a:r>
            <a:r>
              <a:rPr dirty="0" sz="1300" spc="-80">
                <a:latin typeface="Times New Roman"/>
                <a:cs typeface="Times New Roman"/>
              </a:rPr>
              <a:t>cả  </a:t>
            </a:r>
            <a:r>
              <a:rPr dirty="0" sz="1300" spc="-5">
                <a:latin typeface="Times New Roman"/>
                <a:cs typeface="Times New Roman"/>
              </a:rPr>
              <a:t>các món </a:t>
            </a:r>
            <a:r>
              <a:rPr dirty="0" sz="1300">
                <a:latin typeface="Times New Roman"/>
                <a:cs typeface="Times New Roman"/>
              </a:rPr>
              <a:t>ăn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đã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chọn.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51175" y="3582670"/>
            <a:ext cx="2569210" cy="1949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27733" y="5643753"/>
            <a:ext cx="4780915" cy="3535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Hướng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dẫn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kiện </a:t>
            </a:r>
            <a:r>
              <a:rPr dirty="0" sz="1300">
                <a:latin typeface="Times New Roman"/>
                <a:cs typeface="Times New Roman"/>
              </a:rPr>
              <a:t>Load </a:t>
            </a:r>
            <a:r>
              <a:rPr dirty="0" sz="1300" spc="-5">
                <a:latin typeface="Times New Roman"/>
                <a:cs typeface="Times New Roman"/>
              </a:rPr>
              <a:t>của Form1 ra và viết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300"/>
              </a:lnSpc>
              <a:spcBef>
                <a:spcPts val="185"/>
              </a:spcBef>
            </a:pPr>
            <a:r>
              <a:rPr dirty="0" sz="12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200" spc="-5">
                <a:latin typeface="Courier New"/>
                <a:cs typeface="Courier New"/>
              </a:rPr>
              <a:t>Form1_Load(</a:t>
            </a:r>
            <a:r>
              <a:rPr dirty="0" sz="12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200" spc="-5">
                <a:latin typeface="Courier New"/>
                <a:cs typeface="Courier New"/>
              </a:rPr>
              <a:t>sender, </a:t>
            </a:r>
            <a:r>
              <a:rPr dirty="0" sz="12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200" spc="-5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e)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160"/>
              </a:lnSpc>
            </a:pPr>
            <a:r>
              <a:rPr dirty="0" sz="120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469265" marR="1193165">
              <a:lnSpc>
                <a:spcPct val="80000"/>
              </a:lnSpc>
              <a:spcBef>
                <a:spcPts val="145"/>
              </a:spcBef>
            </a:pPr>
            <a:r>
              <a:rPr dirty="0" sz="1200" spc="-5">
                <a:solidFill>
                  <a:srgbClr val="008000"/>
                </a:solidFill>
                <a:latin typeface="Courier New"/>
                <a:cs typeface="Courier New"/>
              </a:rPr>
              <a:t>//Cho phép hiển thị trên nhiều cột  </a:t>
            </a:r>
            <a:r>
              <a:rPr dirty="0" sz="1200" spc="-5">
                <a:latin typeface="Courier New"/>
                <a:cs typeface="Courier New"/>
              </a:rPr>
              <a:t>clbMonAn.MultiColumn </a:t>
            </a:r>
            <a:r>
              <a:rPr dirty="0" sz="1200">
                <a:latin typeface="Courier New"/>
                <a:cs typeface="Courier New"/>
              </a:rPr>
              <a:t>=</a:t>
            </a:r>
            <a:r>
              <a:rPr dirty="0" sz="1200" spc="-20">
                <a:latin typeface="Courier New"/>
                <a:cs typeface="Courier New"/>
              </a:rPr>
              <a:t> </a:t>
            </a:r>
            <a:r>
              <a:rPr dirty="0" sz="12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200" spc="-5"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  <a:p>
            <a:pPr marL="469265" marR="462280">
              <a:lnSpc>
                <a:spcPct val="80000"/>
              </a:lnSpc>
              <a:spcBef>
                <a:spcPts val="10"/>
              </a:spcBef>
            </a:pPr>
            <a:r>
              <a:rPr dirty="0" sz="1200" spc="-5">
                <a:solidFill>
                  <a:srgbClr val="008000"/>
                </a:solidFill>
                <a:latin typeface="Courier New"/>
                <a:cs typeface="Courier New"/>
              </a:rPr>
              <a:t>//Cho phép hiển thị trên </a:t>
            </a:r>
            <a:r>
              <a:rPr dirty="0" sz="1200">
                <a:solidFill>
                  <a:srgbClr val="008000"/>
                </a:solidFill>
                <a:latin typeface="Courier New"/>
                <a:cs typeface="Courier New"/>
              </a:rPr>
              <a:t>2 </a:t>
            </a:r>
            <a:r>
              <a:rPr dirty="0" sz="1200" spc="-5">
                <a:solidFill>
                  <a:srgbClr val="008000"/>
                </a:solidFill>
                <a:latin typeface="Courier New"/>
                <a:cs typeface="Courier New"/>
              </a:rPr>
              <a:t>cột  </a:t>
            </a:r>
            <a:r>
              <a:rPr dirty="0" sz="1200" spc="-5">
                <a:latin typeface="Courier New"/>
                <a:cs typeface="Courier New"/>
              </a:rPr>
              <a:t>clbMonAn.ColumnWidth </a:t>
            </a:r>
            <a:r>
              <a:rPr dirty="0" sz="1200">
                <a:latin typeface="Courier New"/>
                <a:cs typeface="Courier New"/>
              </a:rPr>
              <a:t>= </a:t>
            </a:r>
            <a:r>
              <a:rPr dirty="0" sz="1200" spc="-5">
                <a:latin typeface="Courier New"/>
                <a:cs typeface="Courier New"/>
              </a:rPr>
              <a:t>clbMonAn.Width </a:t>
            </a:r>
            <a:r>
              <a:rPr dirty="0" sz="1200">
                <a:latin typeface="Courier New"/>
                <a:cs typeface="Courier New"/>
              </a:rPr>
              <a:t>/</a:t>
            </a:r>
            <a:r>
              <a:rPr dirty="0" sz="1200" spc="-85">
                <a:latin typeface="Courier New"/>
                <a:cs typeface="Courier New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2;</a:t>
            </a:r>
            <a:endParaRPr sz="1200">
              <a:latin typeface="Courier New"/>
              <a:cs typeface="Courier New"/>
            </a:endParaRPr>
          </a:p>
          <a:p>
            <a:pPr marL="469265" marR="828040">
              <a:lnSpc>
                <a:spcPct val="80000"/>
              </a:lnSpc>
            </a:pPr>
            <a:r>
              <a:rPr dirty="0" sz="1200" spc="-5">
                <a:solidFill>
                  <a:srgbClr val="008000"/>
                </a:solidFill>
                <a:latin typeface="Courier New"/>
                <a:cs typeface="Courier New"/>
              </a:rPr>
              <a:t>//Thêm các phần </a:t>
            </a:r>
            <a:r>
              <a:rPr dirty="0" sz="1200">
                <a:solidFill>
                  <a:srgbClr val="008000"/>
                </a:solidFill>
                <a:latin typeface="Courier New"/>
                <a:cs typeface="Courier New"/>
              </a:rPr>
              <a:t>tử </a:t>
            </a:r>
            <a:r>
              <a:rPr dirty="0" sz="1200" spc="-5">
                <a:solidFill>
                  <a:srgbClr val="008000"/>
                </a:solidFill>
                <a:latin typeface="Courier New"/>
                <a:cs typeface="Courier New"/>
              </a:rPr>
              <a:t>vào CheckedListBox  </a:t>
            </a:r>
            <a:r>
              <a:rPr dirty="0" sz="1200" spc="-5">
                <a:latin typeface="Courier New"/>
                <a:cs typeface="Courier New"/>
              </a:rPr>
              <a:t>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"Ba chỉ cuốn</a:t>
            </a:r>
            <a:r>
              <a:rPr dirty="0" sz="1200" spc="-7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nắm"</a:t>
            </a:r>
            <a:r>
              <a:rPr dirty="0" sz="1200" spc="-5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469265" marR="5080">
              <a:lnSpc>
                <a:spcPct val="80300"/>
              </a:lnSpc>
              <a:spcBef>
                <a:spcPts val="10"/>
              </a:spcBef>
            </a:pPr>
            <a:r>
              <a:rPr dirty="0" sz="1200" spc="-5">
                <a:latin typeface="Courier New"/>
                <a:cs typeface="Courier New"/>
              </a:rPr>
              <a:t>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"Ba chỉ luộc chấm mắm tép"</a:t>
            </a:r>
            <a:r>
              <a:rPr dirty="0" sz="1200" spc="-5">
                <a:latin typeface="Courier New"/>
                <a:cs typeface="Courier New"/>
              </a:rPr>
              <a:t>);  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"Thịt gà rang muối"</a:t>
            </a:r>
            <a:r>
              <a:rPr dirty="0" sz="1200" spc="-5">
                <a:latin typeface="Courier New"/>
                <a:cs typeface="Courier New"/>
              </a:rPr>
              <a:t>);  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"Thịt gà nướng"</a:t>
            </a:r>
            <a:r>
              <a:rPr dirty="0" sz="1200" spc="-5">
                <a:latin typeface="Courier New"/>
                <a:cs typeface="Courier New"/>
              </a:rPr>
              <a:t>);  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"Bê nướng"</a:t>
            </a:r>
            <a:r>
              <a:rPr dirty="0" sz="1200" spc="-5">
                <a:latin typeface="Courier New"/>
                <a:cs typeface="Courier New"/>
              </a:rPr>
              <a:t>);  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"Chả cá lã vọng"</a:t>
            </a:r>
            <a:r>
              <a:rPr dirty="0" sz="1200" spc="-5">
                <a:latin typeface="Courier New"/>
                <a:cs typeface="Courier New"/>
              </a:rPr>
              <a:t>);  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"Bún ốc"</a:t>
            </a:r>
            <a:r>
              <a:rPr dirty="0" sz="1200" spc="-5">
                <a:latin typeface="Courier New"/>
                <a:cs typeface="Courier New"/>
              </a:rPr>
              <a:t>);  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"Cháo chim </a:t>
            </a:r>
            <a:r>
              <a:rPr dirty="0" sz="1200">
                <a:solidFill>
                  <a:srgbClr val="A21515"/>
                </a:solidFill>
                <a:latin typeface="Courier New"/>
                <a:cs typeface="Courier New"/>
              </a:rPr>
              <a:t>bồ 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câu"</a:t>
            </a:r>
            <a:r>
              <a:rPr dirty="0" sz="1200" spc="-5">
                <a:latin typeface="Courier New"/>
                <a:cs typeface="Courier New"/>
              </a:rPr>
              <a:t>);  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"Cháo sườn"</a:t>
            </a:r>
            <a:r>
              <a:rPr dirty="0" sz="1200" spc="-5">
                <a:latin typeface="Courier New"/>
                <a:cs typeface="Courier New"/>
              </a:rPr>
              <a:t>);  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"Đậu rán"</a:t>
            </a:r>
            <a:r>
              <a:rPr dirty="0" sz="1200" spc="-5">
                <a:latin typeface="Courier New"/>
                <a:cs typeface="Courier New"/>
              </a:rPr>
              <a:t>);  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"Rau muống xào tỏi"</a:t>
            </a:r>
            <a:r>
              <a:rPr dirty="0" sz="1200" spc="-5">
                <a:latin typeface="Courier New"/>
                <a:cs typeface="Courier New"/>
              </a:rPr>
              <a:t>);  clbMonAn.Items.Add(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"Rau bí ngô</a:t>
            </a:r>
            <a:r>
              <a:rPr dirty="0" sz="1200" spc="-2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200" spc="-5">
                <a:solidFill>
                  <a:srgbClr val="A21515"/>
                </a:solidFill>
                <a:latin typeface="Courier New"/>
                <a:cs typeface="Courier New"/>
              </a:rPr>
              <a:t>luộc"</a:t>
            </a:r>
            <a:r>
              <a:rPr dirty="0" sz="1200" spc="-5">
                <a:latin typeface="Courier New"/>
                <a:cs typeface="Courier New"/>
              </a:rPr>
              <a:t>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150"/>
              </a:lnSpc>
            </a:pPr>
            <a:r>
              <a:rPr dirty="0" sz="1200"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13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7280" cy="85598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889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trình sẽ bao </a:t>
            </a:r>
            <a:r>
              <a:rPr dirty="0" sz="1300">
                <a:latin typeface="Times New Roman"/>
                <a:cs typeface="Times New Roman"/>
              </a:rPr>
              <a:t>hàm </a:t>
            </a:r>
            <a:r>
              <a:rPr dirty="0" sz="1300" spc="-5">
                <a:latin typeface="Times New Roman"/>
                <a:cs typeface="Times New Roman"/>
              </a:rPr>
              <a:t>cả dữ liệu và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>
                <a:latin typeface="Times New Roman"/>
                <a:cs typeface="Times New Roman"/>
              </a:rPr>
              <a:t>thức hành </a:t>
            </a:r>
            <a:r>
              <a:rPr dirty="0" sz="1300" spc="-5">
                <a:latin typeface="Times New Roman"/>
                <a:cs typeface="Times New Roman"/>
              </a:rPr>
              <a:t>động trên dữ liệu </a:t>
            </a:r>
            <a:r>
              <a:rPr dirty="0" sz="1300">
                <a:latin typeface="Times New Roman"/>
                <a:cs typeface="Times New Roman"/>
              </a:rPr>
              <a:t>đó. </a:t>
            </a:r>
            <a:r>
              <a:rPr dirty="0" sz="1300" spc="-5">
                <a:latin typeface="Times New Roman"/>
                <a:cs typeface="Times New Roman"/>
              </a:rPr>
              <a:t>Vì vậy, việc lập </a:t>
            </a:r>
            <a:r>
              <a:rPr dirty="0" sz="1300" spc="-40">
                <a:latin typeface="Times New Roman"/>
                <a:cs typeface="Times New Roman"/>
              </a:rPr>
              <a:t>trình  </a:t>
            </a:r>
            <a:r>
              <a:rPr dirty="0" sz="1300" spc="-5">
                <a:latin typeface="Times New Roman"/>
                <a:cs typeface="Times New Roman"/>
              </a:rPr>
              <a:t>sẽ đơn giản và mang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kế thừa cao, tiết </a:t>
            </a:r>
            <a:r>
              <a:rPr dirty="0" sz="1300">
                <a:latin typeface="Times New Roman"/>
                <a:cs typeface="Times New Roman"/>
              </a:rPr>
              <a:t>kiệm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thời gian lập</a:t>
            </a:r>
            <a:r>
              <a:rPr dirty="0" sz="1300" spc="-8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algn="just" marL="12700" marR="12065" indent="359410">
              <a:lnSpc>
                <a:spcPct val="124600"/>
              </a:lnSpc>
              <a:spcBef>
                <a:spcPts val="600"/>
              </a:spcBef>
            </a:pPr>
            <a:r>
              <a:rPr dirty="0" sz="1300">
                <a:latin typeface="Times New Roman"/>
                <a:cs typeface="Times New Roman"/>
              </a:rPr>
              <a:t>Tuy nhiên, </a:t>
            </a:r>
            <a:r>
              <a:rPr dirty="0" sz="1300" spc="-5">
                <a:latin typeface="Times New Roman"/>
                <a:cs typeface="Times New Roman"/>
              </a:rPr>
              <a:t>với các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pháp lập </a:t>
            </a:r>
            <a:r>
              <a:rPr dirty="0" sz="1300">
                <a:latin typeface="Times New Roman"/>
                <a:cs typeface="Times New Roman"/>
              </a:rPr>
              <a:t>trình trên </a:t>
            </a:r>
            <a:r>
              <a:rPr dirty="0" sz="1300" spc="-5">
                <a:latin typeface="Times New Roman"/>
                <a:cs typeface="Times New Roman"/>
              </a:rPr>
              <a:t>đều đòi </a:t>
            </a:r>
            <a:r>
              <a:rPr dirty="0" sz="1300">
                <a:latin typeface="Times New Roman"/>
                <a:cs typeface="Times New Roman"/>
              </a:rPr>
              <a:t>hỏi </a:t>
            </a: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viên phải </a:t>
            </a:r>
            <a:r>
              <a:rPr dirty="0" sz="1300">
                <a:latin typeface="Times New Roman"/>
                <a:cs typeface="Times New Roman"/>
              </a:rPr>
              <a:t>nhớ </a:t>
            </a:r>
            <a:r>
              <a:rPr dirty="0" sz="1300" spc="-65">
                <a:latin typeface="Times New Roman"/>
                <a:cs typeface="Times New Roman"/>
              </a:rPr>
              <a:t>rất  </a:t>
            </a:r>
            <a:r>
              <a:rPr dirty="0" sz="1300" spc="-5">
                <a:latin typeface="Times New Roman"/>
                <a:cs typeface="Times New Roman"/>
              </a:rPr>
              <a:t>nhiều câu lệnh với </a:t>
            </a:r>
            <a:r>
              <a:rPr dirty="0" sz="1300" spc="-10">
                <a:latin typeface="Times New Roman"/>
                <a:cs typeface="Times New Roman"/>
              </a:rPr>
              <a:t>mỗi </a:t>
            </a:r>
            <a:r>
              <a:rPr dirty="0" sz="1300" spc="-5">
                <a:latin typeface="Times New Roman"/>
                <a:cs typeface="Times New Roman"/>
              </a:rPr>
              <a:t>lệnh có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cú pháp </a:t>
            </a:r>
            <a:r>
              <a:rPr dirty="0" sz="1300">
                <a:latin typeface="Times New Roman"/>
                <a:cs typeface="Times New Roman"/>
              </a:rPr>
              <a:t>và </a:t>
            </a:r>
            <a:r>
              <a:rPr dirty="0" sz="1300" spc="-5">
                <a:latin typeface="Times New Roman"/>
                <a:cs typeface="Times New Roman"/>
              </a:rPr>
              <a:t>tác </a:t>
            </a:r>
            <a:r>
              <a:rPr dirty="0" sz="1300">
                <a:latin typeface="Times New Roman"/>
                <a:cs typeface="Times New Roman"/>
              </a:rPr>
              <a:t>dụng riêng, khi viết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phải </a:t>
            </a:r>
            <a:r>
              <a:rPr dirty="0" sz="1300" spc="-105">
                <a:latin typeface="Times New Roman"/>
                <a:cs typeface="Times New Roman"/>
              </a:rPr>
              <a:t>tự  </a:t>
            </a:r>
            <a:r>
              <a:rPr dirty="0" sz="1300" spc="-5">
                <a:latin typeface="Times New Roman"/>
                <a:cs typeface="Times New Roman"/>
              </a:rPr>
              <a:t>lắp ghép các lệnh để có một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giải </a:t>
            </a:r>
            <a:r>
              <a:rPr dirty="0" sz="1300" spc="-5">
                <a:latin typeface="Times New Roman"/>
                <a:cs typeface="Times New Roman"/>
              </a:rPr>
              <a:t>quyết từng bài toán </a:t>
            </a:r>
            <a:r>
              <a:rPr dirty="0" sz="1300">
                <a:latin typeface="Times New Roman"/>
                <a:cs typeface="Times New Roman"/>
              </a:rPr>
              <a:t>riêng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biệt.</a:t>
            </a:r>
            <a:endParaRPr sz="1300">
              <a:latin typeface="Times New Roman"/>
              <a:cs typeface="Times New Roman"/>
            </a:endParaRPr>
          </a:p>
          <a:p>
            <a:pPr algn="just" marL="12700" marR="8255" indent="359410">
              <a:lnSpc>
                <a:spcPct val="1247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Trong xu </a:t>
            </a:r>
            <a:r>
              <a:rPr dirty="0" sz="1300" spc="-75">
                <a:latin typeface="Times New Roman"/>
                <a:cs typeface="Times New Roman"/>
              </a:rPr>
              <a:t>hƣớng </a:t>
            </a:r>
            <a:r>
              <a:rPr dirty="0" sz="1300" spc="-5">
                <a:latin typeface="Times New Roman"/>
                <a:cs typeface="Times New Roman"/>
              </a:rPr>
              <a:t>phát </a:t>
            </a:r>
            <a:r>
              <a:rPr dirty="0" sz="1300">
                <a:latin typeface="Times New Roman"/>
                <a:cs typeface="Times New Roman"/>
              </a:rPr>
              <a:t>triển </a:t>
            </a:r>
            <a:r>
              <a:rPr dirty="0" sz="1300" spc="-10">
                <a:latin typeface="Times New Roman"/>
                <a:cs typeface="Times New Roman"/>
              </a:rPr>
              <a:t>mạnh mẽ </a:t>
            </a:r>
            <a:r>
              <a:rPr dirty="0" sz="1300">
                <a:latin typeface="Times New Roman"/>
                <a:cs typeface="Times New Roman"/>
              </a:rPr>
              <a:t>hiện nay </a:t>
            </a:r>
            <a:r>
              <a:rPr dirty="0" sz="1300" spc="-5">
                <a:latin typeface="Times New Roman"/>
                <a:cs typeface="Times New Roman"/>
              </a:rPr>
              <a:t>của tin học, số </a:t>
            </a:r>
            <a:r>
              <a:rPr dirty="0" sz="1300" spc="-7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dụng máy </a:t>
            </a:r>
            <a:r>
              <a:rPr dirty="0" sz="1300" spc="-110">
                <a:latin typeface="Times New Roman"/>
                <a:cs typeface="Times New Roman"/>
              </a:rPr>
              <a:t>tính  </a:t>
            </a:r>
            <a:r>
              <a:rPr dirty="0" sz="1300" spc="-5">
                <a:latin typeface="Times New Roman"/>
                <a:cs typeface="Times New Roman"/>
              </a:rPr>
              <a:t>tăng lên rất nhanh và máy tính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hầu hết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các lĩnh vực của đời </a:t>
            </a:r>
            <a:r>
              <a:rPr dirty="0" sz="1300" spc="-10">
                <a:latin typeface="Times New Roman"/>
                <a:cs typeface="Times New Roman"/>
              </a:rPr>
              <a:t>sống </a:t>
            </a:r>
            <a:r>
              <a:rPr dirty="0" sz="1300">
                <a:latin typeface="Times New Roman"/>
                <a:cs typeface="Times New Roman"/>
              </a:rPr>
              <a:t>nên </a:t>
            </a:r>
            <a:r>
              <a:rPr dirty="0" sz="1300" spc="-60">
                <a:latin typeface="Times New Roman"/>
                <a:cs typeface="Times New Roman"/>
              </a:rPr>
              <a:t>đòi  </a:t>
            </a:r>
            <a:r>
              <a:rPr dirty="0" sz="1300" spc="-5">
                <a:latin typeface="Times New Roman"/>
                <a:cs typeface="Times New Roman"/>
              </a:rPr>
              <a:t>hỏi các ngôn ngữ lập trình cũng phải đơn </a:t>
            </a:r>
            <a:r>
              <a:rPr dirty="0" sz="1300">
                <a:latin typeface="Times New Roman"/>
                <a:cs typeface="Times New Roman"/>
              </a:rPr>
              <a:t>giản, </a:t>
            </a:r>
            <a:r>
              <a:rPr dirty="0" sz="1300" spc="-5">
                <a:latin typeface="Times New Roman"/>
                <a:cs typeface="Times New Roman"/>
              </a:rPr>
              <a:t>dễ sử dụng và mang tính đại chúng cao.  Chính vì </a:t>
            </a:r>
            <a:r>
              <a:rPr dirty="0" sz="1300">
                <a:latin typeface="Times New Roman"/>
                <a:cs typeface="Times New Roman"/>
              </a:rPr>
              <a:t>vậy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pháp </a:t>
            </a:r>
            <a:r>
              <a:rPr dirty="0" sz="1300">
                <a:latin typeface="Times New Roman"/>
                <a:cs typeface="Times New Roman"/>
              </a:rPr>
              <a:t>lập </a:t>
            </a:r>
            <a:r>
              <a:rPr dirty="0" sz="1300" spc="-5">
                <a:latin typeface="Times New Roman"/>
                <a:cs typeface="Times New Roman"/>
              </a:rPr>
              <a:t>trình trực </a:t>
            </a:r>
            <a:r>
              <a:rPr dirty="0" sz="1300">
                <a:latin typeface="Times New Roman"/>
                <a:cs typeface="Times New Roman"/>
              </a:rPr>
              <a:t>quan </a:t>
            </a:r>
            <a:r>
              <a:rPr dirty="0" sz="1300" spc="-5">
                <a:latin typeface="Times New Roman"/>
                <a:cs typeface="Times New Roman"/>
              </a:rPr>
              <a:t>ra đời. </a:t>
            </a:r>
            <a:r>
              <a:rPr dirty="0" sz="1300" spc="-10">
                <a:latin typeface="Times New Roman"/>
                <a:cs typeface="Times New Roman"/>
              </a:rPr>
              <a:t>Đặc </a:t>
            </a:r>
            <a:r>
              <a:rPr dirty="0" sz="1300">
                <a:latin typeface="Times New Roman"/>
                <a:cs typeface="Times New Roman"/>
              </a:rPr>
              <a:t>điểm </a:t>
            </a:r>
            <a:r>
              <a:rPr dirty="0" sz="1300" spc="-5">
                <a:latin typeface="Times New Roman"/>
                <a:cs typeface="Times New Roman"/>
              </a:rPr>
              <a:t>của các ngôn ngữ lập </a:t>
            </a:r>
            <a:r>
              <a:rPr dirty="0" sz="1300" spc="-45">
                <a:latin typeface="Times New Roman"/>
                <a:cs typeface="Times New Roman"/>
              </a:rPr>
              <a:t>trình  </a:t>
            </a:r>
            <a:r>
              <a:rPr dirty="0" sz="1300" spc="-5">
                <a:latin typeface="Times New Roman"/>
                <a:cs typeface="Times New Roman"/>
              </a:rPr>
              <a:t>trực quan là dễ sử </a:t>
            </a:r>
            <a:r>
              <a:rPr dirty="0" sz="1300">
                <a:latin typeface="Times New Roman"/>
                <a:cs typeface="Times New Roman"/>
              </a:rPr>
              <a:t>dụng, </a:t>
            </a:r>
            <a:r>
              <a:rPr dirty="0" sz="1300" spc="-5">
                <a:latin typeface="Times New Roman"/>
                <a:cs typeface="Times New Roman"/>
              </a:rPr>
              <a:t>triển khai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ứng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cách nhanh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chóng.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10">
                <a:latin typeface="Times New Roman"/>
                <a:cs typeface="Times New Roman"/>
              </a:rPr>
              <a:t>Đặc </a:t>
            </a:r>
            <a:r>
              <a:rPr dirty="0" sz="1300">
                <a:latin typeface="Times New Roman"/>
                <a:cs typeface="Times New Roman"/>
              </a:rPr>
              <a:t>điểm nổi </a:t>
            </a:r>
            <a:r>
              <a:rPr dirty="0" sz="1300" spc="-5">
                <a:latin typeface="Times New Roman"/>
                <a:cs typeface="Times New Roman"/>
              </a:rPr>
              <a:t>bật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pháp </a:t>
            </a:r>
            <a:r>
              <a:rPr dirty="0" sz="1300">
                <a:latin typeface="Times New Roman"/>
                <a:cs typeface="Times New Roman"/>
              </a:rPr>
              <a:t>lập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trực </a:t>
            </a:r>
            <a:r>
              <a:rPr dirty="0" sz="1300" spc="-5">
                <a:latin typeface="Times New Roman"/>
                <a:cs typeface="Times New Roman"/>
              </a:rPr>
              <a:t>quan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algn="just" marL="829310" marR="5080" indent="-228600">
              <a:lnSpc>
                <a:spcPct val="124600"/>
              </a:lnSpc>
              <a:spcBef>
                <a:spcPts val="600"/>
              </a:spcBef>
              <a:buFont typeface="Wingdings"/>
              <a:buChar char=""/>
              <a:tabLst>
                <a:tab pos="829944" algn="l"/>
              </a:tabLst>
            </a:pPr>
            <a:r>
              <a:rPr dirty="0" sz="1300" spc="-5">
                <a:latin typeface="Times New Roman"/>
                <a:cs typeface="Times New Roman"/>
              </a:rPr>
              <a:t>Cho phép </a:t>
            </a:r>
            <a:r>
              <a:rPr dirty="0" sz="1300" spc="5">
                <a:latin typeface="Times New Roman"/>
                <a:cs typeface="Times New Roman"/>
              </a:rPr>
              <a:t>xây </a:t>
            </a:r>
            <a:r>
              <a:rPr dirty="0" sz="1300" spc="-5">
                <a:latin typeface="Times New Roman"/>
                <a:cs typeface="Times New Roman"/>
              </a:rPr>
              <a:t>dựng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75">
                <a:latin typeface="Times New Roman"/>
                <a:cs typeface="Times New Roman"/>
              </a:rPr>
              <a:t>hƣớng </a:t>
            </a:r>
            <a:r>
              <a:rPr dirty="0" sz="1300" spc="-5">
                <a:latin typeface="Times New Roman"/>
                <a:cs typeface="Times New Roman"/>
              </a:rPr>
              <a:t>sự kiện </a:t>
            </a:r>
            <a:r>
              <a:rPr dirty="0" sz="1300">
                <a:latin typeface="Times New Roman"/>
                <a:cs typeface="Times New Roman"/>
              </a:rPr>
              <a:t>(Event </a:t>
            </a:r>
            <a:r>
              <a:rPr dirty="0" sz="1300" spc="-5">
                <a:latin typeface="Times New Roman"/>
                <a:cs typeface="Times New Roman"/>
              </a:rPr>
              <a:t>– </a:t>
            </a:r>
            <a:r>
              <a:rPr dirty="0" sz="1300" spc="-85">
                <a:latin typeface="Times New Roman"/>
                <a:cs typeface="Times New Roman"/>
              </a:rPr>
              <a:t>Driven  </a:t>
            </a:r>
            <a:r>
              <a:rPr dirty="0" sz="1300" spc="-5">
                <a:latin typeface="Times New Roman"/>
                <a:cs typeface="Times New Roman"/>
              </a:rPr>
              <a:t>Programming) nghĩa là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ứng dụng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viết theo </a:t>
            </a:r>
            <a:r>
              <a:rPr dirty="0" sz="1300">
                <a:latin typeface="Times New Roman"/>
                <a:cs typeface="Times New Roman"/>
              </a:rPr>
              <a:t>kiểu này </a:t>
            </a:r>
            <a:r>
              <a:rPr dirty="0" sz="1300" spc="-140">
                <a:latin typeface="Times New Roman"/>
                <a:cs typeface="Times New Roman"/>
              </a:rPr>
              <a:t>đáp  </a:t>
            </a:r>
            <a:r>
              <a:rPr dirty="0" sz="1300" spc="-5">
                <a:latin typeface="Times New Roman"/>
                <a:cs typeface="Times New Roman"/>
              </a:rPr>
              <a:t>ứng dựa theo tình </a:t>
            </a:r>
            <a:r>
              <a:rPr dirty="0" sz="1300">
                <a:latin typeface="Times New Roman"/>
                <a:cs typeface="Times New Roman"/>
              </a:rPr>
              <a:t>huống xảy </a:t>
            </a:r>
            <a:r>
              <a:rPr dirty="0" sz="1300" spc="-5">
                <a:latin typeface="Times New Roman"/>
                <a:cs typeface="Times New Roman"/>
              </a:rPr>
              <a:t>ra lúc 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trình. </a:t>
            </a:r>
            <a:r>
              <a:rPr dirty="0" sz="1300">
                <a:latin typeface="Times New Roman"/>
                <a:cs typeface="Times New Roman"/>
              </a:rPr>
              <a:t>Tình huống này </a:t>
            </a:r>
            <a:r>
              <a:rPr dirty="0" sz="1300" spc="-65">
                <a:latin typeface="Times New Roman"/>
                <a:cs typeface="Times New Roman"/>
              </a:rPr>
              <a:t>bao 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dụng ấn 1 phím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ứng, chọn lựa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lệnh hoặc </a:t>
            </a:r>
            <a:r>
              <a:rPr dirty="0" sz="1300" spc="-5">
                <a:latin typeface="Times New Roman"/>
                <a:cs typeface="Times New Roman"/>
              </a:rPr>
              <a:t>gọi </a:t>
            </a:r>
            <a:r>
              <a:rPr dirty="0" sz="1300" spc="-140">
                <a:latin typeface="Times New Roman"/>
                <a:cs typeface="Times New Roman"/>
              </a:rPr>
              <a:t>một  </a:t>
            </a:r>
            <a:r>
              <a:rPr dirty="0" sz="1300" spc="-5">
                <a:latin typeface="Times New Roman"/>
                <a:cs typeface="Times New Roman"/>
              </a:rPr>
              <a:t>lệnh từ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ứng </a:t>
            </a:r>
            <a:r>
              <a:rPr dirty="0" sz="1300">
                <a:latin typeface="Times New Roman"/>
                <a:cs typeface="Times New Roman"/>
              </a:rPr>
              <a:t>dụng khác chạy </a:t>
            </a:r>
            <a:r>
              <a:rPr dirty="0" sz="1300" spc="-5">
                <a:latin typeface="Times New Roman"/>
                <a:cs typeface="Times New Roman"/>
              </a:rPr>
              <a:t>song </a:t>
            </a:r>
            <a:r>
              <a:rPr dirty="0" sz="1300" spc="-10">
                <a:latin typeface="Times New Roman"/>
                <a:cs typeface="Times New Roman"/>
              </a:rPr>
              <a:t>song </a:t>
            </a:r>
            <a:r>
              <a:rPr dirty="0" sz="1300">
                <a:latin typeface="Times New Roman"/>
                <a:cs typeface="Times New Roman"/>
              </a:rPr>
              <a:t>cùng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lúc.</a:t>
            </a:r>
            <a:endParaRPr sz="1300">
              <a:latin typeface="Times New Roman"/>
              <a:cs typeface="Times New Roman"/>
            </a:endParaRPr>
          </a:p>
          <a:p>
            <a:pPr algn="just" marL="829310" marR="6350" indent="-228600">
              <a:lnSpc>
                <a:spcPct val="124500"/>
              </a:lnSpc>
              <a:spcBef>
                <a:spcPts val="605"/>
              </a:spcBef>
              <a:buFont typeface="Wingdings"/>
              <a:buChar char=""/>
              <a:tabLst>
                <a:tab pos="829944" algn="l"/>
              </a:tabLst>
            </a:pP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trực </a:t>
            </a:r>
            <a:r>
              <a:rPr dirty="0" sz="1300">
                <a:latin typeface="Times New Roman"/>
                <a:cs typeface="Times New Roman"/>
              </a:rPr>
              <a:t>tiếp </a:t>
            </a:r>
            <a:r>
              <a:rPr dirty="0" sz="1300" spc="-5">
                <a:latin typeface="Times New Roman"/>
                <a:cs typeface="Times New Roman"/>
              </a:rPr>
              <a:t>tạo ra các khung </a:t>
            </a:r>
            <a:r>
              <a:rPr dirty="0" sz="1300">
                <a:latin typeface="Times New Roman"/>
                <a:cs typeface="Times New Roman"/>
              </a:rPr>
              <a:t>giao </a:t>
            </a:r>
            <a:r>
              <a:rPr dirty="0" sz="1300" spc="-5">
                <a:latin typeface="Times New Roman"/>
                <a:cs typeface="Times New Roman"/>
              </a:rPr>
              <a:t>diện </a:t>
            </a:r>
            <a:r>
              <a:rPr dirty="0" sz="1300">
                <a:latin typeface="Times New Roman"/>
                <a:cs typeface="Times New Roman"/>
              </a:rPr>
              <a:t>(interface), </a:t>
            </a:r>
            <a:r>
              <a:rPr dirty="0" sz="1300" spc="-5">
                <a:latin typeface="Times New Roman"/>
                <a:cs typeface="Times New Roman"/>
              </a:rPr>
              <a:t>ứng dụng </a:t>
            </a:r>
            <a:r>
              <a:rPr dirty="0" sz="1300" spc="-45">
                <a:latin typeface="Times New Roman"/>
                <a:cs typeface="Times New Roman"/>
              </a:rPr>
              <a:t>thông </a:t>
            </a:r>
            <a:r>
              <a:rPr dirty="0" sz="1300" spc="2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qua các thao tác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5">
                <a:latin typeface="Times New Roman"/>
                <a:cs typeface="Times New Roman"/>
              </a:rPr>
              <a:t>màn hình dựa vào các </a:t>
            </a:r>
            <a:r>
              <a:rPr dirty="0" sz="1300">
                <a:latin typeface="Times New Roman"/>
                <a:cs typeface="Times New Roman"/>
              </a:rPr>
              <a:t>đối </a:t>
            </a:r>
            <a:r>
              <a:rPr dirty="0" sz="1300" spc="-75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(ojbect)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hội </a:t>
            </a:r>
            <a:r>
              <a:rPr dirty="0" sz="1300" spc="-100">
                <a:latin typeface="Times New Roman"/>
                <a:cs typeface="Times New Roman"/>
              </a:rPr>
              <a:t>thoại  </a:t>
            </a:r>
            <a:r>
              <a:rPr dirty="0" sz="1300" spc="-5">
                <a:latin typeface="Times New Roman"/>
                <a:cs typeface="Times New Roman"/>
              </a:rPr>
              <a:t>hoặc nút điều khiển </a:t>
            </a:r>
            <a:r>
              <a:rPr dirty="0" sz="1300">
                <a:latin typeface="Times New Roman"/>
                <a:cs typeface="Times New Roman"/>
              </a:rPr>
              <a:t>(control button), </a:t>
            </a:r>
            <a:r>
              <a:rPr dirty="0" sz="1300" spc="-5">
                <a:latin typeface="Times New Roman"/>
                <a:cs typeface="Times New Roman"/>
              </a:rPr>
              <a:t>những đối </a:t>
            </a:r>
            <a:r>
              <a:rPr dirty="0" sz="1300" spc="-80">
                <a:latin typeface="Times New Roman"/>
                <a:cs typeface="Times New Roman"/>
              </a:rPr>
              <a:t>tƣợng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mang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thuộc </a:t>
            </a:r>
            <a:r>
              <a:rPr dirty="0" sz="1300" spc="-55">
                <a:latin typeface="Times New Roman"/>
                <a:cs typeface="Times New Roman"/>
              </a:rPr>
              <a:t>tính  </a:t>
            </a:r>
            <a:r>
              <a:rPr dirty="0" sz="1300" spc="-5">
                <a:latin typeface="Times New Roman"/>
                <a:cs typeface="Times New Roman"/>
              </a:rPr>
              <a:t>(properties) riêng biệt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 spc="-10">
                <a:latin typeface="Times New Roman"/>
                <a:cs typeface="Times New Roman"/>
              </a:rPr>
              <a:t>màu </a:t>
            </a:r>
            <a:r>
              <a:rPr dirty="0" sz="1300" spc="-5">
                <a:latin typeface="Times New Roman"/>
                <a:cs typeface="Times New Roman"/>
              </a:rPr>
              <a:t>sắc, Font chữ…mà ta chỉ cần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lựa trên </a:t>
            </a:r>
            <a:r>
              <a:rPr dirty="0" sz="1300" spc="-65">
                <a:latin typeface="Times New Roman"/>
                <a:cs typeface="Times New Roman"/>
              </a:rPr>
              <a:t>một  </a:t>
            </a:r>
            <a:r>
              <a:rPr dirty="0" sz="1300" spc="-5">
                <a:latin typeface="Times New Roman"/>
                <a:cs typeface="Times New Roman"/>
              </a:rPr>
              <a:t>danh </a:t>
            </a:r>
            <a:r>
              <a:rPr dirty="0" sz="1300" spc="-10">
                <a:latin typeface="Times New Roman"/>
                <a:cs typeface="Times New Roman"/>
              </a:rPr>
              <a:t>sách </a:t>
            </a:r>
            <a:r>
              <a:rPr dirty="0" sz="1300">
                <a:latin typeface="Times New Roman"/>
                <a:cs typeface="Times New Roman"/>
              </a:rPr>
              <a:t>cho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sẵn.</a:t>
            </a:r>
            <a:endParaRPr sz="1300">
              <a:latin typeface="Times New Roman"/>
              <a:cs typeface="Times New Roman"/>
            </a:endParaRPr>
          </a:p>
          <a:p>
            <a:pPr algn="just" marL="829310" marR="5715" indent="-228600">
              <a:lnSpc>
                <a:spcPct val="124600"/>
              </a:lnSpc>
              <a:spcBef>
                <a:spcPts val="600"/>
              </a:spcBef>
              <a:buFont typeface="Wingdings"/>
              <a:buChar char=""/>
              <a:tabLst>
                <a:tab pos="829944" algn="l"/>
              </a:tabLst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các ngôn </a:t>
            </a:r>
            <a:r>
              <a:rPr dirty="0" sz="1300">
                <a:latin typeface="Times New Roman"/>
                <a:cs typeface="Times New Roman"/>
              </a:rPr>
              <a:t>ngữ </a:t>
            </a: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trực quan </a:t>
            </a:r>
            <a:r>
              <a:rPr dirty="0" sz="1300">
                <a:latin typeface="Times New Roman"/>
                <a:cs typeface="Times New Roman"/>
              </a:rPr>
              <a:t>ta </a:t>
            </a:r>
            <a:r>
              <a:rPr dirty="0" sz="1300" spc="-5">
                <a:latin typeface="Times New Roman"/>
                <a:cs typeface="Times New Roman"/>
              </a:rPr>
              <a:t>rất ít khi phải tự viết các </a:t>
            </a:r>
            <a:r>
              <a:rPr dirty="0" sz="1300">
                <a:latin typeface="Times New Roman"/>
                <a:cs typeface="Times New Roman"/>
              </a:rPr>
              <a:t>lệnh, </a:t>
            </a:r>
            <a:r>
              <a:rPr dirty="0" sz="1300" spc="-5">
                <a:latin typeface="Times New Roman"/>
                <a:cs typeface="Times New Roman"/>
              </a:rPr>
              <a:t>tổ  chức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trình…một </a:t>
            </a:r>
            <a:r>
              <a:rPr dirty="0" sz="1300" spc="-5">
                <a:latin typeface="Times New Roman"/>
                <a:cs typeface="Times New Roman"/>
              </a:rPr>
              <a:t>cách rắc </a:t>
            </a:r>
            <a:r>
              <a:rPr dirty="0" sz="1300">
                <a:latin typeface="Times New Roman"/>
                <a:cs typeface="Times New Roman"/>
              </a:rPr>
              <a:t>rối, </a:t>
            </a:r>
            <a:r>
              <a:rPr dirty="0" sz="1300" spc="-5">
                <a:latin typeface="Times New Roman"/>
                <a:cs typeface="Times New Roman"/>
              </a:rPr>
              <a:t>ta chỉ cần khai báo việc gì </a:t>
            </a:r>
            <a:r>
              <a:rPr dirty="0" sz="1300">
                <a:latin typeface="Times New Roman"/>
                <a:cs typeface="Times New Roman"/>
              </a:rPr>
              <a:t>cần làm </a:t>
            </a:r>
            <a:r>
              <a:rPr dirty="0" sz="1300" spc="-75">
                <a:latin typeface="Times New Roman"/>
                <a:cs typeface="Times New Roman"/>
              </a:rPr>
              <a:t>khi  </a:t>
            </a:r>
            <a:r>
              <a:rPr dirty="0" sz="1300" spc="-5">
                <a:latin typeface="Times New Roman"/>
                <a:cs typeface="Times New Roman"/>
              </a:rPr>
              <a:t>một tình </a:t>
            </a:r>
            <a:r>
              <a:rPr dirty="0" sz="1300">
                <a:latin typeface="Times New Roman"/>
                <a:cs typeface="Times New Roman"/>
              </a:rPr>
              <a:t>huống xuất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hiện.</a:t>
            </a:r>
            <a:endParaRPr sz="1300">
              <a:latin typeface="Times New Roman"/>
              <a:cs typeface="Times New Roman"/>
            </a:endParaRPr>
          </a:p>
          <a:p>
            <a:pPr algn="just" marL="829310" marR="10160" indent="-228600">
              <a:lnSpc>
                <a:spcPct val="124600"/>
              </a:lnSpc>
              <a:spcBef>
                <a:spcPts val="600"/>
              </a:spcBef>
              <a:buFont typeface="Wingdings"/>
              <a:buChar char=""/>
              <a:tabLst>
                <a:tab pos="829944" algn="l"/>
              </a:tabLst>
            </a:pPr>
            <a:r>
              <a:rPr dirty="0" sz="1300">
                <a:latin typeface="Times New Roman"/>
                <a:cs typeface="Times New Roman"/>
              </a:rPr>
              <a:t>Máy </a:t>
            </a:r>
            <a:r>
              <a:rPr dirty="0" sz="1300" spc="-5">
                <a:latin typeface="Times New Roman"/>
                <a:cs typeface="Times New Roman"/>
              </a:rPr>
              <a:t>tính sẽ dựa </a:t>
            </a:r>
            <a:r>
              <a:rPr dirty="0" sz="1300">
                <a:latin typeface="Times New Roman"/>
                <a:cs typeface="Times New Roman"/>
              </a:rPr>
              <a:t>vào phần </a:t>
            </a:r>
            <a:r>
              <a:rPr dirty="0" sz="1300" spc="-5">
                <a:latin typeface="Times New Roman"/>
                <a:cs typeface="Times New Roman"/>
              </a:rPr>
              <a:t>thiết kế và </a:t>
            </a:r>
            <a:r>
              <a:rPr dirty="0" sz="1300">
                <a:latin typeface="Times New Roman"/>
                <a:cs typeface="Times New Roman"/>
              </a:rPr>
              <a:t>khai báo </a:t>
            </a:r>
            <a:r>
              <a:rPr dirty="0" sz="1300" spc="-5">
                <a:latin typeface="Times New Roman"/>
                <a:cs typeface="Times New Roman"/>
              </a:rPr>
              <a:t>của lập trình </a:t>
            </a:r>
            <a:r>
              <a:rPr dirty="0" sz="1300">
                <a:latin typeface="Times New Roman"/>
                <a:cs typeface="Times New Roman"/>
              </a:rPr>
              <a:t>viên </a:t>
            </a:r>
            <a:r>
              <a:rPr dirty="0" sz="1300" spc="-5">
                <a:latin typeface="Times New Roman"/>
                <a:cs typeface="Times New Roman"/>
              </a:rPr>
              <a:t>để tự động </a:t>
            </a:r>
            <a:r>
              <a:rPr dirty="0" sz="1300">
                <a:latin typeface="Times New Roman"/>
                <a:cs typeface="Times New Roman"/>
              </a:rPr>
              <a:t>tạo  </a:t>
            </a: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vậy </a:t>
            </a:r>
            <a:r>
              <a:rPr dirty="0" sz="1300" spc="-5">
                <a:latin typeface="Times New Roman"/>
                <a:cs typeface="Times New Roman"/>
              </a:rPr>
              <a:t>với </a:t>
            </a:r>
            <a:r>
              <a:rPr dirty="0" sz="1300" spc="5">
                <a:latin typeface="Times New Roman"/>
                <a:cs typeface="Times New Roman"/>
              </a:rPr>
              <a:t>kỹ </a:t>
            </a:r>
            <a:r>
              <a:rPr dirty="0" sz="1300" spc="-5">
                <a:latin typeface="Times New Roman"/>
                <a:cs typeface="Times New Roman"/>
              </a:rPr>
              <a:t>thuật </a:t>
            </a:r>
            <a:r>
              <a:rPr dirty="0" sz="1300">
                <a:latin typeface="Times New Roman"/>
                <a:cs typeface="Times New Roman"/>
              </a:rPr>
              <a:t>lập </a:t>
            </a:r>
            <a:r>
              <a:rPr dirty="0" sz="1300" spc="-5">
                <a:latin typeface="Times New Roman"/>
                <a:cs typeface="Times New Roman"/>
              </a:rPr>
              <a:t>trình trực </a:t>
            </a:r>
            <a:r>
              <a:rPr dirty="0" sz="1300">
                <a:latin typeface="Times New Roman"/>
                <a:cs typeface="Times New Roman"/>
              </a:rPr>
              <a:t>quan, </a:t>
            </a:r>
            <a:r>
              <a:rPr dirty="0" sz="1300" spc="-5">
                <a:latin typeface="Times New Roman"/>
                <a:cs typeface="Times New Roman"/>
              </a:rPr>
              <a:t>lập trình viên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nhà </a:t>
            </a:r>
            <a:r>
              <a:rPr dirty="0" sz="1300" spc="-5">
                <a:latin typeface="Times New Roman"/>
                <a:cs typeface="Times New Roman"/>
              </a:rPr>
              <a:t>thiết kế, tổ </a:t>
            </a:r>
            <a:r>
              <a:rPr dirty="0" sz="1300" spc="-105">
                <a:latin typeface="Times New Roman"/>
                <a:cs typeface="Times New Roman"/>
              </a:rPr>
              <a:t>chức  </a:t>
            </a:r>
            <a:r>
              <a:rPr dirty="0" sz="1300" spc="-5">
                <a:latin typeface="Times New Roman"/>
                <a:cs typeface="Times New Roman"/>
              </a:rPr>
              <a:t>để tạo ra các </a:t>
            </a:r>
            <a:r>
              <a:rPr dirty="0" sz="1300">
                <a:latin typeface="Times New Roman"/>
                <a:cs typeface="Times New Roman"/>
              </a:rPr>
              <a:t>biểu </a:t>
            </a:r>
            <a:r>
              <a:rPr dirty="0" sz="1300" spc="-5">
                <a:latin typeface="Times New Roman"/>
                <a:cs typeface="Times New Roman"/>
              </a:rPr>
              <a:t>mẫu, đề nghị các </a:t>
            </a:r>
            <a:r>
              <a:rPr dirty="0" sz="1300">
                <a:latin typeface="Times New Roman"/>
                <a:cs typeface="Times New Roman"/>
              </a:rPr>
              <a:t>công việc </a:t>
            </a:r>
            <a:r>
              <a:rPr dirty="0" sz="1300" spc="-5">
                <a:latin typeface="Times New Roman"/>
                <a:cs typeface="Times New Roman"/>
              </a:rPr>
              <a:t>cần 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và máy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sẽ dựa vào đó </a:t>
            </a:r>
            <a:r>
              <a:rPr dirty="0" sz="1300">
                <a:latin typeface="Times New Roman"/>
                <a:cs typeface="Times New Roman"/>
              </a:rPr>
              <a:t>để  xây </a:t>
            </a:r>
            <a:r>
              <a:rPr dirty="0" sz="1300" spc="-5">
                <a:latin typeface="Times New Roman"/>
                <a:cs typeface="Times New Roman"/>
              </a:rPr>
              <a:t>dựng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trình. </a:t>
            </a:r>
            <a:r>
              <a:rPr dirty="0" sz="1300" spc="-10">
                <a:latin typeface="Times New Roman"/>
                <a:cs typeface="Times New Roman"/>
              </a:rPr>
              <a:t>Hiện </a:t>
            </a:r>
            <a:r>
              <a:rPr dirty="0" sz="1300">
                <a:latin typeface="Times New Roman"/>
                <a:cs typeface="Times New Roman"/>
              </a:rPr>
              <a:t>nay </a:t>
            </a:r>
            <a:r>
              <a:rPr dirty="0" sz="1300" spc="-5">
                <a:latin typeface="Times New Roman"/>
                <a:cs typeface="Times New Roman"/>
              </a:rPr>
              <a:t>có các </a:t>
            </a:r>
            <a:r>
              <a:rPr dirty="0" sz="1300">
                <a:latin typeface="Times New Roman"/>
                <a:cs typeface="Times New Roman"/>
              </a:rPr>
              <a:t>ngôn </a:t>
            </a:r>
            <a:r>
              <a:rPr dirty="0" sz="1300" spc="-5">
                <a:latin typeface="Times New Roman"/>
                <a:cs typeface="Times New Roman"/>
              </a:rPr>
              <a:t>ngữ lập trình, hệ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trị cơ sở dữ liệu </a:t>
            </a:r>
            <a:r>
              <a:rPr dirty="0" sz="1300" spc="-50">
                <a:latin typeface="Times New Roman"/>
                <a:cs typeface="Times New Roman"/>
              </a:rPr>
              <a:t>theo  </a:t>
            </a:r>
            <a:r>
              <a:rPr dirty="0" sz="1300" spc="-75">
                <a:latin typeface="Times New Roman"/>
                <a:cs typeface="Times New Roman"/>
              </a:rPr>
              <a:t>hƣớng </a:t>
            </a:r>
            <a:r>
              <a:rPr dirty="0" sz="1300" spc="-5">
                <a:latin typeface="Times New Roman"/>
                <a:cs typeface="Times New Roman"/>
              </a:rPr>
              <a:t>trực quan </a:t>
            </a:r>
            <a:r>
              <a:rPr dirty="0" sz="1300" spc="-60">
                <a:latin typeface="Times New Roman"/>
                <a:cs typeface="Times New Roman"/>
              </a:rPr>
              <a:t>thƣờng </a:t>
            </a:r>
            <a:r>
              <a:rPr dirty="0" sz="1300" spc="-5">
                <a:latin typeface="Times New Roman"/>
                <a:cs typeface="Times New Roman"/>
              </a:rPr>
              <a:t>dùng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 spc="-5">
                <a:latin typeface="Times New Roman"/>
                <a:cs typeface="Times New Roman"/>
              </a:rPr>
              <a:t>Visual C#, Visual </a:t>
            </a:r>
            <a:r>
              <a:rPr dirty="0" sz="1300">
                <a:latin typeface="Times New Roman"/>
                <a:cs typeface="Times New Roman"/>
              </a:rPr>
              <a:t>Basic, </a:t>
            </a:r>
            <a:r>
              <a:rPr dirty="0" sz="1300" spc="-5">
                <a:latin typeface="Times New Roman"/>
                <a:cs typeface="Times New Roman"/>
              </a:rPr>
              <a:t>Visual Foxpro, Visual </a:t>
            </a:r>
            <a:r>
              <a:rPr dirty="0" sz="1300" spc="-345">
                <a:latin typeface="Times New Roman"/>
                <a:cs typeface="Times New Roman"/>
              </a:rPr>
              <a:t>C, </a:t>
            </a:r>
            <a:r>
              <a:rPr dirty="0" sz="1300" spc="-1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Delphi…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10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5997575" cy="369633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kiện ItemCheck của CheckedListBox </a:t>
            </a:r>
            <a:r>
              <a:rPr dirty="0" sz="1300" spc="-5" i="1">
                <a:latin typeface="Times New Roman"/>
                <a:cs typeface="Times New Roman"/>
              </a:rPr>
              <a:t>clbMonAn </a:t>
            </a:r>
            <a:r>
              <a:rPr dirty="0" sz="1300">
                <a:latin typeface="Times New Roman"/>
                <a:cs typeface="Times New Roman"/>
              </a:rPr>
              <a:t>và </a:t>
            </a:r>
            <a:r>
              <a:rPr dirty="0" sz="1300" spc="-5">
                <a:latin typeface="Times New Roman"/>
                <a:cs typeface="Times New Roman"/>
              </a:rPr>
              <a:t>viết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lệnh: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030"/>
              </a:lnSpc>
              <a:spcBef>
                <a:spcPts val="254"/>
              </a:spcBef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900" spc="-5">
                <a:latin typeface="Courier New"/>
                <a:cs typeface="Courier New"/>
              </a:rPr>
              <a:t>clbMonAn_ItemCheck(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900" spc="-5">
                <a:latin typeface="Courier New"/>
                <a:cs typeface="Courier New"/>
              </a:rPr>
              <a:t>sender,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ItemCheckEventArgs</a:t>
            </a:r>
            <a:r>
              <a:rPr dirty="0" sz="900" spc="-2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e)</a:t>
            </a:r>
            <a:endParaRPr sz="900">
              <a:latin typeface="Courier New"/>
              <a:cs typeface="Courier New"/>
            </a:endParaRPr>
          </a:p>
          <a:p>
            <a:pPr marL="354965">
              <a:lnSpc>
                <a:spcPts val="1000"/>
              </a:lnSpc>
            </a:pPr>
            <a:r>
              <a:rPr dirty="0" sz="90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835025">
              <a:lnSpc>
                <a:spcPts val="1019"/>
              </a:lnSpc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900" spc="-5">
                <a:latin typeface="Courier New"/>
                <a:cs typeface="Courier New"/>
              </a:rPr>
              <a:t>(e.NewValue ==</a:t>
            </a:r>
            <a:r>
              <a:rPr dirty="0" sz="900" spc="-10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CheckState</a:t>
            </a:r>
            <a:r>
              <a:rPr dirty="0" sz="900" spc="-5">
                <a:latin typeface="Courier New"/>
                <a:cs typeface="Courier New"/>
              </a:rPr>
              <a:t>.Checked)</a:t>
            </a:r>
            <a:endParaRPr sz="900">
              <a:latin typeface="Courier New"/>
              <a:cs typeface="Courier New"/>
            </a:endParaRPr>
          </a:p>
          <a:p>
            <a:pPr marL="1383665" marR="421005" indent="-274320">
              <a:lnSpc>
                <a:spcPts val="1010"/>
              </a:lnSpc>
              <a:spcBef>
                <a:spcPts val="65"/>
              </a:spcBef>
            </a:pP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900" spc="-5">
                <a:latin typeface="Courier New"/>
                <a:cs typeface="Courier New"/>
              </a:rPr>
              <a:t>.Show(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"Bạn vừa chọn thêm món: "</a:t>
            </a:r>
            <a:r>
              <a:rPr dirty="0" sz="900" spc="-5">
                <a:latin typeface="Courier New"/>
                <a:cs typeface="Courier New"/>
              </a:rPr>
              <a:t>+clbMonAn.SelectedItem, 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"Thông</a:t>
            </a:r>
            <a:r>
              <a:rPr dirty="0" sz="900" spc="-6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báo"</a:t>
            </a:r>
            <a:r>
              <a:rPr dirty="0" sz="900" spc="-5">
                <a:latin typeface="Courier New"/>
                <a:cs typeface="Courier New"/>
              </a:rPr>
              <a:t>,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MessageBoxButtons</a:t>
            </a:r>
            <a:r>
              <a:rPr dirty="0" sz="900" spc="-5">
                <a:latin typeface="Courier New"/>
                <a:cs typeface="Courier New"/>
              </a:rPr>
              <a:t>.OK,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MessageBoxIcon</a:t>
            </a:r>
            <a:r>
              <a:rPr dirty="0" sz="900" spc="-5">
                <a:latin typeface="Courier New"/>
                <a:cs typeface="Courier New"/>
              </a:rPr>
              <a:t>.Information);</a:t>
            </a:r>
            <a:endParaRPr sz="900">
              <a:latin typeface="Courier New"/>
              <a:cs typeface="Courier New"/>
            </a:endParaRPr>
          </a:p>
          <a:p>
            <a:pPr marL="354965">
              <a:lnSpc>
                <a:spcPts val="994"/>
              </a:lnSpc>
            </a:pPr>
            <a:r>
              <a:rPr dirty="0" sz="90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560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kiện Click của </a:t>
            </a:r>
            <a:r>
              <a:rPr dirty="0" sz="1300">
                <a:latin typeface="Times New Roman"/>
                <a:cs typeface="Times New Roman"/>
              </a:rPr>
              <a:t>nút </a:t>
            </a:r>
            <a:r>
              <a:rPr dirty="0" sz="1300" spc="-5">
                <a:latin typeface="Times New Roman"/>
                <a:cs typeface="Times New Roman"/>
              </a:rPr>
              <a:t>lệnh btnHoanThanh ra và viết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11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285"/>
              </a:lnSpc>
              <a:spcBef>
                <a:spcPts val="345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100" spc="-5">
                <a:latin typeface="Courier New"/>
                <a:cs typeface="Courier New"/>
              </a:rPr>
              <a:t>btnHoanThanh_Click(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100" spc="-5">
                <a:latin typeface="Courier New"/>
                <a:cs typeface="Courier New"/>
              </a:rPr>
              <a:t>sender, </a:t>
            </a: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100" spc="20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e)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50"/>
              </a:lnSpc>
            </a:pPr>
            <a:r>
              <a:rPr dirty="0" sz="1100">
                <a:latin typeface="Courier New"/>
                <a:cs typeface="Courier New"/>
              </a:rPr>
              <a:t>{</a:t>
            </a:r>
            <a:endParaRPr sz="1100">
              <a:latin typeface="Courier New"/>
              <a:cs typeface="Courier New"/>
            </a:endParaRPr>
          </a:p>
          <a:p>
            <a:pPr marL="958850">
              <a:lnSpc>
                <a:spcPts val="1250"/>
              </a:lnSpc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100" spc="-5">
                <a:latin typeface="Courier New"/>
                <a:cs typeface="Courier New"/>
              </a:rPr>
              <a:t>str </a:t>
            </a:r>
            <a:r>
              <a:rPr dirty="0" sz="1100">
                <a:latin typeface="Courier New"/>
                <a:cs typeface="Courier New"/>
              </a:rPr>
              <a:t>=</a:t>
            </a:r>
            <a:r>
              <a:rPr dirty="0" sz="1100" spc="-5"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""</a:t>
            </a:r>
            <a:r>
              <a:rPr dirty="0" sz="1100" spc="-5">
                <a:latin typeface="Courier New"/>
                <a:cs typeface="Courier New"/>
              </a:rPr>
              <a:t>;</a:t>
            </a:r>
            <a:endParaRPr sz="1100">
              <a:latin typeface="Courier New"/>
              <a:cs typeface="Courier New"/>
            </a:endParaRPr>
          </a:p>
          <a:p>
            <a:pPr marL="1294130" marR="1174115" indent="-335280">
              <a:lnSpc>
                <a:spcPts val="1250"/>
              </a:lnSpc>
              <a:spcBef>
                <a:spcPts val="60"/>
              </a:spcBef>
            </a:pP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foreach </a:t>
            </a:r>
            <a:r>
              <a:rPr dirty="0" sz="1100" spc="-5">
                <a:latin typeface="Courier New"/>
                <a:cs typeface="Courier New"/>
              </a:rPr>
              <a:t>(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string </a:t>
            </a:r>
            <a:r>
              <a:rPr dirty="0" sz="1100" spc="-5">
                <a:latin typeface="Courier New"/>
                <a:cs typeface="Courier New"/>
              </a:rPr>
              <a:t>item </a:t>
            </a:r>
            <a:r>
              <a:rPr dirty="0" sz="1100" spc="-5">
                <a:solidFill>
                  <a:srgbClr val="0000FF"/>
                </a:solidFill>
                <a:latin typeface="Courier New"/>
                <a:cs typeface="Courier New"/>
              </a:rPr>
              <a:t>in </a:t>
            </a:r>
            <a:r>
              <a:rPr dirty="0" sz="1100" spc="-5">
                <a:latin typeface="Courier New"/>
                <a:cs typeface="Courier New"/>
              </a:rPr>
              <a:t>clbMonAn.CheckedItems)  str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latin typeface="Courier New"/>
                <a:cs typeface="Courier New"/>
              </a:rPr>
              <a:t>str </a:t>
            </a:r>
            <a:r>
              <a:rPr dirty="0" sz="1100">
                <a:latin typeface="Courier New"/>
                <a:cs typeface="Courier New"/>
              </a:rPr>
              <a:t>+ </a:t>
            </a:r>
            <a:r>
              <a:rPr dirty="0" sz="1100" spc="-5">
                <a:latin typeface="Courier New"/>
                <a:cs typeface="Courier New"/>
              </a:rPr>
              <a:t>item </a:t>
            </a:r>
            <a:r>
              <a:rPr dirty="0" sz="1100">
                <a:latin typeface="Courier New"/>
                <a:cs typeface="Courier New"/>
              </a:rPr>
              <a:t>+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",</a:t>
            </a:r>
            <a:r>
              <a:rPr dirty="0" sz="1100" spc="-2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1100" spc="-5">
                <a:latin typeface="Courier New"/>
                <a:cs typeface="Courier New"/>
              </a:rPr>
              <a:t>;</a:t>
            </a:r>
            <a:endParaRPr sz="1100">
              <a:latin typeface="Courier New"/>
              <a:cs typeface="Courier New"/>
            </a:endParaRPr>
          </a:p>
          <a:p>
            <a:pPr marL="958850" marR="1508760">
              <a:lnSpc>
                <a:spcPts val="1240"/>
              </a:lnSpc>
              <a:spcBef>
                <a:spcPts val="5"/>
              </a:spcBef>
            </a:pP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//Xóa </a:t>
            </a:r>
            <a:r>
              <a:rPr dirty="0" sz="1100">
                <a:solidFill>
                  <a:srgbClr val="008000"/>
                </a:solidFill>
                <a:latin typeface="Courier New"/>
                <a:cs typeface="Courier New"/>
              </a:rPr>
              <a:t>dấu </a:t>
            </a:r>
            <a:r>
              <a:rPr dirty="0" sz="1100" spc="-5">
                <a:solidFill>
                  <a:srgbClr val="008000"/>
                </a:solidFill>
                <a:latin typeface="Courier New"/>
                <a:cs typeface="Courier New"/>
              </a:rPr>
              <a:t>phẩy và dấu cách thừa cuối chuỗi  </a:t>
            </a:r>
            <a:r>
              <a:rPr dirty="0" sz="1100" spc="-5">
                <a:latin typeface="Courier New"/>
                <a:cs typeface="Courier New"/>
              </a:rPr>
              <a:t>str </a:t>
            </a:r>
            <a:r>
              <a:rPr dirty="0" sz="1100">
                <a:latin typeface="Courier New"/>
                <a:cs typeface="Courier New"/>
              </a:rPr>
              <a:t>= </a:t>
            </a:r>
            <a:r>
              <a:rPr dirty="0" sz="1100" spc="-5">
                <a:latin typeface="Courier New"/>
                <a:cs typeface="Courier New"/>
              </a:rPr>
              <a:t>str.Remove(str.Length </a:t>
            </a:r>
            <a:r>
              <a:rPr dirty="0" sz="1100">
                <a:latin typeface="Courier New"/>
                <a:cs typeface="Courier New"/>
              </a:rPr>
              <a:t>- </a:t>
            </a:r>
            <a:r>
              <a:rPr dirty="0" sz="1100" spc="-5">
                <a:latin typeface="Courier New"/>
                <a:cs typeface="Courier New"/>
              </a:rPr>
              <a:t>2,</a:t>
            </a:r>
            <a:r>
              <a:rPr dirty="0" sz="1100" spc="-15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2);</a:t>
            </a:r>
            <a:endParaRPr sz="1100">
              <a:latin typeface="Courier New"/>
              <a:cs typeface="Courier New"/>
            </a:endParaRPr>
          </a:p>
          <a:p>
            <a:pPr marL="958850">
              <a:lnSpc>
                <a:spcPts val="1185"/>
              </a:lnSpc>
            </a:pPr>
            <a:r>
              <a:rPr dirty="0" sz="11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100" spc="-5">
                <a:latin typeface="Courier New"/>
                <a:cs typeface="Courier New"/>
              </a:rPr>
              <a:t>.Show(</a:t>
            </a:r>
            <a:r>
              <a:rPr dirty="0" sz="1100" spc="-5">
                <a:solidFill>
                  <a:srgbClr val="A21515"/>
                </a:solidFill>
                <a:latin typeface="Courier New"/>
                <a:cs typeface="Courier New"/>
              </a:rPr>
              <a:t>"Bạn đã chọn các món sau: </a:t>
            </a:r>
            <a:r>
              <a:rPr dirty="0" sz="1100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1100">
                <a:latin typeface="Courier New"/>
                <a:cs typeface="Courier New"/>
              </a:rPr>
              <a:t>+</a:t>
            </a:r>
            <a:r>
              <a:rPr dirty="0" sz="1100" spc="10">
                <a:latin typeface="Courier New"/>
                <a:cs typeface="Courier New"/>
              </a:rPr>
              <a:t> </a:t>
            </a:r>
            <a:r>
              <a:rPr dirty="0" sz="1100" spc="-5">
                <a:latin typeface="Courier New"/>
                <a:cs typeface="Courier New"/>
              </a:rPr>
              <a:t>str);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ts val="1285"/>
              </a:lnSpc>
            </a:pPr>
            <a:r>
              <a:rPr dirty="0" sz="1100">
                <a:latin typeface="Courier New"/>
                <a:cs typeface="Courier New"/>
              </a:rPr>
              <a:t>}</a:t>
            </a:r>
            <a:endParaRPr sz="11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60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</a:t>
            </a:r>
            <a:r>
              <a:rPr dirty="0" sz="1300" spc="-10" b="1">
                <a:latin typeface="Times New Roman"/>
                <a:cs typeface="Times New Roman"/>
              </a:rPr>
              <a:t>9: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thực hiện các </a:t>
            </a:r>
            <a:r>
              <a:rPr dirty="0" sz="1300">
                <a:latin typeface="Times New Roman"/>
                <a:cs typeface="Times New Roman"/>
              </a:rPr>
              <a:t>công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đổi Font </a:t>
            </a:r>
            <a:r>
              <a:rPr dirty="0" sz="1300">
                <a:latin typeface="Times New Roman"/>
                <a:cs typeface="Times New Roman"/>
              </a:rPr>
              <a:t>chữ </a:t>
            </a:r>
            <a:r>
              <a:rPr dirty="0" sz="1300" spc="-5">
                <a:latin typeface="Times New Roman"/>
                <a:cs typeface="Times New Roman"/>
              </a:rPr>
              <a:t>theo giao </a:t>
            </a:r>
            <a:r>
              <a:rPr dirty="0" sz="1300">
                <a:latin typeface="Times New Roman"/>
                <a:cs typeface="Times New Roman"/>
              </a:rPr>
              <a:t>diện </a:t>
            </a:r>
            <a:r>
              <a:rPr dirty="0" sz="1300" spc="-105">
                <a:latin typeface="Times New Roman"/>
                <a:cs typeface="Times New Roman"/>
              </a:rPr>
              <a:t>dƣới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đây: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88589" y="4273550"/>
            <a:ext cx="3296285" cy="2225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6603872"/>
            <a:ext cx="6177280" cy="2655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Gợi ý: Để </a:t>
            </a:r>
            <a:r>
              <a:rPr dirty="0" sz="1300" spc="5">
                <a:latin typeface="Times New Roman"/>
                <a:cs typeface="Times New Roman"/>
              </a:rPr>
              <a:t>thay </a:t>
            </a:r>
            <a:r>
              <a:rPr dirty="0" sz="1300" spc="-5">
                <a:latin typeface="Times New Roman"/>
                <a:cs typeface="Times New Roman"/>
              </a:rPr>
              <a:t>đổi kiểu </a:t>
            </a:r>
            <a:r>
              <a:rPr dirty="0" sz="1300">
                <a:latin typeface="Times New Roman"/>
                <a:cs typeface="Times New Roman"/>
              </a:rPr>
              <a:t>Font </a:t>
            </a:r>
            <a:r>
              <a:rPr dirty="0" sz="1300" spc="-5">
                <a:latin typeface="Times New Roman"/>
                <a:cs typeface="Times New Roman"/>
              </a:rPr>
              <a:t>chữ cho 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 spc="-1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cú pháp</a:t>
            </a:r>
            <a:r>
              <a:rPr dirty="0" sz="1300" spc="1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&lt;TênĐiềukhiển&gt;.Font = New </a:t>
            </a:r>
            <a:r>
              <a:rPr dirty="0" sz="1300" spc="-15" i="1">
                <a:latin typeface="Times New Roman"/>
                <a:cs typeface="Times New Roman"/>
              </a:rPr>
              <a:t>Font("TênFont",</a:t>
            </a:r>
            <a:r>
              <a:rPr dirty="0" sz="1300" spc="-120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Cỡchữ)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Để thay đổi hiệu ứng </a:t>
            </a:r>
            <a:r>
              <a:rPr dirty="0" sz="1300">
                <a:latin typeface="Times New Roman"/>
                <a:cs typeface="Times New Roman"/>
              </a:rPr>
              <a:t>của font </a:t>
            </a:r>
            <a:r>
              <a:rPr dirty="0" sz="1300" spc="-5">
                <a:latin typeface="Times New Roman"/>
                <a:cs typeface="Times New Roman"/>
              </a:rPr>
              <a:t>chữ ta </a:t>
            </a:r>
            <a:r>
              <a:rPr dirty="0" sz="1300" spc="-10">
                <a:latin typeface="Times New Roman"/>
                <a:cs typeface="Times New Roman"/>
              </a:rPr>
              <a:t>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theo cú pháp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90"/>
              </a:spcBef>
            </a:pPr>
            <a:r>
              <a:rPr dirty="0" sz="1300" i="1">
                <a:latin typeface="Times New Roman"/>
                <a:cs typeface="Times New Roman"/>
              </a:rPr>
              <a:t>&lt;TênĐiềukhiển&gt;.Font </a:t>
            </a:r>
            <a:r>
              <a:rPr dirty="0" sz="1300" spc="-5" i="1">
                <a:latin typeface="Times New Roman"/>
                <a:cs typeface="Times New Roman"/>
              </a:rPr>
              <a:t>= </a:t>
            </a:r>
            <a:r>
              <a:rPr dirty="0" sz="1300" i="1">
                <a:latin typeface="Times New Roman"/>
                <a:cs typeface="Times New Roman"/>
              </a:rPr>
              <a:t>New Font(&lt;TênĐiềukhiển&gt;.Font,</a:t>
            </a:r>
            <a:r>
              <a:rPr dirty="0" sz="1300" spc="60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FontStyle.HiệuỨng)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Trong đó Hiệu ứng có thể nhận các giá trị: Bold, Regular, Italic, UnderLine,  Strikeout.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>
                <a:latin typeface="Times New Roman"/>
                <a:cs typeface="Times New Roman"/>
              </a:rPr>
              <a:t>font </a:t>
            </a:r>
            <a:r>
              <a:rPr dirty="0" sz="1300" spc="-5">
                <a:latin typeface="Times New Roman"/>
                <a:cs typeface="Times New Roman"/>
              </a:rPr>
              <a:t>với </a:t>
            </a:r>
            <a:r>
              <a:rPr dirty="0" sz="1300">
                <a:latin typeface="Times New Roman"/>
                <a:cs typeface="Times New Roman"/>
              </a:rPr>
              <a:t>nhiều </a:t>
            </a:r>
            <a:r>
              <a:rPr dirty="0" sz="1300" spc="-5">
                <a:latin typeface="Times New Roman"/>
                <a:cs typeface="Times New Roman"/>
              </a:rPr>
              <a:t>hiệu ứng thì ta dùng toán tử OR để kết hợp chúng </a:t>
            </a:r>
            <a:r>
              <a:rPr dirty="0" sz="1300">
                <a:latin typeface="Times New Roman"/>
                <a:cs typeface="Times New Roman"/>
              </a:rPr>
              <a:t>với  nhau.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Để thay đổi </a:t>
            </a:r>
            <a:r>
              <a:rPr dirty="0" sz="1300" spc="-10">
                <a:latin typeface="Times New Roman"/>
                <a:cs typeface="Times New Roman"/>
              </a:rPr>
              <a:t>mầu </a:t>
            </a:r>
            <a:r>
              <a:rPr dirty="0" sz="1300" spc="-5">
                <a:latin typeface="Times New Roman"/>
                <a:cs typeface="Times New Roman"/>
              </a:rPr>
              <a:t>chữ ta </a:t>
            </a:r>
            <a:r>
              <a:rPr dirty="0" sz="1300" spc="-1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theo cú pháp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0"/>
              </a:spcBef>
            </a:pPr>
            <a:r>
              <a:rPr dirty="0" sz="1300" i="1">
                <a:latin typeface="Times New Roman"/>
                <a:cs typeface="Times New Roman"/>
              </a:rPr>
              <a:t>&lt;TênĐiềukhiển&gt;.ForeColor </a:t>
            </a:r>
            <a:r>
              <a:rPr dirty="0" sz="1300" spc="-5" i="1">
                <a:latin typeface="Times New Roman"/>
                <a:cs typeface="Times New Roman"/>
              </a:rPr>
              <a:t>=</a:t>
            </a:r>
            <a:r>
              <a:rPr dirty="0" sz="1300" spc="1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Color.Màu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6055360" cy="87185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10: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ghép tên </a:t>
            </a:r>
            <a:r>
              <a:rPr dirty="0" sz="1300" spc="-105">
                <a:latin typeface="Times New Roman"/>
                <a:cs typeface="Times New Roman"/>
              </a:rPr>
              <a:t>nƣớc </a:t>
            </a:r>
            <a:r>
              <a:rPr dirty="0" sz="1300" spc="-5">
                <a:latin typeface="Times New Roman"/>
                <a:cs typeface="Times New Roman"/>
              </a:rPr>
              <a:t>và tên thành </a:t>
            </a:r>
            <a:r>
              <a:rPr dirty="0" sz="1300">
                <a:latin typeface="Times New Roman"/>
                <a:cs typeface="Times New Roman"/>
              </a:rPr>
              <a:t>phố </a:t>
            </a:r>
            <a:r>
              <a:rPr dirty="0" sz="1300" spc="-5">
                <a:latin typeface="Times New Roman"/>
                <a:cs typeface="Times New Roman"/>
              </a:rPr>
              <a:t>theo giao diện và </a:t>
            </a:r>
            <a:r>
              <a:rPr dirty="0" sz="1300" spc="-10">
                <a:latin typeface="Times New Roman"/>
                <a:cs typeface="Times New Roman"/>
              </a:rPr>
              <a:t>yêu </a:t>
            </a:r>
            <a:r>
              <a:rPr dirty="0" sz="1300">
                <a:latin typeface="Times New Roman"/>
                <a:cs typeface="Times New Roman"/>
              </a:rPr>
              <a:t>cầu </a:t>
            </a:r>
            <a:r>
              <a:rPr dirty="0" sz="1300" spc="-105">
                <a:latin typeface="Times New Roman"/>
                <a:cs typeface="Times New Roman"/>
              </a:rPr>
              <a:t>dƣới</a:t>
            </a:r>
            <a:r>
              <a:rPr dirty="0" sz="1300" spc="-70">
                <a:latin typeface="Times New Roman"/>
                <a:cs typeface="Times New Roman"/>
              </a:rPr>
              <a:t> </a:t>
            </a:r>
            <a:r>
              <a:rPr dirty="0" sz="1300" spc="-110">
                <a:latin typeface="Times New Roman"/>
                <a:cs typeface="Times New Roman"/>
              </a:rPr>
              <a:t>đây: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01595" y="1444625"/>
            <a:ext cx="3468370" cy="3550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5102479"/>
            <a:ext cx="6179185" cy="33953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Viết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5" b="1">
                <a:latin typeface="Times New Roman"/>
                <a:cs typeface="Times New Roman"/>
              </a:rPr>
              <a:t>EmptyOption() </a:t>
            </a:r>
            <a:r>
              <a:rPr dirty="0" sz="1300" spc="-5">
                <a:latin typeface="Times New Roman"/>
                <a:cs typeface="Times New Roman"/>
              </a:rPr>
              <a:t>bỏ chọn tất cả các RadioButton tên thành</a:t>
            </a:r>
            <a:r>
              <a:rPr dirty="0" sz="1300" spc="19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phố.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kích chọn vào một </a:t>
            </a:r>
            <a:r>
              <a:rPr dirty="0" sz="1300" spc="-85">
                <a:latin typeface="Times New Roman"/>
                <a:cs typeface="Times New Roman"/>
              </a:rPr>
              <a:t>nƣớc, </a:t>
            </a:r>
            <a:r>
              <a:rPr dirty="0" sz="1300" spc="-5">
                <a:latin typeface="Times New Roman"/>
                <a:cs typeface="Times New Roman"/>
              </a:rPr>
              <a:t>giả sử France </a:t>
            </a:r>
            <a:r>
              <a:rPr dirty="0" sz="1300">
                <a:latin typeface="Times New Roman"/>
                <a:cs typeface="Times New Roman"/>
              </a:rPr>
              <a:t>thì </a:t>
            </a:r>
            <a:r>
              <a:rPr dirty="0" sz="1300" spc="-5">
                <a:latin typeface="Times New Roman"/>
                <a:cs typeface="Times New Roman"/>
              </a:rPr>
              <a:t>xuất hiện dòng </a:t>
            </a:r>
            <a:r>
              <a:rPr dirty="0" sz="1300" spc="-10">
                <a:latin typeface="Times New Roman"/>
                <a:cs typeface="Times New Roman"/>
              </a:rPr>
              <a:t>thông </a:t>
            </a:r>
            <a:r>
              <a:rPr dirty="0" sz="1300" spc="-5">
                <a:latin typeface="Times New Roman"/>
                <a:cs typeface="Times New Roman"/>
              </a:rPr>
              <a:t>báo: “Hãy </a:t>
            </a:r>
            <a:r>
              <a:rPr dirty="0" sz="1300" spc="-40">
                <a:latin typeface="Times New Roman"/>
                <a:cs typeface="Times New Roman"/>
              </a:rPr>
              <a:t>chọn  </a:t>
            </a:r>
            <a:r>
              <a:rPr dirty="0" sz="1300" spc="-5">
                <a:latin typeface="Times New Roman"/>
                <a:cs typeface="Times New Roman"/>
              </a:rPr>
              <a:t>thành phố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France” và gọi </a:t>
            </a:r>
            <a:r>
              <a:rPr dirty="0" sz="1300" spc="-60">
                <a:latin typeface="Times New Roman"/>
                <a:cs typeface="Times New Roman"/>
              </a:rPr>
              <a:t>phƣơng </a:t>
            </a:r>
            <a:r>
              <a:rPr dirty="0" sz="1300" spc="-10">
                <a:latin typeface="Times New Roman"/>
                <a:cs typeface="Times New Roman"/>
              </a:rPr>
              <a:t>thức</a:t>
            </a:r>
            <a:r>
              <a:rPr dirty="0" sz="1300" spc="100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EmptyOption.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kích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thành </a:t>
            </a:r>
            <a:r>
              <a:rPr dirty="0" sz="1300">
                <a:latin typeface="Times New Roman"/>
                <a:cs typeface="Times New Roman"/>
              </a:rPr>
              <a:t>phố, </a:t>
            </a:r>
            <a:r>
              <a:rPr dirty="0" sz="1300" spc="-5">
                <a:latin typeface="Times New Roman"/>
                <a:cs typeface="Times New Roman"/>
              </a:rPr>
              <a:t>nếu đúng là thành phố của tên </a:t>
            </a:r>
            <a:r>
              <a:rPr dirty="0" sz="1300" spc="-105">
                <a:latin typeface="Times New Roman"/>
                <a:cs typeface="Times New Roman"/>
              </a:rPr>
              <a:t>nƣớc </a:t>
            </a:r>
            <a:r>
              <a:rPr dirty="0" sz="1300" spc="-5">
                <a:latin typeface="Times New Roman"/>
                <a:cs typeface="Times New Roman"/>
              </a:rPr>
              <a:t>đã chọn thì </a:t>
            </a:r>
            <a:r>
              <a:rPr dirty="0" sz="1300" spc="-45">
                <a:latin typeface="Times New Roman"/>
                <a:cs typeface="Times New Roman"/>
              </a:rPr>
              <a:t>xuất 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>
                <a:latin typeface="Times New Roman"/>
                <a:cs typeface="Times New Roman"/>
              </a:rPr>
              <a:t>dòng </a:t>
            </a:r>
            <a:r>
              <a:rPr dirty="0" sz="1300" spc="-5">
                <a:latin typeface="Times New Roman"/>
                <a:cs typeface="Times New Roman"/>
              </a:rPr>
              <a:t>thông báo, </a:t>
            </a:r>
            <a:r>
              <a:rPr dirty="0" sz="1300" spc="5">
                <a:latin typeface="Times New Roman"/>
                <a:cs typeface="Times New Roman"/>
              </a:rPr>
              <a:t>ví </a:t>
            </a:r>
            <a:r>
              <a:rPr dirty="0" sz="1300" spc="-5">
                <a:latin typeface="Times New Roman"/>
                <a:cs typeface="Times New Roman"/>
              </a:rPr>
              <a:t>dụ: “Chúc mừng bạn, thủ đô của France là Paris”, </a:t>
            </a:r>
            <a:r>
              <a:rPr dirty="0" sz="1300" spc="-85">
                <a:latin typeface="Times New Roman"/>
                <a:cs typeface="Times New Roman"/>
              </a:rPr>
              <a:t>ngƣợc </a:t>
            </a:r>
            <a:r>
              <a:rPr dirty="0" sz="1300" spc="-5">
                <a:latin typeface="Times New Roman"/>
                <a:cs typeface="Times New Roman"/>
              </a:rPr>
              <a:t>lại </a:t>
            </a:r>
            <a:r>
              <a:rPr dirty="0" sz="1300" spc="-30">
                <a:latin typeface="Times New Roman"/>
                <a:cs typeface="Times New Roman"/>
              </a:rPr>
              <a:t>thông  </a:t>
            </a:r>
            <a:r>
              <a:rPr dirty="0" sz="1300" spc="-5">
                <a:latin typeface="Times New Roman"/>
                <a:cs typeface="Times New Roman"/>
              </a:rPr>
              <a:t>báo,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ví</a:t>
            </a:r>
            <a:r>
              <a:rPr dirty="0" sz="1300" spc="2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dụ: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“Bạn</a:t>
            </a:r>
            <a:r>
              <a:rPr dirty="0" sz="1300" spc="2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sai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rồi,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thủ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đô</a:t>
            </a:r>
            <a:r>
              <a:rPr dirty="0" sz="1300" spc="2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France</a:t>
            </a:r>
            <a:r>
              <a:rPr dirty="0" sz="1300" spc="2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không</a:t>
            </a:r>
            <a:r>
              <a:rPr dirty="0" sz="1300" spc="2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phải</a:t>
            </a:r>
            <a:r>
              <a:rPr dirty="0" sz="1300" spc="2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 London”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11: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thực hiện các </a:t>
            </a:r>
            <a:r>
              <a:rPr dirty="0" sz="1300">
                <a:latin typeface="Times New Roman"/>
                <a:cs typeface="Times New Roman"/>
              </a:rPr>
              <a:t>công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giao diện và </a:t>
            </a:r>
            <a:r>
              <a:rPr dirty="0" sz="1300" spc="-10">
                <a:latin typeface="Times New Roman"/>
                <a:cs typeface="Times New Roman"/>
              </a:rPr>
              <a:t>yêu </a:t>
            </a:r>
            <a:r>
              <a:rPr dirty="0" sz="1300" spc="-5">
                <a:latin typeface="Times New Roman"/>
                <a:cs typeface="Times New Roman"/>
              </a:rPr>
              <a:t>cầu </a:t>
            </a:r>
            <a:r>
              <a:rPr dirty="0" sz="1300" spc="-100">
                <a:latin typeface="Times New Roman"/>
                <a:cs typeface="Times New Roman"/>
              </a:rPr>
              <a:t>dƣới</a:t>
            </a:r>
            <a:r>
              <a:rPr dirty="0" sz="1300" spc="-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đây: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800"/>
              </a:lnSpc>
              <a:spcBef>
                <a:spcPts val="595"/>
              </a:spcBef>
            </a:pPr>
            <a:r>
              <a:rPr dirty="0" sz="1300" spc="-75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có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Form bán hàng </a:t>
            </a:r>
            <a:r>
              <a:rPr dirty="0" sz="1300">
                <a:latin typeface="Times New Roman"/>
                <a:cs typeface="Times New Roman"/>
              </a:rPr>
              <a:t>trực </a:t>
            </a:r>
            <a:r>
              <a:rPr dirty="0" sz="1300" spc="-5">
                <a:latin typeface="Times New Roman"/>
                <a:cs typeface="Times New Roman"/>
              </a:rPr>
              <a:t>tuyến, </a:t>
            </a:r>
            <a:r>
              <a:rPr dirty="0" sz="1300">
                <a:latin typeface="Times New Roman"/>
                <a:cs typeface="Times New Roman"/>
              </a:rPr>
              <a:t>danh </a:t>
            </a:r>
            <a:r>
              <a:rPr dirty="0" sz="1300" spc="-5">
                <a:latin typeface="Times New Roman"/>
                <a:cs typeface="Times New Roman"/>
              </a:rPr>
              <a:t>sách các </a:t>
            </a:r>
            <a:r>
              <a:rPr dirty="0" sz="1300" spc="-10">
                <a:latin typeface="Times New Roman"/>
                <a:cs typeface="Times New Roman"/>
              </a:rPr>
              <a:t>mặt </a:t>
            </a:r>
            <a:r>
              <a:rPr dirty="0" sz="1300" spc="-5">
                <a:latin typeface="Times New Roman"/>
                <a:cs typeface="Times New Roman"/>
              </a:rPr>
              <a:t>hàng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90">
                <a:latin typeface="Times New Roman"/>
                <a:cs typeface="Times New Roman"/>
              </a:rPr>
              <a:t>hiển  </a:t>
            </a:r>
            <a:r>
              <a:rPr dirty="0" sz="1300" spc="-5">
                <a:latin typeface="Times New Roman"/>
                <a:cs typeface="Times New Roman"/>
              </a:rPr>
              <a:t>thị sẵn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hộp </a:t>
            </a:r>
            <a:r>
              <a:rPr dirty="0" sz="1300">
                <a:latin typeface="Times New Roman"/>
                <a:cs typeface="Times New Roman"/>
              </a:rPr>
              <a:t>Listbox </a:t>
            </a:r>
            <a:r>
              <a:rPr dirty="0" sz="1300" spc="-5">
                <a:latin typeface="Times New Roman"/>
                <a:cs typeface="Times New Roman"/>
              </a:rPr>
              <a:t>hoặc CheckedListBox “Danh sách các </a:t>
            </a:r>
            <a:r>
              <a:rPr dirty="0" sz="1300" spc="-10">
                <a:latin typeface="Times New Roman"/>
                <a:cs typeface="Times New Roman"/>
              </a:rPr>
              <a:t>mặt</a:t>
            </a:r>
            <a:r>
              <a:rPr dirty="0" sz="1300" spc="1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hàng”.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3800"/>
              </a:lnSpc>
              <a:spcBef>
                <a:spcPts val="615"/>
              </a:spcBef>
            </a:pPr>
            <a:r>
              <a:rPr dirty="0" sz="1300" spc="-10">
                <a:latin typeface="Times New Roman"/>
                <a:cs typeface="Times New Roman"/>
              </a:rPr>
              <a:t>Để </a:t>
            </a:r>
            <a:r>
              <a:rPr dirty="0" sz="1300" spc="-5">
                <a:latin typeface="Times New Roman"/>
                <a:cs typeface="Times New Roman"/>
              </a:rPr>
              <a:t>mua hàng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kích đúp vào </a:t>
            </a:r>
            <a:r>
              <a:rPr dirty="0" sz="1300" spc="-10">
                <a:latin typeface="Times New Roman"/>
                <a:cs typeface="Times New Roman"/>
              </a:rPr>
              <a:t>mặt </a:t>
            </a:r>
            <a:r>
              <a:rPr dirty="0" sz="1300" spc="-5">
                <a:latin typeface="Times New Roman"/>
                <a:cs typeface="Times New Roman"/>
              </a:rPr>
              <a:t>hàng cần mua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“Danh sách các </a:t>
            </a:r>
            <a:r>
              <a:rPr dirty="0" sz="1300" spc="-50">
                <a:latin typeface="Times New Roman"/>
                <a:cs typeface="Times New Roman"/>
              </a:rPr>
              <a:t>mặt  </a:t>
            </a:r>
            <a:r>
              <a:rPr dirty="0" sz="1300" spc="-5">
                <a:latin typeface="Times New Roman"/>
                <a:cs typeface="Times New Roman"/>
              </a:rPr>
              <a:t>hàng”, </a:t>
            </a:r>
            <a:r>
              <a:rPr dirty="0" sz="1300">
                <a:latin typeface="Times New Roman"/>
                <a:cs typeface="Times New Roman"/>
              </a:rPr>
              <a:t>mặt hàng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chọn sẽ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hiển </a:t>
            </a:r>
            <a:r>
              <a:rPr dirty="0" sz="1300">
                <a:latin typeface="Times New Roman"/>
                <a:cs typeface="Times New Roman"/>
              </a:rPr>
              <a:t>thị vào trong </a:t>
            </a:r>
            <a:r>
              <a:rPr dirty="0" sz="1300" spc="-5">
                <a:latin typeface="Times New Roman"/>
                <a:cs typeface="Times New Roman"/>
              </a:rPr>
              <a:t>“Hàng đặt</a:t>
            </a:r>
            <a:r>
              <a:rPr dirty="0" sz="1300" spc="-1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mua”.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4107179"/>
            <a:chOff x="1062532" y="792480"/>
            <a:chExt cx="6189980" cy="4107179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26919" y="796925"/>
              <a:ext cx="4618989" cy="41027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4957090"/>
            <a:ext cx="6177280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 b="1">
                <a:latin typeface="Times New Roman"/>
                <a:cs typeface="Times New Roman"/>
              </a:rPr>
              <a:t>Chú </a:t>
            </a:r>
            <a:r>
              <a:rPr dirty="0" sz="1300" spc="-5" b="1">
                <a:latin typeface="Times New Roman"/>
                <a:cs typeface="Times New Roman"/>
              </a:rPr>
              <a:t>ý</a:t>
            </a:r>
            <a:r>
              <a:rPr dirty="0" sz="1300" spc="-5">
                <a:latin typeface="Times New Roman"/>
                <a:cs typeface="Times New Roman"/>
              </a:rPr>
              <a:t>: Khi mua hàng phải kiểm tra nếu </a:t>
            </a:r>
            <a:r>
              <a:rPr dirty="0" sz="1300" spc="-10">
                <a:latin typeface="Times New Roman"/>
                <a:cs typeface="Times New Roman"/>
              </a:rPr>
              <a:t>mặt </a:t>
            </a:r>
            <a:r>
              <a:rPr dirty="0" sz="1300">
                <a:latin typeface="Times New Roman"/>
                <a:cs typeface="Times New Roman"/>
              </a:rPr>
              <a:t>hàng này </a:t>
            </a:r>
            <a:r>
              <a:rPr dirty="0" sz="1300" spc="-5">
                <a:latin typeface="Times New Roman"/>
                <a:cs typeface="Times New Roman"/>
              </a:rPr>
              <a:t>đã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10">
                <a:latin typeface="Times New Roman"/>
                <a:cs typeface="Times New Roman"/>
              </a:rPr>
              <a:t>mua </a:t>
            </a:r>
            <a:r>
              <a:rPr dirty="0" sz="1300" spc="-5">
                <a:latin typeface="Times New Roman"/>
                <a:cs typeface="Times New Roman"/>
              </a:rPr>
              <a:t>thì dùng </a:t>
            </a:r>
            <a:r>
              <a:rPr dirty="0" sz="1300" spc="-55">
                <a:latin typeface="Times New Roman"/>
                <a:cs typeface="Times New Roman"/>
              </a:rPr>
              <a:t>hộp  </a:t>
            </a:r>
            <a:r>
              <a:rPr dirty="0" sz="1300" spc="-5">
                <a:latin typeface="Times New Roman"/>
                <a:cs typeface="Times New Roman"/>
              </a:rPr>
              <a:t>thoại thông báo đã </a:t>
            </a:r>
            <a:r>
              <a:rPr dirty="0" sz="1300" spc="5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mặt </a:t>
            </a:r>
            <a:r>
              <a:rPr dirty="0" sz="1300" spc="-5">
                <a:latin typeface="Times New Roman"/>
                <a:cs typeface="Times New Roman"/>
              </a:rPr>
              <a:t>hàng đó và </a:t>
            </a:r>
            <a:r>
              <a:rPr dirty="0" sz="1300">
                <a:latin typeface="Times New Roman"/>
                <a:cs typeface="Times New Roman"/>
              </a:rPr>
              <a:t>không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10">
                <a:latin typeface="Times New Roman"/>
                <a:cs typeface="Times New Roman"/>
              </a:rPr>
              <a:t>mua mặt </a:t>
            </a:r>
            <a:r>
              <a:rPr dirty="0" sz="1300" spc="-5">
                <a:latin typeface="Times New Roman"/>
                <a:cs typeface="Times New Roman"/>
              </a:rPr>
              <a:t>hàng đó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nữa.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31489" y="5603875"/>
            <a:ext cx="2610485" cy="1188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8120" y="6850151"/>
            <a:ext cx="6177280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có thể </a:t>
            </a:r>
            <a:r>
              <a:rPr dirty="0" sz="1300" spc="-10">
                <a:latin typeface="Times New Roman"/>
                <a:cs typeface="Times New Roman"/>
              </a:rPr>
              <a:t>xoá mặt </a:t>
            </a:r>
            <a:r>
              <a:rPr dirty="0" sz="1300">
                <a:latin typeface="Times New Roman"/>
                <a:cs typeface="Times New Roman"/>
              </a:rPr>
              <a:t>hàng </a:t>
            </a:r>
            <a:r>
              <a:rPr dirty="0" sz="1300" spc="-5">
                <a:latin typeface="Times New Roman"/>
                <a:cs typeface="Times New Roman"/>
              </a:rPr>
              <a:t>trong số các </a:t>
            </a:r>
            <a:r>
              <a:rPr dirty="0" sz="1300" spc="-10">
                <a:latin typeface="Times New Roman"/>
                <a:cs typeface="Times New Roman"/>
              </a:rPr>
              <a:t>mặt </a:t>
            </a:r>
            <a:r>
              <a:rPr dirty="0" sz="1300" spc="-5">
                <a:latin typeface="Times New Roman"/>
                <a:cs typeface="Times New Roman"/>
              </a:rPr>
              <a:t>hàng đã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bằng </a:t>
            </a:r>
            <a:r>
              <a:rPr dirty="0" sz="1300">
                <a:latin typeface="Times New Roman"/>
                <a:cs typeface="Times New Roman"/>
              </a:rPr>
              <a:t>cách </a:t>
            </a:r>
            <a:r>
              <a:rPr dirty="0" sz="1300" spc="-45">
                <a:latin typeface="Times New Roman"/>
                <a:cs typeface="Times New Roman"/>
              </a:rPr>
              <a:t>kích  </a:t>
            </a:r>
            <a:r>
              <a:rPr dirty="0" sz="1300" spc="-10">
                <a:latin typeface="Times New Roman"/>
                <a:cs typeface="Times New Roman"/>
              </a:rPr>
              <a:t>đúp </a:t>
            </a:r>
            <a:r>
              <a:rPr dirty="0" sz="1300" spc="-5">
                <a:latin typeface="Times New Roman"/>
                <a:cs typeface="Times New Roman"/>
              </a:rPr>
              <a:t>vào mặt </a:t>
            </a:r>
            <a:r>
              <a:rPr dirty="0" sz="1300">
                <a:latin typeface="Times New Roman"/>
                <a:cs typeface="Times New Roman"/>
              </a:rPr>
              <a:t>hàng cần </a:t>
            </a:r>
            <a:r>
              <a:rPr dirty="0" sz="1300" spc="-5">
                <a:latin typeface="Times New Roman"/>
                <a:cs typeface="Times New Roman"/>
              </a:rPr>
              <a:t>xoá, </a:t>
            </a:r>
            <a:r>
              <a:rPr dirty="0" sz="1300" spc="-75">
                <a:latin typeface="Times New Roman"/>
                <a:cs typeface="Times New Roman"/>
              </a:rPr>
              <a:t>trƣớc </a:t>
            </a:r>
            <a:r>
              <a:rPr dirty="0" sz="130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xoá phải hỏi </a:t>
            </a:r>
            <a:r>
              <a:rPr dirty="0" sz="1300">
                <a:latin typeface="Times New Roman"/>
                <a:cs typeface="Times New Roman"/>
              </a:rPr>
              <a:t>lại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10">
                <a:latin typeface="Times New Roman"/>
                <a:cs typeface="Times New Roman"/>
              </a:rPr>
              <a:t>muốn </a:t>
            </a:r>
            <a:r>
              <a:rPr dirty="0" sz="1300" spc="-5">
                <a:latin typeface="Times New Roman"/>
                <a:cs typeface="Times New Roman"/>
              </a:rPr>
              <a:t>xoá </a:t>
            </a:r>
            <a:r>
              <a:rPr dirty="0" sz="1300">
                <a:latin typeface="Times New Roman"/>
                <a:cs typeface="Times New Roman"/>
              </a:rPr>
              <a:t>hay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không?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73070" y="7496809"/>
            <a:ext cx="2725420" cy="1170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82360" cy="10375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kích chuột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nút “Đồng ý” </a:t>
            </a:r>
            <a:r>
              <a:rPr dirty="0" sz="1300">
                <a:latin typeface="Times New Roman"/>
                <a:cs typeface="Times New Roman"/>
              </a:rPr>
              <a:t>kiểm tra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phải nhập </a:t>
            </a:r>
            <a:r>
              <a:rPr dirty="0" sz="1300">
                <a:latin typeface="Times New Roman"/>
                <a:cs typeface="Times New Roman"/>
              </a:rPr>
              <a:t>đầy đủ </a:t>
            </a:r>
            <a:r>
              <a:rPr dirty="0" sz="1300" spc="-5">
                <a:latin typeface="Times New Roman"/>
                <a:cs typeface="Times New Roman"/>
              </a:rPr>
              <a:t>thông tin </a:t>
            </a:r>
            <a:r>
              <a:rPr dirty="0" sz="1300" spc="-80">
                <a:latin typeface="Times New Roman"/>
                <a:cs typeface="Times New Roman"/>
              </a:rPr>
              <a:t>và  </a:t>
            </a:r>
            <a:r>
              <a:rPr dirty="0" sz="1300" spc="-5">
                <a:latin typeface="Times New Roman"/>
                <a:cs typeface="Times New Roman"/>
              </a:rPr>
              <a:t>hiện thông báo </a:t>
            </a:r>
            <a:r>
              <a:rPr dirty="0" sz="1300">
                <a:latin typeface="Times New Roman"/>
                <a:cs typeface="Times New Roman"/>
              </a:rPr>
              <a:t>gồm các </a:t>
            </a:r>
            <a:r>
              <a:rPr dirty="0" sz="1300" spc="-5">
                <a:latin typeface="Times New Roman"/>
                <a:cs typeface="Times New Roman"/>
              </a:rPr>
              <a:t>thông tin: Tên khách, </a:t>
            </a:r>
            <a:r>
              <a:rPr dirty="0" sz="1300" spc="-15">
                <a:latin typeface="Times New Roman"/>
                <a:cs typeface="Times New Roman"/>
              </a:rPr>
              <a:t>Điện thoại, </a:t>
            </a:r>
            <a:r>
              <a:rPr dirty="0" sz="1300" spc="-10">
                <a:latin typeface="Times New Roman"/>
                <a:cs typeface="Times New Roman"/>
              </a:rPr>
              <a:t>Danh </a:t>
            </a:r>
            <a:r>
              <a:rPr dirty="0" sz="1300" spc="-5">
                <a:latin typeface="Times New Roman"/>
                <a:cs typeface="Times New Roman"/>
              </a:rPr>
              <a:t>sách các </a:t>
            </a:r>
            <a:r>
              <a:rPr dirty="0" sz="1300" spc="-15">
                <a:latin typeface="Times New Roman"/>
                <a:cs typeface="Times New Roman"/>
              </a:rPr>
              <a:t>mặt </a:t>
            </a:r>
            <a:r>
              <a:rPr dirty="0" sz="1300" spc="-5">
                <a:latin typeface="Times New Roman"/>
                <a:cs typeface="Times New Roman"/>
              </a:rPr>
              <a:t>hàng đã mua,  </a:t>
            </a:r>
            <a:r>
              <a:rPr dirty="0" sz="1300" spc="-65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thanh toán và Hình thức </a:t>
            </a:r>
            <a:r>
              <a:rPr dirty="0" sz="1300" spc="-10">
                <a:latin typeface="Times New Roman"/>
                <a:cs typeface="Times New Roman"/>
              </a:rPr>
              <a:t>liên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lạc.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15970" y="1615439"/>
            <a:ext cx="2039620" cy="1858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62654" y="4723129"/>
            <a:ext cx="1037589" cy="200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8120" y="3530625"/>
            <a:ext cx="6180455" cy="20091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5" b="1">
                <a:latin typeface="Times New Roman"/>
                <a:cs typeface="Times New Roman"/>
              </a:rPr>
              <a:t>Chú </a:t>
            </a:r>
            <a:r>
              <a:rPr dirty="0" sz="1300" spc="-5" b="1">
                <a:latin typeface="Times New Roman"/>
                <a:cs typeface="Times New Roman"/>
              </a:rPr>
              <a:t>ý: </a:t>
            </a:r>
            <a:r>
              <a:rPr dirty="0" sz="1300" spc="-10">
                <a:latin typeface="Times New Roman"/>
                <a:cs typeface="Times New Roman"/>
              </a:rPr>
              <a:t>Khi thực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trình, để các dòng thông </a:t>
            </a:r>
            <a:r>
              <a:rPr dirty="0" sz="1300">
                <a:latin typeface="Times New Roman"/>
                <a:cs typeface="Times New Roman"/>
              </a:rPr>
              <a:t>báo hay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kết </a:t>
            </a:r>
            <a:r>
              <a:rPr dirty="0" sz="1300" spc="-5">
                <a:latin typeface="Times New Roman"/>
                <a:cs typeface="Times New Roman"/>
              </a:rPr>
              <a:t>quả </a:t>
            </a:r>
            <a:r>
              <a:rPr dirty="0" sz="1300" spc="-200">
                <a:latin typeface="Times New Roman"/>
                <a:cs typeface="Times New Roman"/>
              </a:rPr>
              <a:t>đƣợc  </a:t>
            </a:r>
            <a:r>
              <a:rPr dirty="0" sz="1300" spc="-5">
                <a:latin typeface="Times New Roman"/>
                <a:cs typeface="Times New Roman"/>
              </a:rPr>
              <a:t>hiển thị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5">
                <a:latin typeface="Times New Roman"/>
                <a:cs typeface="Times New Roman"/>
              </a:rPr>
              <a:t>nhiều dòng khác nhau thì khi viết </a:t>
            </a:r>
            <a:r>
              <a:rPr dirty="0" sz="1300" spc="-15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lệnh ta có thể dùng hằng ký tự điều  khiển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\n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1025"/>
              </a:spcBef>
              <a:buFont typeface="Arial"/>
              <a:buAutoNum type="arabicPeriod" startAt="7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Đi</a:t>
            </a:r>
            <a:r>
              <a:rPr dirty="0" sz="1200" spc="-5" b="1" i="1">
                <a:latin typeface="Arial"/>
                <a:cs typeface="Arial"/>
              </a:rPr>
              <a:t>ều </a:t>
            </a:r>
            <a:r>
              <a:rPr dirty="0" sz="1200" b="1" i="1">
                <a:latin typeface="Arial"/>
                <a:cs typeface="Arial"/>
              </a:rPr>
              <a:t>khiển</a:t>
            </a:r>
            <a:r>
              <a:rPr dirty="0" sz="1200" spc="-3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NumericUpDown</a:t>
            </a:r>
            <a:endParaRPr sz="1200">
              <a:latin typeface="Arial"/>
              <a:cs typeface="Arial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894"/>
              </a:spcBef>
              <a:tabLst>
                <a:tab pos="3492500" algn="l"/>
              </a:tabLst>
            </a:pPr>
            <a:r>
              <a:rPr dirty="0" sz="1300" spc="-5">
                <a:latin typeface="Times New Roman"/>
                <a:cs typeface="Times New Roman"/>
              </a:rPr>
              <a:t>Điều</a:t>
            </a:r>
            <a:r>
              <a:rPr dirty="0" sz="1300" spc="1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khiển</a:t>
            </a:r>
            <a:r>
              <a:rPr dirty="0" sz="1300" spc="1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NumericUpDown	cho phép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lựa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75">
                <a:latin typeface="Times New Roman"/>
                <a:cs typeface="Times New Roman"/>
              </a:rPr>
              <a:t>giá  </a:t>
            </a:r>
            <a:r>
              <a:rPr dirty="0" sz="1300" spc="-5">
                <a:latin typeface="Times New Roman"/>
                <a:cs typeface="Times New Roman"/>
              </a:rPr>
              <a:t>trị số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một khoảng giá trị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một </a:t>
            </a:r>
            <a:r>
              <a:rPr dirty="0" sz="1300" spc="-105">
                <a:latin typeface="Times New Roman"/>
                <a:cs typeface="Times New Roman"/>
              </a:rPr>
              <a:t>bƣớc </a:t>
            </a:r>
            <a:r>
              <a:rPr dirty="0" sz="1300">
                <a:latin typeface="Times New Roman"/>
                <a:cs typeface="Times New Roman"/>
              </a:rPr>
              <a:t>nhảy </a:t>
            </a:r>
            <a:r>
              <a:rPr dirty="0" sz="1300" spc="-5">
                <a:latin typeface="Times New Roman"/>
                <a:cs typeface="Times New Roman"/>
              </a:rPr>
              <a:t>xác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định.</a:t>
            </a:r>
            <a:endParaRPr sz="1300">
              <a:latin typeface="Times New Roman"/>
              <a:cs typeface="Times New Roman"/>
            </a:endParaRPr>
          </a:p>
          <a:p>
            <a:pPr lvl="3" marL="605155" indent="-160655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605790" algn="l"/>
              </a:tabLst>
            </a:pPr>
            <a:r>
              <a:rPr dirty="0" sz="1250" spc="-5" b="1">
                <a:latin typeface="Times New Roman"/>
                <a:cs typeface="Times New Roman"/>
              </a:rPr>
              <a:t>Thuộc</a:t>
            </a:r>
            <a:r>
              <a:rPr dirty="0" sz="1250" b="1">
                <a:latin typeface="Times New Roman"/>
                <a:cs typeface="Times New Roman"/>
              </a:rPr>
              <a:t> </a:t>
            </a:r>
            <a:r>
              <a:rPr dirty="0" sz="1250" spc="-5" b="1">
                <a:latin typeface="Times New Roman"/>
                <a:cs typeface="Times New Roman"/>
              </a:rPr>
              <a:t>tính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17980" y="5677788"/>
          <a:ext cx="5494020" cy="1260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350"/>
                <a:gridCol w="4335780"/>
              </a:tblGrid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điều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khiển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NumericUpDown, bắt đầu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bởi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tiếp đầu ngữ</a:t>
                      </a:r>
                      <a:r>
                        <a:rPr dirty="0" sz="1150" spc="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nud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Increment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Giá trị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bƣớc</a:t>
                      </a:r>
                      <a:r>
                        <a:rPr dirty="0" sz="115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nhảy.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Maximum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Cận trên của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khoảng giá</a:t>
                      </a:r>
                      <a:r>
                        <a:rPr dirty="0" sz="115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Minimum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Cận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dƣới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khoảng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</a:t>
                      </a:r>
                      <a:r>
                        <a:rPr dirty="0" sz="1150" spc="-8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252984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Value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ts val="136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Giá trị hiện tại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điều khiển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NumericUpDown.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500886" y="7027544"/>
            <a:ext cx="725170" cy="21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-5" b="1">
                <a:latin typeface="Times New Roman"/>
                <a:cs typeface="Times New Roman"/>
              </a:rPr>
              <a:t>2. Sự</a:t>
            </a:r>
            <a:r>
              <a:rPr dirty="0" sz="1250" spc="120" b="1">
                <a:latin typeface="Times New Roman"/>
                <a:cs typeface="Times New Roman"/>
              </a:rPr>
              <a:t> </a:t>
            </a:r>
            <a:r>
              <a:rPr dirty="0" sz="1250" b="1">
                <a:latin typeface="Times New Roman"/>
                <a:cs typeface="Times New Roman"/>
              </a:rPr>
              <a:t>kiện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4585" y="7427594"/>
            <a:ext cx="1148715" cy="250825"/>
          </a:xfrm>
          <a:prstGeom prst="rect">
            <a:avLst/>
          </a:prstGeom>
          <a:ln w="7360">
            <a:solidFill>
              <a:srgbClr val="0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184150">
              <a:lnSpc>
                <a:spcPct val="100000"/>
              </a:lnSpc>
              <a:spcBef>
                <a:spcPts val="250"/>
              </a:spcBef>
            </a:pPr>
            <a:r>
              <a:rPr dirty="0" sz="1150" spc="-5" b="1">
                <a:latin typeface="Times New Roman"/>
                <a:cs typeface="Times New Roman"/>
              </a:rPr>
              <a:t>ValueChanged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3300" y="7427594"/>
            <a:ext cx="4335145" cy="250825"/>
          </a:xfrm>
          <a:prstGeom prst="rect">
            <a:avLst/>
          </a:prstGeom>
          <a:ln w="7360">
            <a:solidFill>
              <a:srgbClr val="000000"/>
            </a:solidFill>
          </a:ln>
        </p:spPr>
        <p:txBody>
          <a:bodyPr wrap="square" lIns="0" tIns="25400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200"/>
              </a:spcBef>
            </a:pPr>
            <a:r>
              <a:rPr dirty="0" sz="1150" spc="-80">
                <a:latin typeface="Times New Roman"/>
                <a:cs typeface="Times New Roman"/>
              </a:rPr>
              <a:t>Đƣợc </a:t>
            </a:r>
            <a:r>
              <a:rPr dirty="0" sz="1150">
                <a:latin typeface="Times New Roman"/>
                <a:cs typeface="Times New Roman"/>
              </a:rPr>
              <a:t>kích </a:t>
            </a:r>
            <a:r>
              <a:rPr dirty="0" sz="1150" spc="-5">
                <a:latin typeface="Times New Roman"/>
                <a:cs typeface="Times New Roman"/>
              </a:rPr>
              <a:t>hoạt </a:t>
            </a:r>
            <a:r>
              <a:rPr dirty="0" sz="1150">
                <a:latin typeface="Times New Roman"/>
                <a:cs typeface="Times New Roman"/>
              </a:rPr>
              <a:t>khi </a:t>
            </a:r>
            <a:r>
              <a:rPr dirty="0" sz="1150" spc="-75">
                <a:latin typeface="Times New Roman"/>
                <a:cs typeface="Times New Roman"/>
              </a:rPr>
              <a:t>ngƣời </a:t>
            </a:r>
            <a:r>
              <a:rPr dirty="0" sz="1150">
                <a:latin typeface="Times New Roman"/>
                <a:cs typeface="Times New Roman"/>
              </a:rPr>
              <a:t>dùng thay đổi </a:t>
            </a:r>
            <a:r>
              <a:rPr dirty="0" sz="1150" spc="-5">
                <a:latin typeface="Times New Roman"/>
                <a:cs typeface="Times New Roman"/>
              </a:rPr>
              <a:t>giá </a:t>
            </a:r>
            <a:r>
              <a:rPr dirty="0" sz="1150">
                <a:latin typeface="Times New Roman"/>
                <a:cs typeface="Times New Roman"/>
              </a:rPr>
              <a:t>trị của </a:t>
            </a:r>
            <a:r>
              <a:rPr dirty="0" sz="1150" spc="-10">
                <a:latin typeface="Times New Roman"/>
                <a:cs typeface="Times New Roman"/>
              </a:rPr>
              <a:t>điều</a:t>
            </a:r>
            <a:r>
              <a:rPr dirty="0" sz="1150" spc="-18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khiển.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2333" y="7684769"/>
            <a:ext cx="4911725" cy="883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12:</a:t>
            </a:r>
            <a:endParaRPr sz="13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Dùng điều khiển NumericUpDown để giải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trình bậc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nhất:</a:t>
            </a:r>
            <a:endParaRPr sz="1300">
              <a:latin typeface="Times New Roman"/>
              <a:cs typeface="Times New Roman"/>
            </a:endParaRPr>
          </a:p>
          <a:p>
            <a:pPr marL="1049655">
              <a:lnSpc>
                <a:spcPct val="100000"/>
              </a:lnSpc>
              <a:spcBef>
                <a:spcPts val="1125"/>
              </a:spcBef>
            </a:pPr>
            <a:r>
              <a:rPr dirty="0" sz="1300" spc="-5">
                <a:latin typeface="Times New Roman"/>
                <a:cs typeface="Times New Roman"/>
              </a:rPr>
              <a:t>ax</a:t>
            </a:r>
            <a:r>
              <a:rPr dirty="0" baseline="41666" sz="1200" spc="-7">
                <a:latin typeface="Times New Roman"/>
                <a:cs typeface="Times New Roman"/>
              </a:rPr>
              <a:t>2 </a:t>
            </a:r>
            <a:r>
              <a:rPr dirty="0" sz="1300" spc="-5">
                <a:latin typeface="Times New Roman"/>
                <a:cs typeface="Times New Roman"/>
              </a:rPr>
              <a:t>+ b = 0 (a, b có </a:t>
            </a:r>
            <a:r>
              <a:rPr dirty="0" sz="1300">
                <a:latin typeface="Times New Roman"/>
                <a:cs typeface="Times New Roman"/>
              </a:rPr>
              <a:t>giá </a:t>
            </a:r>
            <a:r>
              <a:rPr dirty="0" sz="1300" spc="-5">
                <a:latin typeface="Times New Roman"/>
                <a:cs typeface="Times New Roman"/>
              </a:rPr>
              <a:t>trị nguyên trong đoạn </a:t>
            </a:r>
            <a:r>
              <a:rPr dirty="0" sz="1300">
                <a:latin typeface="Times New Roman"/>
                <a:cs typeface="Times New Roman"/>
              </a:rPr>
              <a:t>[-100,</a:t>
            </a:r>
            <a:r>
              <a:rPr dirty="0" sz="1300" spc="1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100])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2228215"/>
            <a:chOff x="1062532" y="792480"/>
            <a:chExt cx="6189980" cy="2228215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17775" y="798830"/>
              <a:ext cx="3637915" cy="22218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3453511"/>
            <a:ext cx="6177915" cy="5806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Hướng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dẫn: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Vào Microsoft Visual Studio 2010 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dự án </a:t>
            </a:r>
            <a:r>
              <a:rPr dirty="0" sz="1300" spc="-5">
                <a:latin typeface="Times New Roman"/>
                <a:cs typeface="Times New Roman"/>
              </a:rPr>
              <a:t>mới, đặt tên form là </a:t>
            </a:r>
            <a:r>
              <a:rPr dirty="0" sz="1300" spc="-5" i="1">
                <a:latin typeface="Times New Roman"/>
                <a:cs typeface="Times New Roman"/>
              </a:rPr>
              <a:t>frmPTBH </a:t>
            </a:r>
            <a:r>
              <a:rPr dirty="0" sz="1300">
                <a:latin typeface="Times New Roman"/>
                <a:cs typeface="Times New Roman"/>
              </a:rPr>
              <a:t>và  </a:t>
            </a:r>
            <a:r>
              <a:rPr dirty="0" sz="1300" spc="-5">
                <a:latin typeface="Times New Roman"/>
                <a:cs typeface="Times New Roman"/>
              </a:rPr>
              <a:t>đặt vào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điều khiển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7200"/>
              </a:lnSpc>
              <a:spcBef>
                <a:spcPts val="650"/>
              </a:spcBef>
              <a:buFont typeface="Courier New"/>
              <a:buChar char="o"/>
              <a:tabLst>
                <a:tab pos="599440" algn="l"/>
              </a:tabLst>
            </a:pPr>
            <a:r>
              <a:rPr dirty="0" sz="1250" spc="-5">
                <a:latin typeface="Times New Roman"/>
                <a:cs typeface="Times New Roman"/>
              </a:rPr>
              <a:t>Hai điều khiển NumericUpDown có </a:t>
            </a:r>
            <a:r>
              <a:rPr dirty="0" sz="1250">
                <a:latin typeface="Times New Roman"/>
                <a:cs typeface="Times New Roman"/>
              </a:rPr>
              <a:t>tên </a:t>
            </a:r>
            <a:r>
              <a:rPr dirty="0" sz="1250" i="1">
                <a:latin typeface="Times New Roman"/>
                <a:cs typeface="Times New Roman"/>
              </a:rPr>
              <a:t>nudA, nudB</a:t>
            </a:r>
            <a:r>
              <a:rPr dirty="0" sz="1250">
                <a:latin typeface="Times New Roman"/>
                <a:cs typeface="Times New Roman"/>
              </a:rPr>
              <a:t>. </a:t>
            </a:r>
            <a:r>
              <a:rPr dirty="0" sz="1250" spc="-5">
                <a:latin typeface="Times New Roman"/>
                <a:cs typeface="Times New Roman"/>
              </a:rPr>
              <a:t>Các thuộc </a:t>
            </a:r>
            <a:r>
              <a:rPr dirty="0" sz="1250">
                <a:latin typeface="Times New Roman"/>
                <a:cs typeface="Times New Roman"/>
              </a:rPr>
              <a:t>tính: </a:t>
            </a:r>
            <a:r>
              <a:rPr dirty="0" sz="1250" i="1">
                <a:latin typeface="Times New Roman"/>
                <a:cs typeface="Times New Roman"/>
              </a:rPr>
              <a:t>Maximum </a:t>
            </a:r>
            <a:r>
              <a:rPr dirty="0" sz="1250" spc="-5" i="1">
                <a:latin typeface="Times New Roman"/>
                <a:cs typeface="Times New Roman"/>
              </a:rPr>
              <a:t>=  </a:t>
            </a:r>
            <a:r>
              <a:rPr dirty="0" sz="1250" spc="-5" i="1">
                <a:latin typeface="Times New Roman"/>
                <a:cs typeface="Times New Roman"/>
              </a:rPr>
              <a:t>100, Minimum = </a:t>
            </a:r>
            <a:r>
              <a:rPr dirty="0" sz="1250" i="1">
                <a:latin typeface="Times New Roman"/>
                <a:cs typeface="Times New Roman"/>
              </a:rPr>
              <a:t>-100, </a:t>
            </a:r>
            <a:r>
              <a:rPr dirty="0" sz="1250" spc="-5" i="1">
                <a:latin typeface="Times New Roman"/>
                <a:cs typeface="Times New Roman"/>
              </a:rPr>
              <a:t>Increment =</a:t>
            </a:r>
            <a:r>
              <a:rPr dirty="0" sz="1250" spc="50" i="1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1.</a:t>
            </a:r>
            <a:endParaRPr sz="125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7200"/>
              </a:lnSpc>
              <a:spcBef>
                <a:spcPts val="625"/>
              </a:spcBef>
              <a:buFont typeface="Courier New"/>
              <a:buChar char="o"/>
              <a:tabLst>
                <a:tab pos="578485" algn="l"/>
              </a:tabLst>
            </a:pPr>
            <a:r>
              <a:rPr dirty="0" sz="1250" spc="-5">
                <a:latin typeface="Times New Roman"/>
                <a:cs typeface="Times New Roman"/>
              </a:rPr>
              <a:t>Một hộp Textbox có tên </a:t>
            </a:r>
            <a:r>
              <a:rPr dirty="0" sz="1250" spc="-5" i="1">
                <a:latin typeface="Times New Roman"/>
                <a:cs typeface="Times New Roman"/>
              </a:rPr>
              <a:t>txtKetQua</a:t>
            </a:r>
            <a:r>
              <a:rPr dirty="0" sz="1250" spc="-5">
                <a:latin typeface="Times New Roman"/>
                <a:cs typeface="Times New Roman"/>
              </a:rPr>
              <a:t>. </a:t>
            </a:r>
            <a:r>
              <a:rPr dirty="0" sz="1250">
                <a:latin typeface="Times New Roman"/>
                <a:cs typeface="Times New Roman"/>
              </a:rPr>
              <a:t>Các thuộc </a:t>
            </a:r>
            <a:r>
              <a:rPr dirty="0" sz="1250" spc="-5">
                <a:latin typeface="Times New Roman"/>
                <a:cs typeface="Times New Roman"/>
              </a:rPr>
              <a:t>tính: </a:t>
            </a:r>
            <a:r>
              <a:rPr dirty="0" sz="1250" spc="-5" i="1">
                <a:latin typeface="Times New Roman"/>
                <a:cs typeface="Times New Roman"/>
              </a:rPr>
              <a:t>Enable = </a:t>
            </a:r>
            <a:r>
              <a:rPr dirty="0" sz="1250" spc="-15" i="1">
                <a:latin typeface="Times New Roman"/>
                <a:cs typeface="Times New Roman"/>
              </a:rPr>
              <a:t>False. </a:t>
            </a:r>
            <a:r>
              <a:rPr dirty="0" sz="1250" spc="-5">
                <a:latin typeface="Times New Roman"/>
                <a:cs typeface="Times New Roman"/>
              </a:rPr>
              <a:t>Hộp kết quả </a:t>
            </a:r>
            <a:r>
              <a:rPr dirty="0" sz="1250" spc="5">
                <a:latin typeface="Times New Roman"/>
                <a:cs typeface="Times New Roman"/>
              </a:rPr>
              <a:t>có  </a:t>
            </a:r>
            <a:r>
              <a:rPr dirty="0" sz="1250" spc="-5">
                <a:latin typeface="Times New Roman"/>
                <a:cs typeface="Times New Roman"/>
              </a:rPr>
              <a:t>thuộc tính </a:t>
            </a:r>
            <a:r>
              <a:rPr dirty="0" sz="1250" spc="-5" i="1">
                <a:latin typeface="Times New Roman"/>
                <a:cs typeface="Times New Roman"/>
              </a:rPr>
              <a:t>Multiline =</a:t>
            </a:r>
            <a:r>
              <a:rPr dirty="0" sz="1250" spc="2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True.</a:t>
            </a: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9"/>
              </a:spcBef>
            </a:pPr>
            <a:r>
              <a:rPr dirty="0" sz="1300">
                <a:latin typeface="Times New Roman"/>
                <a:cs typeface="Times New Roman"/>
              </a:rPr>
              <a:t>Hai </a:t>
            </a:r>
            <a:r>
              <a:rPr dirty="0" sz="1300" spc="-5">
                <a:latin typeface="Times New Roman"/>
                <a:cs typeface="Times New Roman"/>
              </a:rPr>
              <a:t>nút lệnh </a:t>
            </a:r>
            <a:r>
              <a:rPr dirty="0" sz="1300" spc="-5" i="1">
                <a:latin typeface="Times New Roman"/>
                <a:cs typeface="Times New Roman"/>
              </a:rPr>
              <a:t>btnGiai, btnThoat </a:t>
            </a:r>
            <a:r>
              <a:rPr dirty="0" sz="1300" spc="-5">
                <a:latin typeface="Times New Roman"/>
                <a:cs typeface="Times New Roman"/>
              </a:rPr>
              <a:t>và các nhãn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Label…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10" b="1">
                <a:latin typeface="Times New Roman"/>
                <a:cs typeface="Times New Roman"/>
              </a:rPr>
              <a:t>Viết </a:t>
            </a:r>
            <a:r>
              <a:rPr dirty="0" sz="1300" spc="-15" b="1">
                <a:latin typeface="Times New Roman"/>
                <a:cs typeface="Times New Roman"/>
              </a:rPr>
              <a:t>mã</a:t>
            </a:r>
            <a:r>
              <a:rPr dirty="0" sz="1300" spc="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lệnh: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kiện Click của </a:t>
            </a:r>
            <a:r>
              <a:rPr dirty="0" sz="1300">
                <a:latin typeface="Times New Roman"/>
                <a:cs typeface="Times New Roman"/>
              </a:rPr>
              <a:t>nút </a:t>
            </a:r>
            <a:r>
              <a:rPr dirty="0" sz="1300" spc="-5">
                <a:latin typeface="Times New Roman"/>
                <a:cs typeface="Times New Roman"/>
              </a:rPr>
              <a:t>lệnh btnGiai viết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lệnh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120"/>
              </a:lnSpc>
              <a:spcBef>
                <a:spcPts val="34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btnGiai_Click(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ts val="103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753110" marR="4730750">
              <a:lnSpc>
                <a:spcPts val="1019"/>
              </a:lnSpc>
              <a:spcBef>
                <a:spcPts val="9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1000" spc="-5">
                <a:latin typeface="Courier New"/>
                <a:cs typeface="Courier New"/>
              </a:rPr>
              <a:t>a,</a:t>
            </a:r>
            <a:r>
              <a:rPr dirty="0" sz="1000" spc="-7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b;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dirty="0" sz="1000" spc="-4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x;</a:t>
            </a:r>
            <a:endParaRPr sz="1000">
              <a:latin typeface="Courier New"/>
              <a:cs typeface="Courier New"/>
            </a:endParaRPr>
          </a:p>
          <a:p>
            <a:pPr marL="12700" marR="5715" indent="740410">
              <a:lnSpc>
                <a:spcPts val="1019"/>
              </a:lnSpc>
              <a:tabLst>
                <a:tab pos="1667510" algn="l"/>
                <a:tab pos="2658110" algn="l"/>
                <a:tab pos="3191510" algn="l"/>
                <a:tab pos="5325110" algn="l"/>
                <a:tab pos="6011545" algn="l"/>
              </a:tabLst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string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dirty="0" sz="1000" spc="-5">
                <a:latin typeface="Courier New"/>
                <a:cs typeface="Courier New"/>
              </a:rPr>
              <a:t>str=</a:t>
            </a:r>
            <a:r>
              <a:rPr dirty="0" sz="1000" spc="-10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A=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	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	</a:t>
            </a:r>
            <a:r>
              <a:rPr dirty="0" sz="1000" spc="-5">
                <a:latin typeface="Courier New"/>
                <a:cs typeface="Courier New"/>
              </a:rPr>
              <a:t>+nudA.Value.ToString()</a:t>
            </a:r>
            <a:r>
              <a:rPr dirty="0" sz="1000">
                <a:latin typeface="Courier New"/>
                <a:cs typeface="Courier New"/>
              </a:rPr>
              <a:t>	</a:t>
            </a:r>
            <a:r>
              <a:rPr dirty="0" sz="1000" spc="5">
                <a:latin typeface="Courier New"/>
                <a:cs typeface="Courier New"/>
              </a:rPr>
              <a:t>+</a:t>
            </a:r>
            <a:r>
              <a:rPr dirty="0" sz="1000" spc="-10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,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	</a:t>
            </a:r>
            <a:r>
              <a:rPr dirty="0" sz="1000" spc="-10">
                <a:solidFill>
                  <a:srgbClr val="A21515"/>
                </a:solidFill>
                <a:latin typeface="Courier New"/>
                <a:cs typeface="Courier New"/>
              </a:rPr>
              <a:t>B= 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</a:t>
            </a:r>
            <a:r>
              <a:rPr dirty="0" sz="1000" spc="-5">
                <a:latin typeface="Courier New"/>
                <a:cs typeface="Courier New"/>
              </a:rPr>
              <a:t>+nudB.Value.ToString();</a:t>
            </a:r>
            <a:endParaRPr sz="1000">
              <a:latin typeface="Courier New"/>
              <a:cs typeface="Courier New"/>
            </a:endParaRPr>
          </a:p>
          <a:p>
            <a:pPr algn="just" marL="753110" marR="2977515">
              <a:lnSpc>
                <a:spcPts val="1019"/>
              </a:lnSpc>
            </a:pPr>
            <a:r>
              <a:rPr dirty="0" sz="1000" spc="-5">
                <a:latin typeface="Courier New"/>
                <a:cs typeface="Courier New"/>
              </a:rPr>
              <a:t>a =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Convert</a:t>
            </a:r>
            <a:r>
              <a:rPr dirty="0" sz="1000" spc="-5">
                <a:latin typeface="Courier New"/>
                <a:cs typeface="Courier New"/>
              </a:rPr>
              <a:t>.ToInt16(nudA.Value);  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b =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Convert</a:t>
            </a:r>
            <a:r>
              <a:rPr dirty="0" sz="1000" spc="-5">
                <a:latin typeface="Courier New"/>
                <a:cs typeface="Courier New"/>
              </a:rPr>
              <a:t>.ToInt16(nudB.Value);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(a ==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0)</a:t>
            </a:r>
            <a:endParaRPr sz="1000">
              <a:latin typeface="Courier New"/>
              <a:cs typeface="Courier New"/>
            </a:endParaRPr>
          </a:p>
          <a:p>
            <a:pPr marL="753110">
              <a:lnSpc>
                <a:spcPts val="92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134110">
              <a:lnSpc>
                <a:spcPts val="1019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(b ==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0)</a:t>
            </a:r>
            <a:endParaRPr sz="1000">
              <a:latin typeface="Courier New"/>
              <a:cs typeface="Courier New"/>
            </a:endParaRPr>
          </a:p>
          <a:p>
            <a:pPr marL="1134110" marR="1605915" indent="304800">
              <a:lnSpc>
                <a:spcPts val="1010"/>
              </a:lnSpc>
              <a:spcBef>
                <a:spcPts val="100"/>
              </a:spcBef>
            </a:pPr>
            <a:r>
              <a:rPr dirty="0" sz="1000" spc="-5">
                <a:latin typeface="Courier New"/>
                <a:cs typeface="Courier New"/>
              </a:rPr>
              <a:t>str = str+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". Phương trình vô 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số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nghiệm"</a:t>
            </a:r>
            <a:r>
              <a:rPr dirty="0" sz="1000" spc="-5">
                <a:latin typeface="Courier New"/>
                <a:cs typeface="Courier New"/>
              </a:rPr>
              <a:t>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1438910">
              <a:lnSpc>
                <a:spcPts val="925"/>
              </a:lnSpc>
            </a:pPr>
            <a:r>
              <a:rPr dirty="0" sz="1000" spc="-5">
                <a:latin typeface="Courier New"/>
                <a:cs typeface="Courier New"/>
              </a:rPr>
              <a:t>str = str+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". Phương trình vô</a:t>
            </a:r>
            <a:r>
              <a:rPr dirty="0" sz="1000" spc="3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nghiệm"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753110">
              <a:lnSpc>
                <a:spcPts val="1019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753110">
              <a:lnSpc>
                <a:spcPts val="1019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753110">
              <a:lnSpc>
                <a:spcPts val="1019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134110">
              <a:lnSpc>
                <a:spcPts val="1019"/>
              </a:lnSpc>
            </a:pPr>
            <a:r>
              <a:rPr dirty="0" sz="1000" spc="-5">
                <a:latin typeface="Courier New"/>
                <a:cs typeface="Courier New"/>
              </a:rPr>
              <a:t>x=(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dirty="0" sz="1000" spc="-5">
                <a:latin typeface="Courier New"/>
                <a:cs typeface="Courier New"/>
              </a:rPr>
              <a:t>)-b/a;</a:t>
            </a:r>
            <a:endParaRPr sz="1000">
              <a:latin typeface="Courier New"/>
              <a:cs typeface="Courier New"/>
            </a:endParaRPr>
          </a:p>
          <a:p>
            <a:pPr marL="1134110">
              <a:lnSpc>
                <a:spcPts val="1019"/>
              </a:lnSpc>
            </a:pPr>
            <a:r>
              <a:rPr dirty="0" sz="1000" spc="-5">
                <a:latin typeface="Courier New"/>
                <a:cs typeface="Courier New"/>
              </a:rPr>
              <a:t>str = str+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". Phương trình có một nghiệm là:</a:t>
            </a:r>
            <a:r>
              <a:rPr dirty="0" sz="1000" spc="7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x="</a:t>
            </a:r>
            <a:r>
              <a:rPr dirty="0" sz="1000" spc="-5">
                <a:latin typeface="Courier New"/>
                <a:cs typeface="Courier New"/>
              </a:rPr>
              <a:t>+x.ToString();</a:t>
            </a:r>
            <a:endParaRPr sz="1000">
              <a:latin typeface="Courier New"/>
              <a:cs typeface="Courier New"/>
            </a:endParaRPr>
          </a:p>
          <a:p>
            <a:pPr marL="753110">
              <a:lnSpc>
                <a:spcPts val="1019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753110">
              <a:lnSpc>
                <a:spcPts val="1019"/>
              </a:lnSpc>
            </a:pPr>
            <a:r>
              <a:rPr dirty="0" sz="1000" spc="-5">
                <a:latin typeface="Courier New"/>
                <a:cs typeface="Courier New"/>
              </a:rPr>
              <a:t>txtKetQua.Text=str;</a:t>
            </a:r>
            <a:endParaRPr sz="1000">
              <a:latin typeface="Courier New"/>
              <a:cs typeface="Courier New"/>
            </a:endParaRPr>
          </a:p>
          <a:p>
            <a:pPr marL="372110">
              <a:lnSpc>
                <a:spcPts val="111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59809" y="1104900"/>
            <a:ext cx="723900" cy="194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68120" y="440123"/>
            <a:ext cx="5355590" cy="147320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520"/>
              </a:spcBef>
              <a:buFont typeface="Arial"/>
              <a:buAutoNum type="arabicPeriod" startAt="8"/>
              <a:tabLst>
                <a:tab pos="797560" algn="l"/>
              </a:tabLst>
            </a:pPr>
            <a:r>
              <a:rPr dirty="0" sz="1200" b="1" i="1">
                <a:latin typeface="Arial"/>
                <a:cs typeface="Arial"/>
              </a:rPr>
              <a:t>Thanh</a:t>
            </a:r>
            <a:r>
              <a:rPr dirty="0" sz="1200" b="1" i="1">
                <a:latin typeface="Arial"/>
                <a:cs typeface="Arial"/>
              </a:rPr>
              <a:t> cuộn </a:t>
            </a:r>
            <a:r>
              <a:rPr dirty="0" sz="1200" spc="-5" b="1" i="1">
                <a:latin typeface="Arial"/>
                <a:cs typeface="Arial"/>
              </a:rPr>
              <a:t>HscrollBar </a:t>
            </a:r>
            <a:r>
              <a:rPr dirty="0" sz="1200" b="1" i="1">
                <a:latin typeface="Arial"/>
                <a:cs typeface="Arial"/>
              </a:rPr>
              <a:t>và</a:t>
            </a:r>
            <a:r>
              <a:rPr dirty="0" sz="1200" spc="-3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VscrollBar</a:t>
            </a:r>
            <a:endParaRPr sz="1200">
              <a:latin typeface="Arial"/>
              <a:cs typeface="Arial"/>
            </a:endParaRPr>
          </a:p>
          <a:p>
            <a:pPr marL="12700" marR="5080" indent="359410">
              <a:lnSpc>
                <a:spcPct val="123800"/>
              </a:lnSpc>
              <a:spcBef>
                <a:spcPts val="925"/>
              </a:spcBef>
              <a:tabLst>
                <a:tab pos="3274060" algn="l"/>
              </a:tabLst>
            </a:pPr>
            <a:r>
              <a:rPr dirty="0" sz="1300" spc="-5">
                <a:latin typeface="Times New Roman"/>
                <a:cs typeface="Times New Roman"/>
              </a:rPr>
              <a:t>Thanh  cuộn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ngang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HScrollBar	và </a:t>
            </a:r>
            <a:r>
              <a:rPr dirty="0" sz="1300" spc="-10">
                <a:latin typeface="Times New Roman"/>
                <a:cs typeface="Times New Roman"/>
              </a:rPr>
              <a:t>thanh </a:t>
            </a:r>
            <a:r>
              <a:rPr dirty="0" sz="1300">
                <a:latin typeface="Times New Roman"/>
                <a:cs typeface="Times New Roman"/>
              </a:rPr>
              <a:t>cuộn </a:t>
            </a:r>
            <a:r>
              <a:rPr dirty="0" sz="1300" spc="-5">
                <a:latin typeface="Times New Roman"/>
                <a:cs typeface="Times New Roman"/>
              </a:rPr>
              <a:t>dọc VScrollBar  cho phép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lựa </a:t>
            </a: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giá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5">
                <a:latin typeface="Times New Roman"/>
                <a:cs typeface="Times New Roman"/>
              </a:rPr>
              <a:t>số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khoảng giá </a:t>
            </a:r>
            <a:r>
              <a:rPr dirty="0" sz="1300" spc="5">
                <a:latin typeface="Times New Roman"/>
                <a:cs typeface="Times New Roman"/>
              </a:rPr>
              <a:t>trị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xác </a:t>
            </a:r>
            <a:r>
              <a:rPr dirty="0" sz="1300" spc="5">
                <a:latin typeface="Times New Roman"/>
                <a:cs typeface="Times New Roman"/>
              </a:rPr>
              <a:t>định.</a:t>
            </a:r>
            <a:endParaRPr sz="1300">
              <a:latin typeface="Times New Roman"/>
              <a:cs typeface="Times New Roman"/>
            </a:endParaRPr>
          </a:p>
          <a:p>
            <a:pPr lvl="3" marL="658495" indent="-213995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659130" algn="l"/>
              </a:tabLst>
            </a:pPr>
            <a:r>
              <a:rPr dirty="0" sz="1250" spc="-5" b="1">
                <a:latin typeface="Times New Roman"/>
                <a:cs typeface="Times New Roman"/>
              </a:rPr>
              <a:t>Thuộc</a:t>
            </a:r>
            <a:r>
              <a:rPr dirty="0" sz="1250" spc="15" b="1">
                <a:latin typeface="Times New Roman"/>
                <a:cs typeface="Times New Roman"/>
              </a:rPr>
              <a:t> </a:t>
            </a:r>
            <a:r>
              <a:rPr dirty="0" sz="1250" spc="-5" b="1">
                <a:latin typeface="Times New Roman"/>
                <a:cs typeface="Times New Roman"/>
              </a:rPr>
              <a:t>tính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60490" y="1100455"/>
            <a:ext cx="772160" cy="199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17980" y="2050033"/>
          <a:ext cx="5494020" cy="185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8219"/>
                <a:gridCol w="4486275"/>
              </a:tblGrid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thanh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cuộn,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bắt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đầu bởi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tiếp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đầu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ngữ 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hsb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</a:t>
                      </a:r>
                      <a:r>
                        <a:rPr dirty="0" sz="1150" spc="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vsb.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Minimum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Số nguyên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xác định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 nhỏ nhất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thanh</a:t>
                      </a:r>
                      <a:r>
                        <a:rPr dirty="0" sz="1150" spc="1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cuộn.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Maximum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Số nguyên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xác định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 lớn nhất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thanh</a:t>
                      </a:r>
                      <a:r>
                        <a:rPr dirty="0" sz="1150" spc="1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cuộn.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Value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biết 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 hiện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thời 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thanh</a:t>
                      </a:r>
                      <a:r>
                        <a:rPr dirty="0" sz="1150" spc="1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cuộn.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422529">
                <a:tc>
                  <a:txBody>
                    <a:bodyPr/>
                    <a:lstStyle/>
                    <a:p>
                      <a:pPr marL="9080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LargeChange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indent="54610">
                        <a:lnSpc>
                          <a:spcPts val="1320"/>
                        </a:lnSpc>
                        <a:spcBef>
                          <a:spcPts val="3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Chỉ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mức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 thay đổi của thuộc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tính Value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nhấn </a:t>
                      </a:r>
                      <a:r>
                        <a:rPr dirty="0" sz="1150" spc="-35">
                          <a:latin typeface="Times New Roman"/>
                          <a:cs typeface="Times New Roman"/>
                        </a:rPr>
                        <a:t>chuột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thanh</a:t>
                      </a:r>
                      <a:r>
                        <a:rPr dirty="0" sz="115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cuộn.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3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SmallChange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6675" indent="54610">
                        <a:lnSpc>
                          <a:spcPts val="1320"/>
                        </a:lnSpc>
                        <a:spcBef>
                          <a:spcPts val="2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Chỉ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mức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 thay đổi của thuộc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tính Value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nhấn </a:t>
                      </a:r>
                      <a:r>
                        <a:rPr dirty="0" sz="1150" spc="-35">
                          <a:latin typeface="Times New Roman"/>
                          <a:cs typeface="Times New Roman"/>
                        </a:rPr>
                        <a:t>chuột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mũi tên trên thanh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cuộn (giá trị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mặc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định = 1).</a:t>
                      </a:r>
                      <a:r>
                        <a:rPr dirty="0" sz="11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&lt;=LargeChange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500886" y="3994530"/>
            <a:ext cx="764540" cy="21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-5" b="1">
                <a:latin typeface="Times New Roman"/>
                <a:cs typeface="Times New Roman"/>
              </a:rPr>
              <a:t>2. Sự</a:t>
            </a:r>
            <a:r>
              <a:rPr dirty="0" sz="1250" spc="125" b="1">
                <a:latin typeface="Times New Roman"/>
                <a:cs typeface="Times New Roman"/>
              </a:rPr>
              <a:t> </a:t>
            </a:r>
            <a:r>
              <a:rPr dirty="0" sz="1250" b="1">
                <a:latin typeface="Times New Roman"/>
                <a:cs typeface="Times New Roman"/>
              </a:rPr>
              <a:t>kiện</a:t>
            </a:r>
            <a:endParaRPr sz="125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17980" y="4348607"/>
          <a:ext cx="5494020" cy="67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270"/>
                <a:gridCol w="4339589"/>
              </a:tblGrid>
              <a:tr h="249936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ValueChanged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kích hoạt 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thay đổi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 của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thanh</a:t>
                      </a:r>
                      <a:r>
                        <a:rPr dirty="0" sz="1150" spc="-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cuộn.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2147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Scroll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24130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Xảy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ra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kéo rê chuột hoặc kích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chuột vào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mũi </a:t>
                      </a:r>
                      <a:r>
                        <a:rPr dirty="0" sz="1150" spc="-40">
                          <a:latin typeface="Times New Roman"/>
                          <a:cs typeface="Times New Roman"/>
                        </a:rPr>
                        <a:t>tên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trên thanh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cuộn.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427733" y="5079619"/>
            <a:ext cx="5511800" cy="540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13: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300" spc="-5">
                <a:latin typeface="Times New Roman"/>
                <a:cs typeface="Times New Roman"/>
              </a:rPr>
              <a:t>Dùng thanh cuộn HScrollBar để thay </a:t>
            </a:r>
            <a:r>
              <a:rPr dirty="0" sz="1300">
                <a:latin typeface="Times New Roman"/>
                <a:cs typeface="Times New Roman"/>
              </a:rPr>
              <a:t>đổi </a:t>
            </a:r>
            <a:r>
              <a:rPr dirty="0" sz="1300" spc="-10">
                <a:latin typeface="Times New Roman"/>
                <a:cs typeface="Times New Roman"/>
              </a:rPr>
              <a:t>mầu </a:t>
            </a:r>
            <a:r>
              <a:rPr dirty="0" sz="1300">
                <a:latin typeface="Times New Roman"/>
                <a:cs typeface="Times New Roman"/>
              </a:rPr>
              <a:t>nền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TextBox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giao diện</a:t>
            </a:r>
            <a:r>
              <a:rPr dirty="0" sz="1300" spc="140">
                <a:latin typeface="Times New Roman"/>
                <a:cs typeface="Times New Roman"/>
              </a:rPr>
              <a:t> </a:t>
            </a:r>
            <a:r>
              <a:rPr dirty="0" sz="1300" spc="-2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5870" y="5746750"/>
            <a:ext cx="3639820" cy="2588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0123"/>
            <a:ext cx="2036445" cy="54356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20"/>
              </a:spcBef>
            </a:pPr>
            <a:r>
              <a:rPr dirty="0" sz="1200" spc="-5" b="1" i="1">
                <a:latin typeface="Arial"/>
                <a:cs typeface="Arial"/>
              </a:rPr>
              <a:t>3.3.9. Điều </a:t>
            </a:r>
            <a:r>
              <a:rPr dirty="0" sz="1200" b="1" i="1">
                <a:latin typeface="Arial"/>
                <a:cs typeface="Arial"/>
              </a:rPr>
              <a:t>khiển</a:t>
            </a:r>
            <a:r>
              <a:rPr dirty="0" sz="1200" spc="-7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Timer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68120" y="1070508"/>
            <a:ext cx="2559050" cy="51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38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Điều khiển định thời gian Timer  khoảng thời gian xác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định.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9979" y="1098550"/>
            <a:ext cx="518160" cy="19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04842" y="1118362"/>
            <a:ext cx="30410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cho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phép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thực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thi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lại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hành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động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8120" y="1637437"/>
            <a:ext cx="6179185" cy="1088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ta </a:t>
            </a:r>
            <a:r>
              <a:rPr dirty="0" sz="1300" spc="-140">
                <a:latin typeface="Times New Roman"/>
                <a:cs typeface="Times New Roman"/>
              </a:rPr>
              <a:t>đƣa </a:t>
            </a:r>
            <a:r>
              <a:rPr dirty="0" sz="1300" spc="-5">
                <a:latin typeface="Times New Roman"/>
                <a:cs typeface="Times New Roman"/>
              </a:rPr>
              <a:t>điều khiển Timer </a:t>
            </a:r>
            <a:r>
              <a:rPr dirty="0" sz="1300">
                <a:latin typeface="Times New Roman"/>
                <a:cs typeface="Times New Roman"/>
              </a:rPr>
              <a:t>vào Form </a:t>
            </a:r>
            <a:r>
              <a:rPr dirty="0" sz="1300" spc="-5">
                <a:latin typeface="Times New Roman"/>
                <a:cs typeface="Times New Roman"/>
              </a:rPr>
              <a:t>nó không xuất hiện trên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 spc="-5">
                <a:latin typeface="Times New Roman"/>
                <a:cs typeface="Times New Roman"/>
              </a:rPr>
              <a:t>xuất </a:t>
            </a:r>
            <a:r>
              <a:rPr dirty="0" sz="1300" spc="-35">
                <a:latin typeface="Times New Roman"/>
                <a:cs typeface="Times New Roman"/>
              </a:rPr>
              <a:t>hiện 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một biểu </a:t>
            </a:r>
            <a:r>
              <a:rPr dirty="0" sz="1300" spc="-85">
                <a:latin typeface="Times New Roman"/>
                <a:cs typeface="Times New Roman"/>
              </a:rPr>
              <a:t>tƣợng </a:t>
            </a:r>
            <a:r>
              <a:rPr dirty="0" sz="1300" spc="-5">
                <a:latin typeface="Times New Roman"/>
                <a:cs typeface="Times New Roman"/>
              </a:rPr>
              <a:t>ở trên một </a:t>
            </a:r>
            <a:r>
              <a:rPr dirty="0" sz="1300">
                <a:latin typeface="Times New Roman"/>
                <a:cs typeface="Times New Roman"/>
              </a:rPr>
              <a:t>khay </a:t>
            </a:r>
            <a:r>
              <a:rPr dirty="0" sz="1300" spc="-5">
                <a:latin typeface="Times New Roman"/>
                <a:cs typeface="Times New Roman"/>
              </a:rPr>
              <a:t>đặt ở cuối cửa sổ thiết </a:t>
            </a:r>
            <a:r>
              <a:rPr dirty="0" sz="1300">
                <a:latin typeface="Times New Roman"/>
                <a:cs typeface="Times New Roman"/>
              </a:rPr>
              <a:t>kế. </a:t>
            </a: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chạy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 spc="-140">
                <a:latin typeface="Times New Roman"/>
                <a:cs typeface="Times New Roman"/>
              </a:rPr>
              <a:t>điều  </a:t>
            </a:r>
            <a:r>
              <a:rPr dirty="0" sz="1300" spc="-5">
                <a:latin typeface="Times New Roman"/>
                <a:cs typeface="Times New Roman"/>
              </a:rPr>
              <a:t>khiển Timer </a:t>
            </a:r>
            <a:r>
              <a:rPr dirty="0" sz="1300">
                <a:latin typeface="Times New Roman"/>
                <a:cs typeface="Times New Roman"/>
              </a:rPr>
              <a:t>cũng không </a:t>
            </a:r>
            <a:r>
              <a:rPr dirty="0" sz="1300" spc="-5">
                <a:latin typeface="Times New Roman"/>
                <a:cs typeface="Times New Roman"/>
              </a:rPr>
              <a:t>xuất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hiện.</a:t>
            </a:r>
            <a:endParaRPr sz="1300">
              <a:latin typeface="Times New Roman"/>
              <a:cs typeface="Times New Roman"/>
            </a:endParaRPr>
          </a:p>
          <a:p>
            <a:pPr marL="445134">
              <a:lnSpc>
                <a:spcPct val="100000"/>
              </a:lnSpc>
              <a:spcBef>
                <a:spcPts val="1035"/>
              </a:spcBef>
            </a:pPr>
            <a:r>
              <a:rPr dirty="0" sz="1250" spc="-5" b="1">
                <a:latin typeface="Times New Roman"/>
                <a:cs typeface="Times New Roman"/>
              </a:rPr>
              <a:t>1. Thuộc</a:t>
            </a:r>
            <a:r>
              <a:rPr dirty="0" sz="1250" spc="-165" b="1">
                <a:latin typeface="Times New Roman"/>
                <a:cs typeface="Times New Roman"/>
              </a:rPr>
              <a:t> </a:t>
            </a:r>
            <a:r>
              <a:rPr dirty="0" sz="1250" spc="-5" b="1">
                <a:latin typeface="Times New Roman"/>
                <a:cs typeface="Times New Roman"/>
              </a:rPr>
              <a:t>tính</a:t>
            </a:r>
            <a:endParaRPr sz="125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17980" y="2863849"/>
          <a:ext cx="5494020" cy="1099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70"/>
                <a:gridCol w="4796790"/>
              </a:tblGrid>
              <a:tr h="251460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điều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khiển Timer,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bắt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đầu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bởi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tiếp đầu ngữ</a:t>
                      </a:r>
                      <a:r>
                        <a:rPr dirty="0" sz="1150" spc="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tmr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1004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Interval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24130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= n là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kỳ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thực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hiện sự kiện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Tick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của điều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khiển Timer.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tính </a:t>
                      </a:r>
                      <a:r>
                        <a:rPr dirty="0" sz="1150" spc="-25">
                          <a:latin typeface="Times New Roman"/>
                          <a:cs typeface="Times New Roman"/>
                        </a:rPr>
                        <a:t>bằng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mili giây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có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giá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trị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&gt;0</a:t>
                      </a:r>
                      <a:r>
                        <a:rPr dirty="0" sz="1150" spc="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(1s=1000ms)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90805">
                        <a:lnSpc>
                          <a:spcPts val="132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Enabled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indent="24130">
                        <a:lnSpc>
                          <a:spcPts val="1330"/>
                        </a:lnSpc>
                        <a:spcBef>
                          <a:spcPts val="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Enabled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True: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phép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điều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khiển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Timer hoạt động, Enabled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False:  không cho phép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điều khiển Timer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hoạt</a:t>
                      </a:r>
                      <a:r>
                        <a:rPr dirty="0" sz="1150" spc="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động.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500886" y="4055490"/>
            <a:ext cx="764540" cy="21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-5" b="1">
                <a:latin typeface="Times New Roman"/>
                <a:cs typeface="Times New Roman"/>
              </a:rPr>
              <a:t>2. Sự</a:t>
            </a:r>
            <a:r>
              <a:rPr dirty="0" sz="1250" spc="125" b="1">
                <a:latin typeface="Times New Roman"/>
                <a:cs typeface="Times New Roman"/>
              </a:rPr>
              <a:t> </a:t>
            </a:r>
            <a:r>
              <a:rPr dirty="0" sz="1250" b="1">
                <a:latin typeface="Times New Roman"/>
                <a:cs typeface="Times New Roman"/>
              </a:rPr>
              <a:t>kiện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4585" y="4411979"/>
            <a:ext cx="661670" cy="250825"/>
          </a:xfrm>
          <a:prstGeom prst="rect">
            <a:avLst/>
          </a:prstGeom>
          <a:ln w="7360">
            <a:solidFill>
              <a:srgbClr val="000000"/>
            </a:solidFill>
          </a:ln>
        </p:spPr>
        <p:txBody>
          <a:bodyPr wrap="square" lIns="0" tIns="73660" rIns="0" bIns="0" rtlCol="0" vert="horz">
            <a:spAutoFit/>
          </a:bodyPr>
          <a:lstStyle/>
          <a:p>
            <a:pPr marL="184150">
              <a:lnSpc>
                <a:spcPct val="100000"/>
              </a:lnSpc>
              <a:spcBef>
                <a:spcPts val="580"/>
              </a:spcBef>
            </a:pPr>
            <a:r>
              <a:rPr dirty="0" sz="1150" spc="-5" b="1">
                <a:latin typeface="Times New Roman"/>
                <a:cs typeface="Times New Roman"/>
              </a:rPr>
              <a:t>Tick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6254" y="4411979"/>
            <a:ext cx="4822190" cy="250825"/>
          </a:xfrm>
          <a:prstGeom prst="rect">
            <a:avLst/>
          </a:prstGeom>
          <a:ln w="7360">
            <a:solidFill>
              <a:srgbClr val="0000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535"/>
              </a:spcBef>
            </a:pPr>
            <a:r>
              <a:rPr dirty="0" sz="1150" spc="-5">
                <a:latin typeface="Times New Roman"/>
                <a:cs typeface="Times New Roman"/>
              </a:rPr>
              <a:t>Sự kiện </a:t>
            </a:r>
            <a:r>
              <a:rPr dirty="0" sz="1150" spc="5">
                <a:latin typeface="Times New Roman"/>
                <a:cs typeface="Times New Roman"/>
              </a:rPr>
              <a:t>này </a:t>
            </a:r>
            <a:r>
              <a:rPr dirty="0" sz="1150" spc="-90">
                <a:latin typeface="Times New Roman"/>
                <a:cs typeface="Times New Roman"/>
              </a:rPr>
              <a:t>đƣợc </a:t>
            </a:r>
            <a:r>
              <a:rPr dirty="0" sz="1150">
                <a:latin typeface="Times New Roman"/>
                <a:cs typeface="Times New Roman"/>
              </a:rPr>
              <a:t>kích hoạt </a:t>
            </a:r>
            <a:r>
              <a:rPr dirty="0" sz="1150" spc="-5">
                <a:latin typeface="Times New Roman"/>
                <a:cs typeface="Times New Roman"/>
              </a:rPr>
              <a:t>sau mỗi </a:t>
            </a:r>
            <a:r>
              <a:rPr dirty="0" sz="1150">
                <a:latin typeface="Times New Roman"/>
                <a:cs typeface="Times New Roman"/>
              </a:rPr>
              <a:t>chu kỳ</a:t>
            </a:r>
            <a:r>
              <a:rPr dirty="0" sz="1150" spc="-50">
                <a:latin typeface="Times New Roman"/>
                <a:cs typeface="Times New Roman"/>
              </a:rPr>
              <a:t> </a:t>
            </a:r>
            <a:r>
              <a:rPr dirty="0" sz="1150">
                <a:latin typeface="Times New Roman"/>
                <a:cs typeface="Times New Roman"/>
              </a:rPr>
              <a:t>Interval.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8120" y="4773791"/>
            <a:ext cx="6181725" cy="282321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445134">
              <a:lnSpc>
                <a:spcPct val="100000"/>
              </a:lnSpc>
              <a:spcBef>
                <a:spcPts val="575"/>
              </a:spcBef>
            </a:pPr>
            <a:r>
              <a:rPr dirty="0" sz="1250" spc="-5" b="1">
                <a:latin typeface="Times New Roman"/>
                <a:cs typeface="Times New Roman"/>
              </a:rPr>
              <a:t>3. Phương</a:t>
            </a:r>
            <a:r>
              <a:rPr dirty="0" sz="1250" spc="-80" b="1">
                <a:latin typeface="Times New Roman"/>
                <a:cs typeface="Times New Roman"/>
              </a:rPr>
              <a:t> </a:t>
            </a:r>
            <a:r>
              <a:rPr dirty="0" sz="1250" spc="20" b="1">
                <a:latin typeface="Times New Roman"/>
                <a:cs typeface="Times New Roman"/>
              </a:rPr>
              <a:t>thức</a:t>
            </a:r>
            <a:endParaRPr sz="1250">
              <a:latin typeface="Times New Roman"/>
              <a:cs typeface="Times New Roman"/>
            </a:endParaRPr>
          </a:p>
          <a:p>
            <a:pPr algn="just" marL="12700" marR="8890" indent="359410">
              <a:lnSpc>
                <a:spcPct val="124700"/>
              </a:lnSpc>
              <a:spcBef>
                <a:spcPts val="100"/>
              </a:spcBef>
            </a:pPr>
            <a:r>
              <a:rPr dirty="0" sz="1300" spc="-5" b="1">
                <a:latin typeface="Times New Roman"/>
                <a:cs typeface="Times New Roman"/>
              </a:rPr>
              <a:t>Start</a:t>
            </a:r>
            <a:r>
              <a:rPr dirty="0" sz="1300" spc="-5">
                <a:latin typeface="Times New Roman"/>
                <a:cs typeface="Times New Roman"/>
              </a:rPr>
              <a:t>: kích hoạt 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Timer,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10">
                <a:latin typeface="Times New Roman"/>
                <a:cs typeface="Times New Roman"/>
              </a:rPr>
              <a:t>thức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80">
                <a:latin typeface="Times New Roman"/>
                <a:cs typeface="Times New Roman"/>
              </a:rPr>
              <a:t>tƣơng đƣơng </a:t>
            </a:r>
            <a:r>
              <a:rPr dirty="0" sz="1300" spc="-5">
                <a:latin typeface="Times New Roman"/>
                <a:cs typeface="Times New Roman"/>
              </a:rPr>
              <a:t>với thuộc </a:t>
            </a:r>
            <a:r>
              <a:rPr dirty="0" sz="1300" spc="-135">
                <a:latin typeface="Times New Roman"/>
                <a:cs typeface="Times New Roman"/>
              </a:rPr>
              <a:t>tính  </a:t>
            </a:r>
            <a:r>
              <a:rPr dirty="0" sz="1300" spc="-5">
                <a:latin typeface="Times New Roman"/>
                <a:cs typeface="Times New Roman"/>
              </a:rPr>
              <a:t>Enabled = True. Cú </a:t>
            </a:r>
            <a:r>
              <a:rPr dirty="0" sz="1300">
                <a:latin typeface="Times New Roman"/>
                <a:cs typeface="Times New Roman"/>
              </a:rPr>
              <a:t>pháp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này</a:t>
            </a:r>
            <a:r>
              <a:rPr dirty="0" sz="1300" spc="1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là: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b="1" i="1">
                <a:latin typeface="Times New Roman"/>
                <a:cs typeface="Times New Roman"/>
              </a:rPr>
              <a:t>TimerName</a:t>
            </a:r>
            <a:r>
              <a:rPr dirty="0" sz="1300" i="1">
                <a:latin typeface="Times New Roman"/>
                <a:cs typeface="Times New Roman"/>
              </a:rPr>
              <a:t>.</a:t>
            </a:r>
            <a:r>
              <a:rPr dirty="0" sz="1300" b="1" i="1">
                <a:latin typeface="Times New Roman"/>
                <a:cs typeface="Times New Roman"/>
              </a:rPr>
              <a:t>Start(</a:t>
            </a:r>
            <a:r>
              <a:rPr dirty="0" sz="1300" i="1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 b="1">
                <a:latin typeface="Times New Roman"/>
                <a:cs typeface="Times New Roman"/>
              </a:rPr>
              <a:t>Stop</a:t>
            </a:r>
            <a:r>
              <a:rPr dirty="0" sz="1300" spc="-10">
                <a:latin typeface="Times New Roman"/>
                <a:cs typeface="Times New Roman"/>
              </a:rPr>
              <a:t>: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dừng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điều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khiển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Timer,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70">
                <a:latin typeface="Times New Roman"/>
                <a:cs typeface="Times New Roman"/>
              </a:rPr>
              <a:t>phƣơng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thức</a:t>
            </a:r>
            <a:r>
              <a:rPr dirty="0" sz="1300" spc="1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này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tƣơng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80">
                <a:latin typeface="Times New Roman"/>
                <a:cs typeface="Times New Roman"/>
              </a:rPr>
              <a:t>đƣơng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với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thuộc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tính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70">
                <a:latin typeface="Times New Roman"/>
                <a:cs typeface="Times New Roman"/>
              </a:rPr>
              <a:t>Enabled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baseline="2136" sz="1950" spc="-7">
                <a:latin typeface="Times New Roman"/>
                <a:cs typeface="Times New Roman"/>
              </a:rPr>
              <a:t>= False. Cú pháp </a:t>
            </a:r>
            <a:r>
              <a:rPr dirty="0" baseline="2136" sz="1950">
                <a:latin typeface="Times New Roman"/>
                <a:cs typeface="Times New Roman"/>
              </a:rPr>
              <a:t>của </a:t>
            </a:r>
            <a:r>
              <a:rPr dirty="0" baseline="2136" sz="1950" spc="-104">
                <a:latin typeface="Times New Roman"/>
                <a:cs typeface="Times New Roman"/>
              </a:rPr>
              <a:t>phƣơng </a:t>
            </a:r>
            <a:r>
              <a:rPr dirty="0" baseline="2136" sz="1950">
                <a:latin typeface="Times New Roman"/>
                <a:cs typeface="Times New Roman"/>
              </a:rPr>
              <a:t>thức này là:</a:t>
            </a:r>
            <a:r>
              <a:rPr dirty="0" baseline="2136" sz="1950" spc="165">
                <a:latin typeface="Times New Roman"/>
                <a:cs typeface="Times New Roman"/>
              </a:rPr>
              <a:t> </a:t>
            </a:r>
            <a:r>
              <a:rPr dirty="0" sz="1300" b="1" i="1">
                <a:latin typeface="Times New Roman"/>
                <a:cs typeface="Times New Roman"/>
              </a:rPr>
              <a:t>TimerName</a:t>
            </a:r>
            <a:r>
              <a:rPr dirty="0" sz="1300" i="1">
                <a:latin typeface="Times New Roman"/>
                <a:cs typeface="Times New Roman"/>
              </a:rPr>
              <a:t>.</a:t>
            </a:r>
            <a:r>
              <a:rPr dirty="0" sz="1300" b="1" i="1">
                <a:latin typeface="Times New Roman"/>
                <a:cs typeface="Times New Roman"/>
              </a:rPr>
              <a:t>Stop(</a:t>
            </a:r>
            <a:r>
              <a:rPr dirty="0" sz="1300" i="1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0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14: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tạo dòng chữ “Chào mừng bạn” </a:t>
            </a:r>
            <a:r>
              <a:rPr dirty="0" sz="1300" spc="-10">
                <a:latin typeface="Times New Roman"/>
                <a:cs typeface="Times New Roman"/>
              </a:rPr>
              <a:t>chuyển </a:t>
            </a:r>
            <a:r>
              <a:rPr dirty="0" sz="1300" spc="-5">
                <a:latin typeface="Times New Roman"/>
                <a:cs typeface="Times New Roman"/>
              </a:rPr>
              <a:t>động từ </a:t>
            </a:r>
            <a:r>
              <a:rPr dirty="0" sz="1300" spc="-10">
                <a:latin typeface="Times New Roman"/>
                <a:cs typeface="Times New Roman"/>
              </a:rPr>
              <a:t>trái </a:t>
            </a:r>
            <a:r>
              <a:rPr dirty="0" sz="1300" spc="-5">
                <a:latin typeface="Times New Roman"/>
                <a:cs typeface="Times New Roman"/>
              </a:rPr>
              <a:t>qua phải </a:t>
            </a:r>
            <a:r>
              <a:rPr dirty="0" sz="1300" spc="-35">
                <a:latin typeface="Times New Roman"/>
                <a:cs typeface="Times New Roman"/>
              </a:rPr>
              <a:t>màn  </a:t>
            </a:r>
            <a:r>
              <a:rPr dirty="0" sz="1300" spc="-5">
                <a:latin typeface="Times New Roman"/>
                <a:cs typeface="Times New Roman"/>
              </a:rPr>
              <a:t>hình, khi gặp mép </a:t>
            </a:r>
            <a:r>
              <a:rPr dirty="0" sz="1300" spc="-15">
                <a:latin typeface="Times New Roman"/>
                <a:cs typeface="Times New Roman"/>
              </a:rPr>
              <a:t>màn </a:t>
            </a:r>
            <a:r>
              <a:rPr dirty="0" sz="1300" spc="-5">
                <a:latin typeface="Times New Roman"/>
                <a:cs typeface="Times New Roman"/>
              </a:rPr>
              <a:t>hình thì </a:t>
            </a:r>
            <a:r>
              <a:rPr dirty="0" sz="1300" spc="-10">
                <a:latin typeface="Times New Roman"/>
                <a:cs typeface="Times New Roman"/>
              </a:rPr>
              <a:t>chuyển </a:t>
            </a:r>
            <a:r>
              <a:rPr dirty="0" sz="1300" spc="-5">
                <a:latin typeface="Times New Roman"/>
                <a:cs typeface="Times New Roman"/>
              </a:rPr>
              <a:t>động </a:t>
            </a:r>
            <a:r>
              <a:rPr dirty="0" sz="1300" spc="-85">
                <a:latin typeface="Times New Roman"/>
                <a:cs typeface="Times New Roman"/>
              </a:rPr>
              <a:t>ngƣợc </a:t>
            </a:r>
            <a:r>
              <a:rPr dirty="0" sz="1300">
                <a:latin typeface="Times New Roman"/>
                <a:cs typeface="Times New Roman"/>
              </a:rPr>
              <a:t>lại </a:t>
            </a:r>
            <a:r>
              <a:rPr dirty="0" sz="1300" spc="-5">
                <a:latin typeface="Times New Roman"/>
                <a:cs typeface="Times New Roman"/>
              </a:rPr>
              <a:t>từ phải qua </a:t>
            </a:r>
            <a:r>
              <a:rPr dirty="0" sz="1300">
                <a:latin typeface="Times New Roman"/>
                <a:cs typeface="Times New Roman"/>
              </a:rPr>
              <a:t>trái. </a:t>
            </a:r>
            <a:r>
              <a:rPr dirty="0" sz="1300" spc="-5">
                <a:latin typeface="Times New Roman"/>
                <a:cs typeface="Times New Roman"/>
              </a:rPr>
              <a:t>Cứ lặp </a:t>
            </a:r>
            <a:r>
              <a:rPr dirty="0" sz="1300">
                <a:latin typeface="Times New Roman"/>
                <a:cs typeface="Times New Roman"/>
              </a:rPr>
              <a:t>lại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110">
                <a:latin typeface="Times New Roman"/>
                <a:cs typeface="Times New Roman"/>
              </a:rPr>
              <a:t>vậy  </a:t>
            </a:r>
            <a:r>
              <a:rPr dirty="0" sz="1300" spc="-5">
                <a:latin typeface="Times New Roman"/>
                <a:cs typeface="Times New Roman"/>
              </a:rPr>
              <a:t>cho đến khi kết thúc </a:t>
            </a:r>
            <a:r>
              <a:rPr dirty="0" sz="1300" spc="-70">
                <a:latin typeface="Times New Roman"/>
                <a:cs typeface="Times New Roman"/>
              </a:rPr>
              <a:t>chƣơng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trình.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29585" y="7723505"/>
            <a:ext cx="2612390" cy="1482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80455" cy="79121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Vào Microsoft Visual Studio 2010 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dự </a:t>
            </a:r>
            <a:r>
              <a:rPr dirty="0" sz="1300" spc="-5">
                <a:latin typeface="Times New Roman"/>
                <a:cs typeface="Times New Roman"/>
              </a:rPr>
              <a:t>án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và thiết </a:t>
            </a:r>
            <a:r>
              <a:rPr dirty="0" sz="1300" spc="-10">
                <a:latin typeface="Times New Roman"/>
                <a:cs typeface="Times New Roman"/>
              </a:rPr>
              <a:t>lập </a:t>
            </a:r>
            <a:r>
              <a:rPr dirty="0" sz="1300" spc="-5">
                <a:latin typeface="Times New Roman"/>
                <a:cs typeface="Times New Roman"/>
              </a:rPr>
              <a:t>các thuộc tính </a:t>
            </a:r>
            <a:r>
              <a:rPr dirty="0" sz="1300">
                <a:latin typeface="Times New Roman"/>
                <a:cs typeface="Times New Roman"/>
              </a:rPr>
              <a:t>của  </a:t>
            </a:r>
            <a:r>
              <a:rPr dirty="0" sz="1300" spc="-5">
                <a:latin typeface="Times New Roman"/>
                <a:cs typeface="Times New Roman"/>
              </a:rPr>
              <a:t>các điều khiển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31745" y="1292605"/>
          <a:ext cx="3867150" cy="1198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619"/>
                <a:gridCol w="775969"/>
                <a:gridCol w="2185669"/>
              </a:tblGrid>
              <a:tr h="251459">
                <a:tc>
                  <a:txBody>
                    <a:bodyPr/>
                    <a:lstStyle/>
                    <a:p>
                      <a:pPr algn="ctr" marL="186055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ề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150" spc="-3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khi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ể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ts val="1325"/>
                        </a:lnSpc>
                        <a:spcBef>
                          <a:spcPts val="550"/>
                        </a:spcBef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7325">
                        <a:lnSpc>
                          <a:spcPts val="1325"/>
                        </a:lnSpc>
                        <a:spcBef>
                          <a:spcPts val="55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98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 marL="220979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Form1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000" spc="-5">
                          <a:latin typeface="Courier New"/>
                          <a:cs typeface="Courier New"/>
                        </a:rPr>
                        <a:t>frmVDTimer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603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Dòng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chuyển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động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algn="ctr" marL="23749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Label1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lblMove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Chào mừng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bạn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8912">
                <a:tc>
                  <a:txBody>
                    <a:bodyPr/>
                    <a:lstStyle/>
                    <a:p>
                      <a:pPr algn="ctr" marL="18732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Timer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tmrTimer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Enabled =</a:t>
                      </a:r>
                      <a:r>
                        <a:rPr dirty="0" sz="1150" spc="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True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Interval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270">
                        <a:lnSpc>
                          <a:spcPts val="1110"/>
                        </a:lnSpc>
                        <a:spcBef>
                          <a:spcPts val="350"/>
                        </a:spcBef>
                      </a:pPr>
                      <a:r>
                        <a:rPr dirty="0" sz="1150" spc="5">
                          <a:latin typeface="Times New Roman"/>
                          <a:cs typeface="Times New Roman"/>
                        </a:rPr>
                        <a:t>200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1427733" y="2538729"/>
            <a:ext cx="5664835" cy="5291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Vi</a:t>
            </a:r>
            <a:r>
              <a:rPr dirty="0" sz="1300" spc="-5">
                <a:latin typeface="Times New Roman"/>
                <a:cs typeface="Times New Roman"/>
              </a:rPr>
              <a:t>ế</a:t>
            </a:r>
            <a:r>
              <a:rPr dirty="0" sz="1300" spc="-5" b="1">
                <a:latin typeface="Times New Roman"/>
                <a:cs typeface="Times New Roman"/>
              </a:rPr>
              <a:t>t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Code: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Đặt </a:t>
            </a:r>
            <a:r>
              <a:rPr dirty="0" sz="1300" spc="-5">
                <a:latin typeface="Times New Roman"/>
                <a:cs typeface="Times New Roman"/>
              </a:rPr>
              <a:t>biến toàn cục: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bool </a:t>
            </a:r>
            <a:r>
              <a:rPr dirty="0" sz="1000" spc="-5">
                <a:latin typeface="Courier New"/>
                <a:cs typeface="Courier New"/>
              </a:rPr>
              <a:t>hp;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// hp=true chuyển động sang phải, hp=false chuyển động sang</a:t>
            </a:r>
            <a:r>
              <a:rPr dirty="0" sz="1000" spc="114">
                <a:solidFill>
                  <a:srgbClr val="008000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8000"/>
                </a:solidFill>
                <a:latin typeface="Courier New"/>
                <a:cs typeface="Courier New"/>
              </a:rPr>
              <a:t>trái.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kiện </a:t>
            </a:r>
            <a:r>
              <a:rPr dirty="0" sz="1300">
                <a:latin typeface="Times New Roman"/>
                <a:cs typeface="Times New Roman"/>
              </a:rPr>
              <a:t>Load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frmVDTimer </a:t>
            </a:r>
            <a:r>
              <a:rPr dirty="0" sz="1300">
                <a:latin typeface="Times New Roman"/>
                <a:cs typeface="Times New Roman"/>
              </a:rPr>
              <a:t>viết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lệnh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165"/>
              </a:lnSpc>
              <a:spcBef>
                <a:spcPts val="3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frmVDTimer_Load(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365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567055" marR="3794125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latin typeface="Courier New"/>
                <a:cs typeface="Courier New"/>
              </a:rPr>
              <a:t>hp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;  </a:t>
            </a:r>
            <a:r>
              <a:rPr dirty="0" sz="1000" spc="-5">
                <a:latin typeface="Courier New"/>
                <a:cs typeface="Courier New"/>
              </a:rPr>
              <a:t>tmrTimer.Start();</a:t>
            </a:r>
            <a:endParaRPr sz="1000">
              <a:latin typeface="Courier New"/>
              <a:cs typeface="Courier New"/>
            </a:endParaRPr>
          </a:p>
          <a:p>
            <a:pPr marL="33655">
              <a:lnSpc>
                <a:spcPts val="111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kiện </a:t>
            </a:r>
            <a:r>
              <a:rPr dirty="0" sz="1300">
                <a:latin typeface="Times New Roman"/>
                <a:cs typeface="Times New Roman"/>
              </a:rPr>
              <a:t>Tick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khiển </a:t>
            </a:r>
            <a:r>
              <a:rPr dirty="0" sz="1300">
                <a:latin typeface="Times New Roman"/>
                <a:cs typeface="Times New Roman"/>
              </a:rPr>
              <a:t>Timer tmrTimer </a:t>
            </a: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lệnh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33655">
              <a:lnSpc>
                <a:spcPts val="117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tmrTimer_Tick(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365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567055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(hp)</a:t>
            </a:r>
            <a:endParaRPr sz="1000">
              <a:latin typeface="Courier New"/>
              <a:cs typeface="Courier New"/>
            </a:endParaRPr>
          </a:p>
          <a:p>
            <a:pPr marL="56705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176655" marR="1126490" indent="-304800">
              <a:lnSpc>
                <a:spcPts val="1130"/>
              </a:lnSpc>
              <a:spcBef>
                <a:spcPts val="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((lblMove.Left + lblMove.Width) &lt;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dirty="0" sz="1000" spc="-5">
                <a:latin typeface="Courier New"/>
                <a:cs typeface="Courier New"/>
              </a:rPr>
              <a:t>.Width)  lblMove.Left = lblMove.Left +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10;</a:t>
            </a:r>
            <a:endParaRPr sz="1000">
              <a:latin typeface="Courier New"/>
              <a:cs typeface="Courier New"/>
            </a:endParaRPr>
          </a:p>
          <a:p>
            <a:pPr marL="871855">
              <a:lnSpc>
                <a:spcPts val="108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117665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hp =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56705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567055">
              <a:lnSpc>
                <a:spcPts val="113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56705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871855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(lblMove.Left &gt;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0)</a:t>
            </a:r>
            <a:endParaRPr sz="1000">
              <a:latin typeface="Courier New"/>
              <a:cs typeface="Courier New"/>
            </a:endParaRPr>
          </a:p>
          <a:p>
            <a:pPr marL="871855" marR="1964689" indent="304800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latin typeface="Courier New"/>
                <a:cs typeface="Courier New"/>
              </a:rPr>
              <a:t>lblMove.Left = lblMove.Left - 10;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1176655">
              <a:lnSpc>
                <a:spcPts val="1065"/>
              </a:lnSpc>
            </a:pPr>
            <a:r>
              <a:rPr dirty="0" sz="1000" spc="-5">
                <a:latin typeface="Courier New"/>
                <a:cs typeface="Courier New"/>
              </a:rPr>
              <a:t>hp =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56705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33655">
              <a:lnSpc>
                <a:spcPts val="117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15: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300" spc="-10">
                <a:latin typeface="Times New Roman"/>
                <a:cs typeface="Times New Roman"/>
              </a:rPr>
              <a:t>Viết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đồng hồ đếm </a:t>
            </a:r>
            <a:r>
              <a:rPr dirty="0" sz="1300" spc="-75">
                <a:latin typeface="Times New Roman"/>
                <a:cs typeface="Times New Roman"/>
              </a:rPr>
              <a:t>ngƣợc </a:t>
            </a:r>
            <a:r>
              <a:rPr dirty="0" sz="1300" spc="-5">
                <a:latin typeface="Times New Roman"/>
                <a:cs typeface="Times New Roman"/>
              </a:rPr>
              <a:t>theo </a:t>
            </a:r>
            <a:r>
              <a:rPr dirty="0" sz="1300">
                <a:latin typeface="Times New Roman"/>
                <a:cs typeface="Times New Roman"/>
              </a:rPr>
              <a:t>giao </a:t>
            </a:r>
            <a:r>
              <a:rPr dirty="0" sz="1300" spc="-5">
                <a:latin typeface="Times New Roman"/>
                <a:cs typeface="Times New Roman"/>
              </a:rPr>
              <a:t>diện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1441450"/>
            <a:chOff x="1062532" y="792480"/>
            <a:chExt cx="6189980" cy="144145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87370" y="798830"/>
              <a:ext cx="2496820" cy="1435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77539" y="3961129"/>
            <a:ext cx="841375" cy="202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8120" y="2345181"/>
            <a:ext cx="6179185" cy="5530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Yêu </a:t>
            </a:r>
            <a:r>
              <a:rPr dirty="0" sz="1300" spc="-5" b="1">
                <a:latin typeface="Times New Roman"/>
                <a:cs typeface="Times New Roman"/>
              </a:rPr>
              <a:t>cầu: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Nút </a:t>
            </a:r>
            <a:r>
              <a:rPr dirty="0" sz="1300" spc="-5">
                <a:latin typeface="Times New Roman"/>
                <a:cs typeface="Times New Roman"/>
              </a:rPr>
              <a:t>chạy: sẽ kích </a:t>
            </a:r>
            <a:r>
              <a:rPr dirty="0" sz="1300">
                <a:latin typeface="Times New Roman"/>
                <a:cs typeface="Times New Roman"/>
              </a:rPr>
              <a:t>hoạt </a:t>
            </a:r>
            <a:r>
              <a:rPr dirty="0" sz="1300" spc="-5">
                <a:latin typeface="Times New Roman"/>
                <a:cs typeface="Times New Roman"/>
              </a:rPr>
              <a:t>đồng hồ bắt đầu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đếm.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tạm </a:t>
            </a:r>
            <a:r>
              <a:rPr dirty="0" sz="1300" spc="-5">
                <a:latin typeface="Times New Roman"/>
                <a:cs typeface="Times New Roman"/>
              </a:rPr>
              <a:t>dừng: sẽ </a:t>
            </a:r>
            <a:r>
              <a:rPr dirty="0" sz="1300">
                <a:latin typeface="Times New Roman"/>
                <a:cs typeface="Times New Roman"/>
              </a:rPr>
              <a:t>tạm </a:t>
            </a:r>
            <a:r>
              <a:rPr dirty="0" sz="1300" spc="-5">
                <a:latin typeface="Times New Roman"/>
                <a:cs typeface="Times New Roman"/>
              </a:rPr>
              <a:t>dừng </a:t>
            </a:r>
            <a:r>
              <a:rPr dirty="0" sz="1300">
                <a:latin typeface="Times New Roman"/>
                <a:cs typeface="Times New Roman"/>
              </a:rPr>
              <a:t>đếm lại.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>
                <a:latin typeface="Times New Roman"/>
                <a:cs typeface="Times New Roman"/>
              </a:rPr>
              <a:t>muốn đếm </a:t>
            </a:r>
            <a:r>
              <a:rPr dirty="0" sz="1300" spc="-5">
                <a:latin typeface="Times New Roman"/>
                <a:cs typeface="Times New Roman"/>
              </a:rPr>
              <a:t>tiếp </a:t>
            </a:r>
            <a:r>
              <a:rPr dirty="0" sz="1300">
                <a:latin typeface="Times New Roman"/>
                <a:cs typeface="Times New Roman"/>
              </a:rPr>
              <a:t>kích vào </a:t>
            </a:r>
            <a:r>
              <a:rPr dirty="0" sz="1300" spc="-5">
                <a:latin typeface="Times New Roman"/>
                <a:cs typeface="Times New Roman"/>
              </a:rPr>
              <a:t>nút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chạy.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9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Nút </a:t>
            </a:r>
            <a:r>
              <a:rPr dirty="0" sz="1300" spc="-5">
                <a:latin typeface="Times New Roman"/>
                <a:cs typeface="Times New Roman"/>
              </a:rPr>
              <a:t>kết </a:t>
            </a:r>
            <a:r>
              <a:rPr dirty="0" sz="1300">
                <a:latin typeface="Times New Roman"/>
                <a:cs typeface="Times New Roman"/>
              </a:rPr>
              <a:t>thúc: </a:t>
            </a:r>
            <a:r>
              <a:rPr dirty="0" sz="1300" spc="-5">
                <a:latin typeface="Times New Roman"/>
                <a:cs typeface="Times New Roman"/>
              </a:rPr>
              <a:t>Sẽ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cho đồng </a:t>
            </a:r>
            <a:r>
              <a:rPr dirty="0" sz="1300">
                <a:latin typeface="Times New Roman"/>
                <a:cs typeface="Times New Roman"/>
              </a:rPr>
              <a:t>hồ </a:t>
            </a:r>
            <a:r>
              <a:rPr dirty="0" sz="1300" spc="-5">
                <a:latin typeface="Times New Roman"/>
                <a:cs typeface="Times New Roman"/>
              </a:rPr>
              <a:t>về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00:00.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5"/>
              </a:spcBef>
            </a:pPr>
            <a:r>
              <a:rPr dirty="0" sz="1200" spc="-5" b="1" i="1">
                <a:latin typeface="Arial"/>
                <a:cs typeface="Arial"/>
              </a:rPr>
              <a:t>3.3.10. Điều khiển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RichTextBox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200"/>
              </a:lnSpc>
              <a:spcBef>
                <a:spcPts val="925"/>
              </a:spcBef>
              <a:tabLst>
                <a:tab pos="3013710" algn="l"/>
              </a:tabLst>
            </a:pPr>
            <a:r>
              <a:rPr dirty="0" sz="1300" spc="-5">
                <a:latin typeface="Times New Roman"/>
                <a:cs typeface="Times New Roman"/>
              </a:rPr>
              <a:t>Điều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khiển</a:t>
            </a:r>
            <a:r>
              <a:rPr dirty="0" sz="1300" spc="1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RichTextBox	cho phép hiển thị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văn bản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định </a:t>
            </a:r>
            <a:r>
              <a:rPr dirty="0" sz="1300" spc="-55">
                <a:latin typeface="Times New Roman"/>
                <a:cs typeface="Times New Roman"/>
              </a:rPr>
              <a:t>dạng 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tệp </a:t>
            </a:r>
            <a:r>
              <a:rPr dirty="0" sz="1300" spc="-5">
                <a:latin typeface="Times New Roman"/>
                <a:cs typeface="Times New Roman"/>
              </a:rPr>
              <a:t>Word, tức </a:t>
            </a:r>
            <a:r>
              <a:rPr dirty="0" sz="1300">
                <a:latin typeface="Times New Roman"/>
                <a:cs typeface="Times New Roman"/>
              </a:rPr>
              <a:t>là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hiển thị </a:t>
            </a:r>
            <a:r>
              <a:rPr dirty="0" sz="1300" spc="-10">
                <a:latin typeface="Times New Roman"/>
                <a:cs typeface="Times New Roman"/>
              </a:rPr>
              <a:t>màu </a:t>
            </a:r>
            <a:r>
              <a:rPr dirty="0" sz="1300" spc="-5">
                <a:latin typeface="Times New Roman"/>
                <a:cs typeface="Times New Roman"/>
              </a:rPr>
              <a:t>sắc, </a:t>
            </a:r>
            <a:r>
              <a:rPr dirty="0" sz="1300">
                <a:latin typeface="Times New Roman"/>
                <a:cs typeface="Times New Roman"/>
              </a:rPr>
              <a:t>loại </a:t>
            </a:r>
            <a:r>
              <a:rPr dirty="0" sz="1300" spc="-5">
                <a:latin typeface="Times New Roman"/>
                <a:cs typeface="Times New Roman"/>
              </a:rPr>
              <a:t>Font, cỡ chữ… khác nhau </a:t>
            </a:r>
            <a:r>
              <a:rPr dirty="0" sz="1300" spc="-10">
                <a:latin typeface="Times New Roman"/>
                <a:cs typeface="Times New Roman"/>
              </a:rPr>
              <a:t>trong </a:t>
            </a:r>
            <a:r>
              <a:rPr dirty="0" sz="1300" spc="-40">
                <a:latin typeface="Times New Roman"/>
                <a:cs typeface="Times New Roman"/>
              </a:rPr>
              <a:t>từng  </a:t>
            </a:r>
            <a:r>
              <a:rPr dirty="0" sz="1300" spc="-5">
                <a:latin typeface="Times New Roman"/>
                <a:cs typeface="Times New Roman"/>
              </a:rPr>
              <a:t>đoạn văn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bản.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Điều khiển RichTextBox 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5">
                <a:latin typeface="Times New Roman"/>
                <a:cs typeface="Times New Roman"/>
              </a:rPr>
              <a:t>tạo và </a:t>
            </a:r>
            <a:r>
              <a:rPr dirty="0" sz="1300" spc="-120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trữ các tệp văn bản có phần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rộng </a:t>
            </a:r>
            <a:r>
              <a:rPr dirty="0" sz="1300" spc="-30">
                <a:latin typeface="Times New Roman"/>
                <a:cs typeface="Times New Roman"/>
              </a:rPr>
              <a:t>.rtf. 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tệp có </a:t>
            </a:r>
            <a:r>
              <a:rPr dirty="0" sz="1300">
                <a:latin typeface="Times New Roman"/>
                <a:cs typeface="Times New Roman"/>
              </a:rPr>
              <a:t>phần </a:t>
            </a:r>
            <a:r>
              <a:rPr dirty="0" sz="1300" spc="-2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rộng .rtf ta có thể sử dụng trình soạn thảo </a:t>
            </a:r>
            <a:r>
              <a:rPr dirty="0" sz="1300" spc="-10">
                <a:latin typeface="Times New Roman"/>
                <a:cs typeface="Times New Roman"/>
              </a:rPr>
              <a:t>Word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125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tệp </a:t>
            </a:r>
            <a:r>
              <a:rPr dirty="0" sz="1300" spc="-155">
                <a:latin typeface="Times New Roman"/>
                <a:cs typeface="Times New Roman"/>
              </a:rPr>
              <a:t>–  </a:t>
            </a:r>
            <a:r>
              <a:rPr dirty="0" sz="1300" spc="-5">
                <a:latin typeface="Times New Roman"/>
                <a:cs typeface="Times New Roman"/>
              </a:rPr>
              <a:t>Save As theo định </a:t>
            </a:r>
            <a:r>
              <a:rPr dirty="0" sz="1300">
                <a:latin typeface="Times New Roman"/>
                <a:cs typeface="Times New Roman"/>
              </a:rPr>
              <a:t>dạng </a:t>
            </a:r>
            <a:r>
              <a:rPr dirty="0" sz="1300" spc="-5" i="1">
                <a:latin typeface="Times New Roman"/>
                <a:cs typeface="Times New Roman"/>
              </a:rPr>
              <a:t>Rich </a:t>
            </a:r>
            <a:r>
              <a:rPr dirty="0" sz="1300" i="1">
                <a:latin typeface="Times New Roman"/>
                <a:cs typeface="Times New Roman"/>
              </a:rPr>
              <a:t>TextFormat</a:t>
            </a:r>
            <a:r>
              <a:rPr dirty="0" sz="1300" spc="70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(*.rtf)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Tên điều khiển RichTextBox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10">
                <a:latin typeface="Times New Roman"/>
                <a:cs typeface="Times New Roman"/>
              </a:rPr>
              <a:t>tiếp </a:t>
            </a:r>
            <a:r>
              <a:rPr dirty="0" sz="1300" spc="-5">
                <a:latin typeface="Times New Roman"/>
                <a:cs typeface="Times New Roman"/>
              </a:rPr>
              <a:t>đầu </a:t>
            </a:r>
            <a:r>
              <a:rPr dirty="0" sz="1300">
                <a:latin typeface="Times New Roman"/>
                <a:cs typeface="Times New Roman"/>
              </a:rPr>
              <a:t>ngữ </a:t>
            </a:r>
            <a:r>
              <a:rPr dirty="0" sz="1300" spc="-5" b="1">
                <a:latin typeface="Times New Roman"/>
                <a:cs typeface="Times New Roman"/>
              </a:rPr>
              <a:t>rtb </a:t>
            </a:r>
            <a:r>
              <a:rPr dirty="0" sz="1300" spc="-5">
                <a:latin typeface="Times New Roman"/>
                <a:cs typeface="Times New Roman"/>
              </a:rPr>
              <a:t>và nó có 2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cơ bản</a:t>
            </a:r>
            <a:r>
              <a:rPr dirty="0" sz="1300" spc="25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b="1">
                <a:latin typeface="Times New Roman"/>
                <a:cs typeface="Times New Roman"/>
              </a:rPr>
              <a:t>LoadFile</a:t>
            </a:r>
            <a:r>
              <a:rPr dirty="0" sz="1300" spc="-5">
                <a:latin typeface="Times New Roman"/>
                <a:cs typeface="Times New Roman"/>
              </a:rPr>
              <a:t>: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nạp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nội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dung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tệp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.rtf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vào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RichTextBox.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Ví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dụ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nạp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nội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dung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tệp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dirty="0" sz="1300" i="1">
                <a:latin typeface="Times New Roman"/>
                <a:cs typeface="Times New Roman"/>
              </a:rPr>
              <a:t>Bai1.rtf </a:t>
            </a:r>
            <a:r>
              <a:rPr dirty="0" sz="1300" spc="-5">
                <a:latin typeface="Times New Roman"/>
                <a:cs typeface="Times New Roman"/>
              </a:rPr>
              <a:t>trong ổ D vào hộp RichTextBox </a:t>
            </a:r>
            <a:r>
              <a:rPr dirty="0" sz="1300" spc="-5" i="1">
                <a:latin typeface="Times New Roman"/>
                <a:cs typeface="Times New Roman"/>
              </a:rPr>
              <a:t>rtbBai1 </a:t>
            </a:r>
            <a:r>
              <a:rPr dirty="0" sz="1300" spc="-5">
                <a:latin typeface="Times New Roman"/>
                <a:cs typeface="Times New Roman"/>
              </a:rPr>
              <a:t>ta thực hiện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15" i="1">
                <a:latin typeface="Times New Roman"/>
                <a:cs typeface="Times New Roman"/>
              </a:rPr>
              <a:t>rtbBai1.LoadFile("D:\Bai1.rtf",</a:t>
            </a:r>
            <a:r>
              <a:rPr dirty="0" sz="1300" spc="55" i="1">
                <a:latin typeface="Times New Roman"/>
                <a:cs typeface="Times New Roman"/>
              </a:rPr>
              <a:t> </a:t>
            </a:r>
            <a:r>
              <a:rPr dirty="0" sz="1300" spc="-25" i="1">
                <a:latin typeface="Times New Roman"/>
                <a:cs typeface="Times New Roman"/>
              </a:rPr>
              <a:t>RichTextBoxStreamType.RichText)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 b="1">
                <a:latin typeface="Times New Roman"/>
                <a:cs typeface="Times New Roman"/>
              </a:rPr>
              <a:t>SaveFile</a:t>
            </a:r>
            <a:r>
              <a:rPr dirty="0" sz="1300" spc="-5">
                <a:latin typeface="Times New Roman"/>
                <a:cs typeface="Times New Roman"/>
              </a:rPr>
              <a:t>: </a:t>
            </a:r>
            <a:r>
              <a:rPr dirty="0" sz="1300" spc="-125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nội </a:t>
            </a:r>
            <a:r>
              <a:rPr dirty="0" sz="1300" spc="-10">
                <a:latin typeface="Times New Roman"/>
                <a:cs typeface="Times New Roman"/>
              </a:rPr>
              <a:t>dung </a:t>
            </a:r>
            <a:r>
              <a:rPr dirty="0" sz="1300" spc="-5">
                <a:latin typeface="Times New Roman"/>
                <a:cs typeface="Times New Roman"/>
              </a:rPr>
              <a:t>trong hộp RichTextBox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15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tệp có phần </a:t>
            </a: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>
                <a:latin typeface="Times New Roman"/>
                <a:cs typeface="Times New Roman"/>
              </a:rPr>
              <a:t>rộng </a:t>
            </a:r>
            <a:r>
              <a:rPr dirty="0" sz="1300" spc="-40">
                <a:latin typeface="Times New Roman"/>
                <a:cs typeface="Times New Roman"/>
              </a:rPr>
              <a:t>.rtf.  </a:t>
            </a:r>
            <a:r>
              <a:rPr dirty="0" sz="1300" spc="-5">
                <a:latin typeface="Times New Roman"/>
                <a:cs typeface="Times New Roman"/>
              </a:rPr>
              <a:t>Ví </a:t>
            </a:r>
            <a:r>
              <a:rPr dirty="0" sz="1300">
                <a:latin typeface="Times New Roman"/>
                <a:cs typeface="Times New Roman"/>
              </a:rPr>
              <a:t>dụ </a:t>
            </a:r>
            <a:r>
              <a:rPr dirty="0" sz="1300" spc="-135">
                <a:latin typeface="Times New Roman"/>
                <a:cs typeface="Times New Roman"/>
              </a:rPr>
              <a:t>lƣu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nội dung </a:t>
            </a:r>
            <a:r>
              <a:rPr dirty="0" sz="1300">
                <a:latin typeface="Times New Roman"/>
                <a:cs typeface="Times New Roman"/>
              </a:rPr>
              <a:t>của hộp </a:t>
            </a:r>
            <a:r>
              <a:rPr dirty="0" sz="1300" spc="-5">
                <a:latin typeface="Times New Roman"/>
                <a:cs typeface="Times New Roman"/>
              </a:rPr>
              <a:t>RichTextBox </a:t>
            </a:r>
            <a:r>
              <a:rPr dirty="0" sz="1300" spc="-5" i="1">
                <a:latin typeface="Times New Roman"/>
                <a:cs typeface="Times New Roman"/>
              </a:rPr>
              <a:t>rtbBai1 </a:t>
            </a:r>
            <a:r>
              <a:rPr dirty="0" sz="1300" spc="-5">
                <a:latin typeface="Times New Roman"/>
                <a:cs typeface="Times New Roman"/>
              </a:rPr>
              <a:t>vào tệp </a:t>
            </a:r>
            <a:r>
              <a:rPr dirty="0" sz="1300" spc="-5" i="1">
                <a:latin typeface="Times New Roman"/>
                <a:cs typeface="Times New Roman"/>
              </a:rPr>
              <a:t>Bai2.rtf </a:t>
            </a:r>
            <a:r>
              <a:rPr dirty="0" sz="1300" spc="-5">
                <a:latin typeface="Times New Roman"/>
                <a:cs typeface="Times New Roman"/>
              </a:rPr>
              <a:t>trong ổ D ta </a:t>
            </a:r>
            <a:r>
              <a:rPr dirty="0" sz="1300" spc="-10">
                <a:latin typeface="Times New Roman"/>
                <a:cs typeface="Times New Roman"/>
              </a:rPr>
              <a:t>thực </a:t>
            </a:r>
            <a:r>
              <a:rPr dirty="0" sz="1300" spc="-30">
                <a:latin typeface="Times New Roman"/>
                <a:cs typeface="Times New Roman"/>
              </a:rPr>
              <a:t>hiện 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sau: </a:t>
            </a:r>
            <a:r>
              <a:rPr dirty="0" sz="1300" spc="-10" i="1">
                <a:latin typeface="Times New Roman"/>
                <a:cs typeface="Times New Roman"/>
              </a:rPr>
              <a:t>(n</a:t>
            </a:r>
            <a:r>
              <a:rPr dirty="0" sz="1300" spc="-10">
                <a:latin typeface="Times New Roman"/>
                <a:cs typeface="Times New Roman"/>
              </a:rPr>
              <a:t>ế</a:t>
            </a:r>
            <a:r>
              <a:rPr dirty="0" sz="1300" spc="-10" i="1">
                <a:latin typeface="Times New Roman"/>
                <a:cs typeface="Times New Roman"/>
              </a:rPr>
              <a:t>u </a:t>
            </a:r>
            <a:r>
              <a:rPr dirty="0" sz="1300" spc="-5" i="1">
                <a:latin typeface="Times New Roman"/>
                <a:cs typeface="Times New Roman"/>
              </a:rPr>
              <a:t>t</a:t>
            </a:r>
            <a:r>
              <a:rPr dirty="0" sz="1300" spc="-5">
                <a:latin typeface="Times New Roman"/>
                <a:cs typeface="Times New Roman"/>
              </a:rPr>
              <a:t>ệ</a:t>
            </a:r>
            <a:r>
              <a:rPr dirty="0" sz="1300" spc="-5" i="1">
                <a:latin typeface="Times New Roman"/>
                <a:cs typeface="Times New Roman"/>
              </a:rPr>
              <a:t>p </a:t>
            </a:r>
            <a:r>
              <a:rPr dirty="0" sz="1300" i="1">
                <a:latin typeface="Times New Roman"/>
                <a:cs typeface="Times New Roman"/>
              </a:rPr>
              <a:t>Bai2.rtf </a:t>
            </a:r>
            <a:r>
              <a:rPr dirty="0" sz="1300" spc="-100" i="1">
                <a:latin typeface="Times New Roman"/>
                <a:cs typeface="Times New Roman"/>
              </a:rPr>
              <a:t>ch</a:t>
            </a:r>
            <a:r>
              <a:rPr dirty="0" sz="1300" spc="-100">
                <a:latin typeface="Times New Roman"/>
                <a:cs typeface="Times New Roman"/>
              </a:rPr>
              <a:t>ƣ</a:t>
            </a:r>
            <a:r>
              <a:rPr dirty="0" sz="1300" spc="-100" i="1">
                <a:latin typeface="Times New Roman"/>
                <a:cs typeface="Times New Roman"/>
              </a:rPr>
              <a:t>a </a:t>
            </a:r>
            <a:r>
              <a:rPr dirty="0" sz="1300" spc="-5" i="1">
                <a:latin typeface="Times New Roman"/>
                <a:cs typeface="Times New Roman"/>
              </a:rPr>
              <a:t>t</a:t>
            </a:r>
            <a:r>
              <a:rPr dirty="0" sz="1300" spc="-5">
                <a:latin typeface="Times New Roman"/>
                <a:cs typeface="Times New Roman"/>
              </a:rPr>
              <a:t>ồ</a:t>
            </a:r>
            <a:r>
              <a:rPr dirty="0" sz="1300" spc="-5" i="1">
                <a:latin typeface="Times New Roman"/>
                <a:cs typeface="Times New Roman"/>
              </a:rPr>
              <a:t>n t</a:t>
            </a:r>
            <a:r>
              <a:rPr dirty="0" sz="1300" spc="-5">
                <a:latin typeface="Times New Roman"/>
                <a:cs typeface="Times New Roman"/>
              </a:rPr>
              <a:t>ạ</a:t>
            </a:r>
            <a:r>
              <a:rPr dirty="0" sz="1300" spc="-5" i="1">
                <a:latin typeface="Times New Roman"/>
                <a:cs typeface="Times New Roman"/>
              </a:rPr>
              <a:t>i </a:t>
            </a:r>
            <a:r>
              <a:rPr dirty="0" sz="1300" i="1">
                <a:latin typeface="Times New Roman"/>
                <a:cs typeface="Times New Roman"/>
              </a:rPr>
              <a:t>thì </a:t>
            </a:r>
            <a:r>
              <a:rPr dirty="0" sz="1300" spc="-5" i="1">
                <a:latin typeface="Times New Roman"/>
                <a:cs typeface="Times New Roman"/>
              </a:rPr>
              <a:t>s</a:t>
            </a:r>
            <a:r>
              <a:rPr dirty="0" sz="1300" spc="-5">
                <a:latin typeface="Times New Roman"/>
                <a:cs typeface="Times New Roman"/>
              </a:rPr>
              <a:t>ẽ </a:t>
            </a:r>
            <a:r>
              <a:rPr dirty="0" sz="1300" spc="-100">
                <a:latin typeface="Times New Roman"/>
                <a:cs typeface="Times New Roman"/>
              </a:rPr>
              <a:t>đƣợ</a:t>
            </a:r>
            <a:r>
              <a:rPr dirty="0" sz="1300" spc="-100" i="1">
                <a:latin typeface="Times New Roman"/>
                <a:cs typeface="Times New Roman"/>
              </a:rPr>
              <a:t>c </a:t>
            </a:r>
            <a:r>
              <a:rPr dirty="0" sz="1300" spc="-5" i="1">
                <a:latin typeface="Times New Roman"/>
                <a:cs typeface="Times New Roman"/>
              </a:rPr>
              <a:t>t</a:t>
            </a:r>
            <a:r>
              <a:rPr dirty="0" sz="1300" spc="-5">
                <a:latin typeface="Times New Roman"/>
                <a:cs typeface="Times New Roman"/>
              </a:rPr>
              <a:t>ạ</a:t>
            </a:r>
            <a:r>
              <a:rPr dirty="0" sz="1300" spc="-5" i="1">
                <a:latin typeface="Times New Roman"/>
                <a:cs typeface="Times New Roman"/>
              </a:rPr>
              <a:t>o</a:t>
            </a:r>
            <a:r>
              <a:rPr dirty="0" sz="1300" spc="-50" i="1">
                <a:latin typeface="Times New Roman"/>
                <a:cs typeface="Times New Roman"/>
              </a:rPr>
              <a:t> </a:t>
            </a:r>
            <a:r>
              <a:rPr dirty="0" sz="1300" spc="5" i="1">
                <a:latin typeface="Times New Roman"/>
                <a:cs typeface="Times New Roman"/>
              </a:rPr>
              <a:t>m</a:t>
            </a:r>
            <a:r>
              <a:rPr dirty="0" sz="1300" spc="5">
                <a:latin typeface="Times New Roman"/>
                <a:cs typeface="Times New Roman"/>
              </a:rPr>
              <a:t>ớ</a:t>
            </a:r>
            <a:r>
              <a:rPr dirty="0" sz="1300" spc="5" i="1">
                <a:latin typeface="Times New Roman"/>
                <a:cs typeface="Times New Roman"/>
              </a:rPr>
              <a:t>i)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90"/>
              </a:spcBef>
            </a:pPr>
            <a:r>
              <a:rPr dirty="0" sz="1300" spc="-25" i="1">
                <a:latin typeface="Times New Roman"/>
                <a:cs typeface="Times New Roman"/>
              </a:rPr>
              <a:t>rtbBai1.SaveFile("D:\Bai2.rtf",</a:t>
            </a:r>
            <a:r>
              <a:rPr dirty="0" sz="1300" spc="5" i="1">
                <a:latin typeface="Times New Roman"/>
                <a:cs typeface="Times New Roman"/>
              </a:rPr>
              <a:t> </a:t>
            </a:r>
            <a:r>
              <a:rPr dirty="0" sz="1300" spc="-20" i="1">
                <a:latin typeface="Times New Roman"/>
                <a:cs typeface="Times New Roman"/>
              </a:rPr>
              <a:t>RichTextBoxStreamType.RichText)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07932"/>
            <a:ext cx="6179185" cy="213296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5">
                <a:latin typeface="Arial"/>
                <a:cs typeface="Arial"/>
              </a:rPr>
              <a:t>CHƯƠNG </a:t>
            </a:r>
            <a:r>
              <a:rPr dirty="0" sz="1700">
                <a:latin typeface="Arial"/>
                <a:cs typeface="Arial"/>
              </a:rPr>
              <a:t>4: CÁC HỘP </a:t>
            </a:r>
            <a:r>
              <a:rPr dirty="0" sz="1700" spc="-5">
                <a:latin typeface="Arial"/>
                <a:cs typeface="Arial"/>
              </a:rPr>
              <a:t>HỘI </a:t>
            </a:r>
            <a:r>
              <a:rPr dirty="0" sz="1700">
                <a:latin typeface="Arial"/>
                <a:cs typeface="Arial"/>
              </a:rPr>
              <a:t>THOẠI THÔNG</a:t>
            </a:r>
            <a:r>
              <a:rPr dirty="0" sz="1700" spc="-8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DỤNG</a:t>
            </a:r>
            <a:endParaRPr sz="17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730"/>
              </a:spcBef>
            </a:pPr>
            <a:r>
              <a:rPr dirty="0" sz="1300" spc="-5">
                <a:latin typeface="Times New Roman"/>
                <a:cs typeface="Times New Roman"/>
              </a:rPr>
              <a:t>Chúng ta </a:t>
            </a:r>
            <a:r>
              <a:rPr dirty="0" sz="1300">
                <a:latin typeface="Times New Roman"/>
                <a:cs typeface="Times New Roman"/>
              </a:rPr>
              <a:t>thấy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>
                <a:latin typeface="Times New Roman"/>
                <a:cs typeface="Times New Roman"/>
              </a:rPr>
              <a:t>hầu </a:t>
            </a:r>
            <a:r>
              <a:rPr dirty="0" sz="1300" spc="-5">
                <a:latin typeface="Times New Roman"/>
                <a:cs typeface="Times New Roman"/>
              </a:rPr>
              <a:t>hết các ứng dụng của </a:t>
            </a:r>
            <a:r>
              <a:rPr dirty="0" sz="1300" spc="-10">
                <a:latin typeface="Times New Roman"/>
                <a:cs typeface="Times New Roman"/>
              </a:rPr>
              <a:t>Windows </a:t>
            </a:r>
            <a:r>
              <a:rPr dirty="0" sz="1300" spc="-5">
                <a:latin typeface="Times New Roman"/>
                <a:cs typeface="Times New Roman"/>
              </a:rPr>
              <a:t>đều có các hộp thoại Open  để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tập tin, Save để </a:t>
            </a:r>
            <a:r>
              <a:rPr dirty="0" sz="1300" spc="-135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các tập tin hoặc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hộp </a:t>
            </a:r>
            <a:r>
              <a:rPr dirty="0" sz="1300">
                <a:latin typeface="Times New Roman"/>
                <a:cs typeface="Times New Roman"/>
              </a:rPr>
              <a:t>thoại </a:t>
            </a:r>
            <a:r>
              <a:rPr dirty="0" sz="1300" spc="-5">
                <a:latin typeface="Times New Roman"/>
                <a:cs typeface="Times New Roman"/>
              </a:rPr>
              <a:t>Color để chọn màu, </a:t>
            </a:r>
            <a:r>
              <a:rPr dirty="0" sz="1300">
                <a:latin typeface="Times New Roman"/>
                <a:cs typeface="Times New Roman"/>
              </a:rPr>
              <a:t>Font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40">
                <a:latin typeface="Times New Roman"/>
                <a:cs typeface="Times New Roman"/>
              </a:rPr>
              <a:t>chọn  </a:t>
            </a:r>
            <a:r>
              <a:rPr dirty="0" sz="1300" spc="-5">
                <a:latin typeface="Times New Roman"/>
                <a:cs typeface="Times New Roman"/>
              </a:rPr>
              <a:t>phông chữ...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hộp </a:t>
            </a:r>
            <a:r>
              <a:rPr dirty="0" sz="1300">
                <a:latin typeface="Times New Roman"/>
                <a:cs typeface="Times New Roman"/>
              </a:rPr>
              <a:t>thoại này </a:t>
            </a:r>
            <a:r>
              <a:rPr dirty="0" sz="1300" spc="-5">
                <a:latin typeface="Times New Roman"/>
                <a:cs typeface="Times New Roman"/>
              </a:rPr>
              <a:t>gọi là các </a:t>
            </a:r>
            <a:r>
              <a:rPr dirty="0" sz="1300">
                <a:latin typeface="Times New Roman"/>
                <a:cs typeface="Times New Roman"/>
              </a:rPr>
              <a:t>hộp thoại </a:t>
            </a:r>
            <a:r>
              <a:rPr dirty="0" sz="1300" spc="-5">
                <a:latin typeface="Times New Roman"/>
                <a:cs typeface="Times New Roman"/>
              </a:rPr>
              <a:t>thông dụng - Common</a:t>
            </a:r>
            <a:r>
              <a:rPr dirty="0" sz="1300" spc="1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Dialog.</a:t>
            </a:r>
            <a:endParaRPr sz="1300">
              <a:latin typeface="Times New Roman"/>
              <a:cs typeface="Times New Roman"/>
            </a:endParaRPr>
          </a:p>
          <a:p>
            <a:pPr algn="just" marL="12700" marR="6985" indent="359410">
              <a:lnSpc>
                <a:spcPct val="128499"/>
              </a:lnSpc>
              <a:spcBef>
                <a:spcPts val="535"/>
              </a:spcBef>
            </a:pPr>
            <a:r>
              <a:rPr dirty="0" sz="1300" spc="-5">
                <a:latin typeface="Times New Roman"/>
                <a:cs typeface="Times New Roman"/>
              </a:rPr>
              <a:t>Để sử dụng các hộp thoại thông dụng ta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10">
                <a:latin typeface="Times New Roman"/>
                <a:cs typeface="Times New Roman"/>
              </a:rPr>
              <a:t>lớp </a:t>
            </a:r>
            <a:r>
              <a:rPr dirty="0" sz="1300" spc="-5">
                <a:latin typeface="Times New Roman"/>
                <a:cs typeface="Times New Roman"/>
              </a:rPr>
              <a:t>đối </a:t>
            </a:r>
            <a:r>
              <a:rPr dirty="0" sz="1300" spc="-85">
                <a:latin typeface="Times New Roman"/>
                <a:cs typeface="Times New Roman"/>
              </a:rPr>
              <a:t>tƣợng </a:t>
            </a:r>
            <a:r>
              <a:rPr dirty="0" sz="1300" spc="-10">
                <a:latin typeface="Times New Roman"/>
                <a:cs typeface="Times New Roman"/>
              </a:rPr>
              <a:t>.NET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260">
                <a:latin typeface="Times New Roman"/>
                <a:cs typeface="Times New Roman"/>
              </a:rPr>
              <a:t>thƣ  </a:t>
            </a:r>
            <a:r>
              <a:rPr dirty="0" baseline="2136" sz="1950" spc="-7">
                <a:latin typeface="Times New Roman"/>
                <a:cs typeface="Times New Roman"/>
              </a:rPr>
              <a:t>viện </a:t>
            </a:r>
            <a:r>
              <a:rPr dirty="0" sz="1300" spc="-5" b="1">
                <a:latin typeface="Times New Roman"/>
                <a:cs typeface="Times New Roman"/>
              </a:rPr>
              <a:t>System.IO </a:t>
            </a:r>
            <a:r>
              <a:rPr dirty="0" sz="1300" spc="-5">
                <a:latin typeface="Times New Roman"/>
                <a:cs typeface="Times New Roman"/>
              </a:rPr>
              <a:t>bao </a:t>
            </a:r>
            <a:r>
              <a:rPr dirty="0" sz="1300" spc="5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5 lớp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ứng với 5 hộp hội thoại cơ bản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12161" y="2591054"/>
          <a:ext cx="3306445" cy="1586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8489"/>
                <a:gridCol w="1408430"/>
              </a:tblGrid>
              <a:tr h="324611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thoại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Lớp 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đối</a:t>
                      </a:r>
                      <a:r>
                        <a:rPr dirty="0" sz="1150" spc="10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20" b="1">
                          <a:latin typeface="Times New Roman"/>
                          <a:cs typeface="Times New Roman"/>
                        </a:rPr>
                        <a:t>tượng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85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13843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Mở tập tin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–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Open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File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OpenFileDialog()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17">
                <a:tc>
                  <a:txBody>
                    <a:bodyPr/>
                    <a:lstStyle/>
                    <a:p>
                      <a:pPr marL="138430">
                        <a:lnSpc>
                          <a:spcPts val="1350"/>
                        </a:lnSpc>
                        <a:spcBef>
                          <a:spcPts val="520"/>
                        </a:spcBef>
                      </a:pPr>
                      <a:r>
                        <a:rPr dirty="0" sz="1150" spc="-120">
                          <a:latin typeface="Times New Roman"/>
                          <a:cs typeface="Times New Roman"/>
                        </a:rPr>
                        <a:t>Lƣu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tập tin –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Save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 File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350"/>
                        </a:lnSpc>
                        <a:spcBef>
                          <a:spcPts val="52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SaveFileDialog()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13843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 màu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–</a:t>
                      </a:r>
                      <a:r>
                        <a:rPr dirty="0" sz="1150" spc="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ColorDialog()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13843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phông –</a:t>
                      </a:r>
                      <a:r>
                        <a:rPr dirty="0" sz="115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Font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FontDialog()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2984">
                <a:tc>
                  <a:txBody>
                    <a:bodyPr/>
                    <a:lstStyle/>
                    <a:p>
                      <a:pPr marL="138430">
                        <a:lnSpc>
                          <a:spcPts val="1360"/>
                        </a:lnSpc>
                        <a:spcBef>
                          <a:spcPts val="530"/>
                        </a:spcBef>
                      </a:pP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ấn –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Print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36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PrintDialog()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1068120" y="4227702"/>
            <a:ext cx="5073650" cy="5632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4.1. Hộp </a:t>
            </a:r>
            <a:r>
              <a:rPr dirty="0" sz="1400" spc="-5" b="1">
                <a:latin typeface="Arial"/>
                <a:cs typeface="Arial"/>
              </a:rPr>
              <a:t>hội thoại Open</a:t>
            </a:r>
            <a:r>
              <a:rPr dirty="0" sz="1400" spc="114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tính và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quan trọng của hộp </a:t>
            </a:r>
            <a:r>
              <a:rPr dirty="0" sz="1300">
                <a:latin typeface="Times New Roman"/>
                <a:cs typeface="Times New Roman"/>
              </a:rPr>
              <a:t>hội thoại</a:t>
            </a:r>
            <a:r>
              <a:rPr dirty="0" sz="1300" spc="20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OpenFile: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54556" y="4842382"/>
          <a:ext cx="5457190" cy="2855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110"/>
                <a:gridCol w="4314190"/>
              </a:tblGrid>
              <a:tr h="251460">
                <a:tc>
                  <a:txBody>
                    <a:bodyPr/>
                    <a:lstStyle/>
                    <a:p>
                      <a:pPr marL="168910">
                        <a:lnSpc>
                          <a:spcPts val="1320"/>
                        </a:lnSpc>
                      </a:pP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Thuộc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tính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43815">
                        <a:lnSpc>
                          <a:spcPts val="1320"/>
                        </a:lnSpc>
                      </a:pP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Chức</a:t>
                      </a:r>
                      <a:r>
                        <a:rPr dirty="0" sz="1150" spc="9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năng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điều khiển OpenDialog.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Tiếp đầu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ngữ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của tên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điều khiển là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odlg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714"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FileName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Cung cấp tên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đƣờng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dẫn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đã</a:t>
                      </a:r>
                      <a:r>
                        <a:rPr dirty="0" sz="1150" spc="1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42062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Filter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marR="139065">
                        <a:lnSpc>
                          <a:spcPts val="1310"/>
                        </a:lnSpc>
                        <a:spcBef>
                          <a:spcPts val="6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định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danh sách các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bộ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lọc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tập tin 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mà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hội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thoại sẽ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hiển thị,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ví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“Text|*.txt|Icons|*.ico|All files|*.*”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(không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chứa dấu</a:t>
                      </a:r>
                      <a:r>
                        <a:rPr dirty="0" sz="115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cách)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00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2148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FilterIndex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6510" marR="146685">
                        <a:lnSpc>
                          <a:spcPts val="1330"/>
                        </a:lnSpc>
                        <a:spcBef>
                          <a:spcPts val="60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Chỉ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ra bộ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lọc tập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tin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mặc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định, giả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sử có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3 bộ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lọc (*.com),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(*.exe)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(*.ico)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nếu FilterIndex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2 thì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thoại sẽ hiển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sẵn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bộ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lọc</a:t>
                      </a:r>
                      <a:r>
                        <a:rPr dirty="0" sz="1150" spc="1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(*.exe)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68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InitialDirectory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định </a:t>
                      </a:r>
                      <a:r>
                        <a:rPr dirty="0" sz="1150" spc="-110">
                          <a:latin typeface="Times New Roman"/>
                          <a:cs typeface="Times New Roman"/>
                        </a:rPr>
                        <a:t>thƣ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mục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mặc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định 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hội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thoại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vừa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gọi.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165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Multiselect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Multiselect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True: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phép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chọn đồng thời nhiều</a:t>
                      </a:r>
                      <a:r>
                        <a:rPr dirty="0" sz="1150" spc="2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file.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FileNames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Cung cấp tên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đƣờng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dẫn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tập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tin đã</a:t>
                      </a:r>
                      <a:r>
                        <a:rPr dirty="0" sz="1150" spc="14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Title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định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tiêu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đề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hội</a:t>
                      </a:r>
                      <a:r>
                        <a:rPr dirty="0" sz="1150" spc="6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thoại.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251688"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OpenFile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Mở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nội dung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File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đã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</a:t>
                      </a:r>
                      <a:r>
                        <a:rPr dirty="0" sz="1150" spc="-4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(ReadOnly).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68120" y="7750302"/>
            <a:ext cx="6178550" cy="1117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16: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10">
                <a:latin typeface="Times New Roman"/>
                <a:cs typeface="Times New Roman"/>
              </a:rPr>
              <a:t>Viết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cho phép dùng hộp thoại OpenDialog chọn hình </a:t>
            </a:r>
            <a:r>
              <a:rPr dirty="0" sz="1300">
                <a:latin typeface="Times New Roman"/>
                <a:cs typeface="Times New Roman"/>
              </a:rPr>
              <a:t>ảnh </a:t>
            </a:r>
            <a:r>
              <a:rPr dirty="0" sz="1300" spc="-5">
                <a:latin typeface="Times New Roman"/>
                <a:cs typeface="Times New Roman"/>
              </a:rPr>
              <a:t>để hiển</a:t>
            </a:r>
            <a:r>
              <a:rPr dirty="0" sz="1300" spc="1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thị.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3800"/>
              </a:lnSpc>
              <a:spcBef>
                <a:spcPts val="670"/>
              </a:spcBef>
            </a:pPr>
            <a:r>
              <a:rPr dirty="0" baseline="2136" sz="1950" spc="-7">
                <a:latin typeface="Times New Roman"/>
                <a:cs typeface="Times New Roman"/>
              </a:rPr>
              <a:t>Vào Microsoft Visual Studio 2010 tạo dự án </a:t>
            </a:r>
            <a:r>
              <a:rPr dirty="0" baseline="2136" sz="1950" spc="-15">
                <a:latin typeface="Times New Roman"/>
                <a:cs typeface="Times New Roman"/>
              </a:rPr>
              <a:t>mới </a:t>
            </a:r>
            <a:r>
              <a:rPr dirty="0" baseline="2136" sz="1950" spc="-7">
                <a:latin typeface="Times New Roman"/>
                <a:cs typeface="Times New Roman"/>
              </a:rPr>
              <a:t>có </a:t>
            </a:r>
            <a:r>
              <a:rPr dirty="0" baseline="2136" sz="1950">
                <a:latin typeface="Times New Roman"/>
                <a:cs typeface="Times New Roman"/>
              </a:rPr>
              <a:t>tên </a:t>
            </a:r>
            <a:r>
              <a:rPr dirty="0" baseline="2136" sz="1950" spc="-7">
                <a:latin typeface="Times New Roman"/>
                <a:cs typeface="Times New Roman"/>
              </a:rPr>
              <a:t>là </a:t>
            </a:r>
            <a:r>
              <a:rPr dirty="0" baseline="2136" sz="1950" spc="-7" b="1">
                <a:latin typeface="Times New Roman"/>
                <a:cs typeface="Times New Roman"/>
              </a:rPr>
              <a:t>OpenDialog </a:t>
            </a:r>
            <a:r>
              <a:rPr dirty="0" sz="1300" spc="-5">
                <a:latin typeface="Times New Roman"/>
                <a:cs typeface="Times New Roman"/>
              </a:rPr>
              <a:t>và thiết </a:t>
            </a:r>
            <a:r>
              <a:rPr dirty="0" sz="1300">
                <a:latin typeface="Times New Roman"/>
                <a:cs typeface="Times New Roman"/>
              </a:rPr>
              <a:t>lập  </a:t>
            </a:r>
            <a:r>
              <a:rPr dirty="0" sz="1300" spc="-5">
                <a:latin typeface="Times New Roman"/>
                <a:cs typeface="Times New Roman"/>
              </a:rPr>
              <a:t>thuộc tính của các điều khiển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7915" cy="57492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9525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1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các đặc </a:t>
            </a:r>
            <a:r>
              <a:rPr dirty="0" sz="1300">
                <a:latin typeface="Times New Roman"/>
                <a:cs typeface="Times New Roman"/>
              </a:rPr>
              <a:t>điểm </a:t>
            </a:r>
            <a:r>
              <a:rPr dirty="0" sz="1300" spc="-5">
                <a:latin typeface="Times New Roman"/>
                <a:cs typeface="Times New Roman"/>
              </a:rPr>
              <a:t>trên của lập trình trực </a:t>
            </a:r>
            <a:r>
              <a:rPr dirty="0" sz="1300">
                <a:latin typeface="Times New Roman"/>
                <a:cs typeface="Times New Roman"/>
              </a:rPr>
              <a:t>quan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trên. Ở </a:t>
            </a:r>
            <a:r>
              <a:rPr dirty="0" sz="1300" spc="-10">
                <a:latin typeface="Times New Roman"/>
                <a:cs typeface="Times New Roman"/>
              </a:rPr>
              <a:t>môn </a:t>
            </a:r>
            <a:r>
              <a:rPr dirty="0" sz="1300" spc="-5">
                <a:latin typeface="Times New Roman"/>
                <a:cs typeface="Times New Roman"/>
              </a:rPr>
              <a:t>học </a:t>
            </a:r>
            <a:r>
              <a:rPr dirty="0" sz="1300">
                <a:latin typeface="Times New Roman"/>
                <a:cs typeface="Times New Roman"/>
              </a:rPr>
              <a:t>này chúng </a:t>
            </a:r>
            <a:r>
              <a:rPr dirty="0" sz="1300" spc="-5">
                <a:latin typeface="Times New Roman"/>
                <a:cs typeface="Times New Roman"/>
              </a:rPr>
              <a:t>ta sẽ </a:t>
            </a:r>
            <a:r>
              <a:rPr dirty="0" sz="1300" spc="-70">
                <a:latin typeface="Times New Roman"/>
                <a:cs typeface="Times New Roman"/>
              </a:rPr>
              <a:t>lựa  </a:t>
            </a:r>
            <a:r>
              <a:rPr dirty="0" sz="1300" spc="-5">
                <a:latin typeface="Times New Roman"/>
                <a:cs typeface="Times New Roman"/>
              </a:rPr>
              <a:t>chọn ngôn ngữ lập trình là </a:t>
            </a:r>
            <a:r>
              <a:rPr dirty="0" sz="1300" spc="-10">
                <a:latin typeface="Times New Roman"/>
                <a:cs typeface="Times New Roman"/>
              </a:rPr>
              <a:t>Visual </a:t>
            </a:r>
            <a:r>
              <a:rPr dirty="0" sz="1300" spc="-5">
                <a:latin typeface="Times New Roman"/>
                <a:cs typeface="Times New Roman"/>
              </a:rPr>
              <a:t>C# (trên nền .NET Framework) và </a:t>
            </a:r>
            <a:r>
              <a:rPr dirty="0" sz="1300" spc="-10">
                <a:latin typeface="Times New Roman"/>
                <a:cs typeface="Times New Roman"/>
              </a:rPr>
              <a:t>môi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 spc="-35">
                <a:latin typeface="Times New Roman"/>
                <a:cs typeface="Times New Roman"/>
              </a:rPr>
              <a:t>trình  </a:t>
            </a:r>
            <a:r>
              <a:rPr dirty="0" sz="1300" spc="-5">
                <a:latin typeface="Times New Roman"/>
                <a:cs typeface="Times New Roman"/>
              </a:rPr>
              <a:t>của chúng ta là bộ Visual </a:t>
            </a:r>
            <a:r>
              <a:rPr dirty="0" sz="1300" spc="-10">
                <a:latin typeface="Times New Roman"/>
                <a:cs typeface="Times New Roman"/>
              </a:rPr>
              <a:t>Studio </a:t>
            </a:r>
            <a:r>
              <a:rPr dirty="0" sz="1300">
                <a:latin typeface="Times New Roman"/>
                <a:cs typeface="Times New Roman"/>
              </a:rPr>
              <a:t>(phiên bản 2005, </a:t>
            </a:r>
            <a:r>
              <a:rPr dirty="0" sz="1300" spc="-5">
                <a:latin typeface="Times New Roman"/>
                <a:cs typeface="Times New Roman"/>
              </a:rPr>
              <a:t>2008, 2010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…).</a:t>
            </a:r>
            <a:endParaRPr sz="1300">
              <a:latin typeface="Times New Roman"/>
              <a:cs typeface="Times New Roman"/>
            </a:endParaRPr>
          </a:p>
          <a:p>
            <a:pPr lvl="1" marL="359410" indent="-347345">
              <a:lnSpc>
                <a:spcPct val="100000"/>
              </a:lnSpc>
              <a:spcBef>
                <a:spcPts val="1005"/>
              </a:spcBef>
              <a:buFont typeface="Arial"/>
              <a:buAutoNum type="arabicPeriod" startAt="2"/>
              <a:tabLst>
                <a:tab pos="360045" algn="l"/>
              </a:tabLst>
            </a:pPr>
            <a:r>
              <a:rPr dirty="0" sz="1400" spc="-10" b="1">
                <a:latin typeface="Arial"/>
                <a:cs typeface="Arial"/>
              </a:rPr>
              <a:t>T</a:t>
            </a:r>
            <a:r>
              <a:rPr dirty="0" sz="1400" spc="-10" b="1">
                <a:latin typeface="Arial"/>
                <a:cs typeface="Arial"/>
              </a:rPr>
              <a:t>ổng </a:t>
            </a:r>
            <a:r>
              <a:rPr dirty="0" sz="1400" spc="-5" b="1">
                <a:latin typeface="Arial"/>
                <a:cs typeface="Arial"/>
              </a:rPr>
              <a:t>quan </a:t>
            </a:r>
            <a:r>
              <a:rPr dirty="0" sz="1400" spc="-10" b="1">
                <a:latin typeface="Arial"/>
                <a:cs typeface="Arial"/>
              </a:rPr>
              <a:t>về </a:t>
            </a:r>
            <a:r>
              <a:rPr dirty="0" sz="1400" spc="-5" b="1">
                <a:latin typeface="Arial"/>
                <a:cs typeface="Arial"/>
              </a:rPr>
              <a:t>.NET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Framework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40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Gi</a:t>
            </a:r>
            <a:r>
              <a:rPr dirty="0" sz="1200" spc="-5" b="1" i="1">
                <a:latin typeface="Arial"/>
                <a:cs typeface="Arial"/>
              </a:rPr>
              <a:t>ới </a:t>
            </a:r>
            <a:r>
              <a:rPr dirty="0" sz="1200" b="1" i="1">
                <a:latin typeface="Arial"/>
                <a:cs typeface="Arial"/>
              </a:rPr>
              <a:t>thiệu </a:t>
            </a:r>
            <a:r>
              <a:rPr dirty="0" sz="1200" spc="-5" b="1" i="1">
                <a:latin typeface="Arial"/>
                <a:cs typeface="Arial"/>
              </a:rPr>
              <a:t>về .NET</a:t>
            </a:r>
            <a:r>
              <a:rPr dirty="0" sz="1200" spc="-1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Framewwork</a:t>
            </a:r>
            <a:endParaRPr sz="1200">
              <a:latin typeface="Arial"/>
              <a:cs typeface="Arial"/>
            </a:endParaRPr>
          </a:p>
          <a:p>
            <a:pPr algn="just" marL="372110">
              <a:lnSpc>
                <a:spcPct val="100000"/>
              </a:lnSpc>
              <a:spcBef>
                <a:spcPts val="905"/>
              </a:spcBef>
            </a:pPr>
            <a:r>
              <a:rPr dirty="0" sz="1300" spc="-5">
                <a:latin typeface="Times New Roman"/>
                <a:cs typeface="Times New Roman"/>
              </a:rPr>
              <a:t>.NET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Framwork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</a:t>
            </a:r>
            <a:r>
              <a:rPr dirty="0" sz="1300" spc="1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môi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65">
                <a:latin typeface="Times New Roman"/>
                <a:cs typeface="Times New Roman"/>
              </a:rPr>
              <a:t>trƣờng</a:t>
            </a:r>
            <a:r>
              <a:rPr dirty="0" sz="1300" spc="19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mà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đoạn</a:t>
            </a:r>
            <a:r>
              <a:rPr dirty="0" sz="1300" spc="1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mã</a:t>
            </a:r>
            <a:r>
              <a:rPr dirty="0" sz="1300" spc="1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bạn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sẽ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hoạt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động.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Đây</a:t>
            </a:r>
            <a:r>
              <a:rPr dirty="0" sz="1300" spc="1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có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nghĩa</a:t>
            </a:r>
            <a:r>
              <a:rPr dirty="0" sz="1300" spc="180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là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24600"/>
              </a:lnSpc>
            </a:pPr>
            <a:r>
              <a:rPr dirty="0" sz="1300" spc="-5">
                <a:latin typeface="Times New Roman"/>
                <a:cs typeface="Times New Roman"/>
              </a:rPr>
              <a:t>.NET sẽ quản </a:t>
            </a:r>
            <a:r>
              <a:rPr dirty="0" sz="1300">
                <a:latin typeface="Times New Roman"/>
                <a:cs typeface="Times New Roman"/>
              </a:rPr>
              <a:t>lý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thi </a:t>
            </a:r>
            <a:r>
              <a:rPr dirty="0" sz="1300" spc="-5">
                <a:latin typeface="Times New Roman"/>
                <a:cs typeface="Times New Roman"/>
              </a:rPr>
              <a:t>hành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(bao gồm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khởi động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trình, cấp </a:t>
            </a:r>
            <a:r>
              <a:rPr dirty="0" sz="1300" spc="-110">
                <a:latin typeface="Times New Roman"/>
                <a:cs typeface="Times New Roman"/>
              </a:rPr>
              <a:t>phép  </a:t>
            </a:r>
            <a:r>
              <a:rPr dirty="0" sz="1300" spc="-5">
                <a:latin typeface="Times New Roman"/>
                <a:cs typeface="Times New Roman"/>
              </a:rPr>
              <a:t>hoạt động, cấp </a:t>
            </a:r>
            <a:r>
              <a:rPr dirty="0" sz="1300">
                <a:latin typeface="Times New Roman"/>
                <a:cs typeface="Times New Roman"/>
              </a:rPr>
              <a:t>phát </a:t>
            </a:r>
            <a:r>
              <a:rPr dirty="0" sz="1300" spc="-5">
                <a:latin typeface="Times New Roman"/>
                <a:cs typeface="Times New Roman"/>
              </a:rPr>
              <a:t>bộ nhớ, cho thu </a:t>
            </a:r>
            <a:r>
              <a:rPr dirty="0" sz="1300">
                <a:latin typeface="Times New Roman"/>
                <a:cs typeface="Times New Roman"/>
              </a:rPr>
              <a:t>hồi </a:t>
            </a:r>
            <a:r>
              <a:rPr dirty="0" sz="1300" spc="-5">
                <a:latin typeface="Times New Roman"/>
                <a:cs typeface="Times New Roman"/>
              </a:rPr>
              <a:t>bộ </a:t>
            </a:r>
            <a:r>
              <a:rPr dirty="0" sz="1300">
                <a:latin typeface="Times New Roman"/>
                <a:cs typeface="Times New Roman"/>
              </a:rPr>
              <a:t>nhớ </a:t>
            </a: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không dùng đến… Tuy nhiên, ngoài việc  </a:t>
            </a:r>
            <a:r>
              <a:rPr dirty="0" sz="1300" spc="-5">
                <a:latin typeface="Times New Roman"/>
                <a:cs typeface="Times New Roman"/>
              </a:rPr>
              <a:t>tiến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hành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những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công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tác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kể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trên,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.NET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còn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chuẩn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bị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sẵn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120">
                <a:latin typeface="Times New Roman"/>
                <a:cs typeface="Times New Roman"/>
              </a:rPr>
              <a:t>thƣ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viện</a:t>
            </a:r>
            <a:r>
              <a:rPr dirty="0" sz="1300" spc="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lớp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gọi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là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b="1" i="1">
                <a:latin typeface="Times New Roman"/>
                <a:cs typeface="Times New Roman"/>
              </a:rPr>
              <a:t>.NET</a:t>
            </a:r>
            <a:r>
              <a:rPr dirty="0" sz="1300" spc="30" b="1" i="1">
                <a:latin typeface="Times New Roman"/>
                <a:cs typeface="Times New Roman"/>
              </a:rPr>
              <a:t> </a:t>
            </a:r>
            <a:r>
              <a:rPr dirty="0" sz="1300" spc="-55" b="1" i="1">
                <a:latin typeface="Times New Roman"/>
                <a:cs typeface="Times New Roman"/>
              </a:rPr>
              <a:t>base</a:t>
            </a:r>
            <a:endParaRPr sz="13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390"/>
              </a:spcBef>
            </a:pPr>
            <a:r>
              <a:rPr dirty="0" sz="1300" spc="-5" b="1" i="1">
                <a:latin typeface="Times New Roman"/>
                <a:cs typeface="Times New Roman"/>
              </a:rPr>
              <a:t>class </a:t>
            </a:r>
            <a:r>
              <a:rPr dirty="0" sz="1300" spc="-5">
                <a:latin typeface="Times New Roman"/>
                <a:cs typeface="Times New Roman"/>
              </a:rPr>
              <a:t>(lớp cơ bản </a:t>
            </a:r>
            <a:r>
              <a:rPr dirty="0" sz="1300">
                <a:latin typeface="Times New Roman"/>
                <a:cs typeface="Times New Roman"/>
              </a:rPr>
              <a:t>.NET) </a:t>
            </a:r>
            <a:r>
              <a:rPr dirty="0" sz="1300" spc="-5">
                <a:latin typeface="Times New Roman"/>
                <a:cs typeface="Times New Roman"/>
              </a:rPr>
              <a:t>cho phép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>
                <a:latin typeface="Times New Roman"/>
                <a:cs typeface="Times New Roman"/>
              </a:rPr>
              <a:t>vô </a:t>
            </a:r>
            <a:r>
              <a:rPr dirty="0" sz="1300" spc="-5">
                <a:latin typeface="Times New Roman"/>
                <a:cs typeface="Times New Roman"/>
              </a:rPr>
              <a:t>số các tác vụ trên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Windows.</a:t>
            </a:r>
            <a:endParaRPr sz="1300">
              <a:latin typeface="Times New Roman"/>
              <a:cs typeface="Times New Roman"/>
            </a:endParaRPr>
          </a:p>
          <a:p>
            <a:pPr algn="just" marL="12700" marR="889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Nói </a:t>
            </a:r>
            <a:r>
              <a:rPr dirty="0" sz="1300">
                <a:latin typeface="Times New Roman"/>
                <a:cs typeface="Times New Roman"/>
              </a:rPr>
              <a:t>tóm lại, </a:t>
            </a:r>
            <a:r>
              <a:rPr dirty="0" sz="1300" spc="-5">
                <a:latin typeface="Times New Roman"/>
                <a:cs typeface="Times New Roman"/>
              </a:rPr>
              <a:t>.NET giữ 2 vai trò: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lý việc </a:t>
            </a:r>
            <a:r>
              <a:rPr dirty="0" sz="1300">
                <a:latin typeface="Times New Roman"/>
                <a:cs typeface="Times New Roman"/>
              </a:rPr>
              <a:t>thi </a:t>
            </a:r>
            <a:r>
              <a:rPr dirty="0" sz="1300" spc="-5">
                <a:latin typeface="Times New Roman"/>
                <a:cs typeface="Times New Roman"/>
              </a:rPr>
              <a:t>hành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bạn và </a:t>
            </a:r>
            <a:r>
              <a:rPr dirty="0" sz="1300">
                <a:latin typeface="Times New Roman"/>
                <a:cs typeface="Times New Roman"/>
              </a:rPr>
              <a:t>cung </a:t>
            </a:r>
            <a:r>
              <a:rPr dirty="0" sz="1300" spc="-70">
                <a:latin typeface="Times New Roman"/>
                <a:cs typeface="Times New Roman"/>
              </a:rPr>
              <a:t>cấp  </a:t>
            </a:r>
            <a:r>
              <a:rPr dirty="0" sz="1300" spc="-5">
                <a:latin typeface="Times New Roman"/>
                <a:cs typeface="Times New Roman"/>
              </a:rPr>
              <a:t>các dịch vụ mà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của bạn cần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đến.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1019"/>
              </a:spcBef>
              <a:buFont typeface="Arial"/>
              <a:buAutoNum type="arabicPeriod" startAt="2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C</a:t>
            </a:r>
            <a:r>
              <a:rPr dirty="0" sz="1200" spc="-5" b="1" i="1">
                <a:latin typeface="Arial"/>
                <a:cs typeface="Arial"/>
              </a:rPr>
              <a:t>ác </a:t>
            </a:r>
            <a:r>
              <a:rPr dirty="0" sz="1200" b="1" i="1">
                <a:latin typeface="Arial"/>
                <a:cs typeface="Arial"/>
              </a:rPr>
              <a:t>thành </a:t>
            </a:r>
            <a:r>
              <a:rPr dirty="0" sz="1200" spc="-5" b="1" i="1">
                <a:latin typeface="Arial"/>
                <a:cs typeface="Arial"/>
              </a:rPr>
              <a:t>phần </a:t>
            </a:r>
            <a:r>
              <a:rPr dirty="0" sz="1200" b="1" i="1">
                <a:latin typeface="Arial"/>
                <a:cs typeface="Arial"/>
              </a:rPr>
              <a:t>chính của </a:t>
            </a:r>
            <a:r>
              <a:rPr dirty="0" sz="1200" spc="-5" b="1" i="1">
                <a:latin typeface="Arial"/>
                <a:cs typeface="Arial"/>
              </a:rPr>
              <a:t>.NET</a:t>
            </a:r>
            <a:r>
              <a:rPr dirty="0" sz="1200" spc="-1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Framewwork</a:t>
            </a:r>
            <a:endParaRPr sz="1200">
              <a:latin typeface="Arial"/>
              <a:cs typeface="Arial"/>
            </a:endParaRPr>
          </a:p>
          <a:p>
            <a:pPr algn="just" marL="12700" marR="7620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5">
                <a:latin typeface="Times New Roman"/>
                <a:cs typeface="Times New Roman"/>
              </a:rPr>
              <a:t>.NET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có 2 </a:t>
            </a:r>
            <a:r>
              <a:rPr dirty="0" sz="1300">
                <a:latin typeface="Times New Roman"/>
                <a:cs typeface="Times New Roman"/>
              </a:rPr>
              <a:t>thành </a:t>
            </a:r>
            <a:r>
              <a:rPr dirty="0" sz="1300" spc="-5">
                <a:latin typeface="Times New Roman"/>
                <a:cs typeface="Times New Roman"/>
              </a:rPr>
              <a:t>phần: Framework và Intergrated Development Environment  (IDE). Frame </a:t>
            </a:r>
            <a:r>
              <a:rPr dirty="0" sz="1300" spc="-10">
                <a:latin typeface="Times New Roman"/>
                <a:cs typeface="Times New Roman"/>
              </a:rPr>
              <a:t>work </a:t>
            </a:r>
            <a:r>
              <a:rPr dirty="0" sz="1300">
                <a:latin typeface="Times New Roman"/>
                <a:cs typeface="Times New Roman"/>
              </a:rPr>
              <a:t>cung </a:t>
            </a:r>
            <a:r>
              <a:rPr dirty="0" sz="1300" spc="-5">
                <a:latin typeface="Times New Roman"/>
                <a:cs typeface="Times New Roman"/>
              </a:rPr>
              <a:t>cấp tất cả những gì cần thiết căn bản để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của bạn </a:t>
            </a:r>
            <a:r>
              <a:rPr dirty="0" sz="1300" spc="-114">
                <a:latin typeface="Times New Roman"/>
                <a:cs typeface="Times New Roman"/>
              </a:rPr>
              <a:t>có  </a:t>
            </a:r>
            <a:r>
              <a:rPr dirty="0" sz="1300" spc="-5">
                <a:latin typeface="Times New Roman"/>
                <a:cs typeface="Times New Roman"/>
              </a:rPr>
              <a:t>thể thi hành </a:t>
            </a:r>
            <a:r>
              <a:rPr dirty="0" sz="1300" spc="-75">
                <a:latin typeface="Times New Roman"/>
                <a:cs typeface="Times New Roman"/>
              </a:rPr>
              <a:t>đƣợc, </a:t>
            </a:r>
            <a:r>
              <a:rPr dirty="0" sz="1300">
                <a:latin typeface="Times New Roman"/>
                <a:cs typeface="Times New Roman"/>
              </a:rPr>
              <a:t>còn </a:t>
            </a:r>
            <a:r>
              <a:rPr dirty="0" sz="1300" spc="-5">
                <a:latin typeface="Times New Roman"/>
                <a:cs typeface="Times New Roman"/>
              </a:rPr>
              <a:t>IDE cung </a:t>
            </a:r>
            <a:r>
              <a:rPr dirty="0" sz="1300">
                <a:latin typeface="Times New Roman"/>
                <a:cs typeface="Times New Roman"/>
              </a:rPr>
              <a:t>cấp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môi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>
                <a:latin typeface="Times New Roman"/>
                <a:cs typeface="Times New Roman"/>
              </a:rPr>
              <a:t>giúp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phát </a:t>
            </a:r>
            <a:r>
              <a:rPr dirty="0" sz="1300" spc="-5">
                <a:latin typeface="Times New Roman"/>
                <a:cs typeface="Times New Roman"/>
              </a:rPr>
              <a:t>triển dễ </a:t>
            </a:r>
            <a:r>
              <a:rPr dirty="0" sz="1300">
                <a:latin typeface="Times New Roman"/>
                <a:cs typeface="Times New Roman"/>
              </a:rPr>
              <a:t>dàng, </a:t>
            </a:r>
            <a:r>
              <a:rPr dirty="0" sz="1300" spc="-85">
                <a:latin typeface="Times New Roman"/>
                <a:cs typeface="Times New Roman"/>
              </a:rPr>
              <a:t>nhanh  </a:t>
            </a:r>
            <a:r>
              <a:rPr dirty="0" sz="1300" spc="-5">
                <a:latin typeface="Times New Roman"/>
                <a:cs typeface="Times New Roman"/>
              </a:rPr>
              <a:t>chóng </a:t>
            </a:r>
            <a:r>
              <a:rPr dirty="0" sz="1300">
                <a:latin typeface="Times New Roman"/>
                <a:cs typeface="Times New Roman"/>
              </a:rPr>
              <a:t>hơn. </a:t>
            </a:r>
            <a:r>
              <a:rPr dirty="0" sz="1300" spc="-10">
                <a:latin typeface="Times New Roman"/>
                <a:cs typeface="Times New Roman"/>
              </a:rPr>
              <a:t>Nếu </a:t>
            </a:r>
            <a:r>
              <a:rPr dirty="0" sz="1300" spc="-5">
                <a:latin typeface="Times New Roman"/>
                <a:cs typeface="Times New Roman"/>
              </a:rPr>
              <a:t>không có IDE ta vẫn có thể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5">
                <a:latin typeface="Times New Roman"/>
                <a:cs typeface="Times New Roman"/>
              </a:rPr>
              <a:t>notepad và command </a:t>
            </a:r>
            <a:r>
              <a:rPr dirty="0" sz="1300">
                <a:latin typeface="Times New Roman"/>
                <a:cs typeface="Times New Roman"/>
              </a:rPr>
              <a:t>line </a:t>
            </a:r>
            <a:r>
              <a:rPr dirty="0" sz="1300" spc="-5">
                <a:latin typeface="Times New Roman"/>
                <a:cs typeface="Times New Roman"/>
              </a:rPr>
              <a:t>để triển </a:t>
            </a:r>
            <a:r>
              <a:rPr dirty="0" sz="1300">
                <a:latin typeface="Times New Roman"/>
                <a:cs typeface="Times New Roman"/>
              </a:rPr>
              <a:t>khai  </a:t>
            </a:r>
            <a:r>
              <a:rPr dirty="0" sz="1300" spc="-75">
                <a:latin typeface="Times New Roman"/>
                <a:cs typeface="Times New Roman"/>
              </a:rPr>
              <a:t>nhƣng </a:t>
            </a:r>
            <a:r>
              <a:rPr dirty="0" sz="1300">
                <a:latin typeface="Times New Roman"/>
                <a:cs typeface="Times New Roman"/>
              </a:rPr>
              <a:t>chậm hơn. Trong </a:t>
            </a:r>
            <a:r>
              <a:rPr dirty="0" sz="1300" spc="-5">
                <a:latin typeface="Times New Roman"/>
                <a:cs typeface="Times New Roman"/>
              </a:rPr>
              <a:t>.NET thì với </a:t>
            </a:r>
            <a:r>
              <a:rPr dirty="0" sz="1300">
                <a:latin typeface="Times New Roman"/>
                <a:cs typeface="Times New Roman"/>
              </a:rPr>
              <a:t>bất </a:t>
            </a:r>
            <a:r>
              <a:rPr dirty="0" sz="1300" spc="5">
                <a:latin typeface="Times New Roman"/>
                <a:cs typeface="Times New Roman"/>
              </a:rPr>
              <a:t>kỳ </a:t>
            </a:r>
            <a:r>
              <a:rPr dirty="0" sz="1300" spc="-5">
                <a:latin typeface="Times New Roman"/>
                <a:cs typeface="Times New Roman"/>
              </a:rPr>
              <a:t>một ngôn ngữ lập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nào bạn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55">
                <a:latin typeface="Times New Roman"/>
                <a:cs typeface="Times New Roman"/>
              </a:rPr>
              <a:t>C#,  </a:t>
            </a:r>
            <a:r>
              <a:rPr dirty="0" sz="1300" spc="-5">
                <a:latin typeface="Times New Roman"/>
                <a:cs typeface="Times New Roman"/>
              </a:rPr>
              <a:t>VB.NET… đều </a:t>
            </a:r>
            <a:r>
              <a:rPr dirty="0" sz="1300">
                <a:latin typeface="Times New Roman"/>
                <a:cs typeface="Times New Roman"/>
              </a:rPr>
              <a:t>dùng cùng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IDE.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Hình </a:t>
            </a:r>
            <a:r>
              <a:rPr dirty="0" sz="1300" spc="-5">
                <a:latin typeface="Times New Roman"/>
                <a:cs typeface="Times New Roman"/>
              </a:rPr>
              <a:t>vẽ sau đây, </a:t>
            </a:r>
            <a:r>
              <a:rPr dirty="0" sz="1300">
                <a:latin typeface="Times New Roman"/>
                <a:cs typeface="Times New Roman"/>
              </a:rPr>
              <a:t>cho thấy các </a:t>
            </a:r>
            <a:r>
              <a:rPr dirty="0" sz="1300" spc="-5">
                <a:latin typeface="Times New Roman"/>
                <a:cs typeface="Times New Roman"/>
              </a:rPr>
              <a:t>thành phần </a:t>
            </a:r>
            <a:r>
              <a:rPr dirty="0" sz="1300">
                <a:latin typeface="Times New Roman"/>
                <a:cs typeface="Times New Roman"/>
              </a:rPr>
              <a:t>chính </a:t>
            </a:r>
            <a:r>
              <a:rPr dirty="0" sz="1300" spc="-5">
                <a:latin typeface="Times New Roman"/>
                <a:cs typeface="Times New Roman"/>
              </a:rPr>
              <a:t>của .NET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Framework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64664" y="6325870"/>
            <a:ext cx="5142229" cy="2877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10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9484" y="789431"/>
          <a:ext cx="6193155" cy="1019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540"/>
                <a:gridCol w="1788160"/>
                <a:gridCol w="932814"/>
                <a:gridCol w="1298575"/>
                <a:gridCol w="1278889"/>
              </a:tblGrid>
              <a:tr h="25755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1015">
                        <a:lnSpc>
                          <a:spcPts val="1360"/>
                        </a:lnSpc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Đ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ề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u khi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ể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ct val="10000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9370">
                        <a:lnSpc>
                          <a:spcPct val="10000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01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1350"/>
                        </a:lnSpc>
                        <a:spcBef>
                          <a:spcPts val="52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Form1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ts val="1350"/>
                        </a:lnSpc>
                        <a:spcBef>
                          <a:spcPts val="52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frmPicture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ts val="1350"/>
                        </a:lnSpc>
                        <a:spcBef>
                          <a:spcPts val="52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Hiển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thị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hình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ảnh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14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PictureBox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picAnh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14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Button1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btnOpen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Open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1950465"/>
            <a:ext cx="47771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Chạy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trình, kích chọn nút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>
                <a:latin typeface="Times New Roman"/>
                <a:cs typeface="Times New Roman"/>
              </a:rPr>
              <a:t>Open </a:t>
            </a:r>
            <a:r>
              <a:rPr dirty="0" sz="1300">
                <a:latin typeface="Times New Roman"/>
                <a:cs typeface="Times New Roman"/>
              </a:rPr>
              <a:t>sẽ </a:t>
            </a:r>
            <a:r>
              <a:rPr dirty="0" sz="1300" spc="-5">
                <a:latin typeface="Times New Roman"/>
                <a:cs typeface="Times New Roman"/>
              </a:rPr>
              <a:t>xuất hiện hộp thoại</a:t>
            </a:r>
            <a:r>
              <a:rPr dirty="0" sz="1300" spc="210">
                <a:latin typeface="Times New Roman"/>
                <a:cs typeface="Times New Roman"/>
              </a:rPr>
              <a:t> </a:t>
            </a:r>
            <a:r>
              <a:rPr dirty="0" sz="1300" spc="-1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31389" y="2301239"/>
            <a:ext cx="4208780" cy="2962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5320055"/>
            <a:ext cx="6179185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85">
                <a:latin typeface="Times New Roman"/>
                <a:cs typeface="Times New Roman"/>
              </a:rPr>
              <a:t>đƣờng </a:t>
            </a:r>
            <a:r>
              <a:rPr dirty="0" sz="1300">
                <a:latin typeface="Times New Roman"/>
                <a:cs typeface="Times New Roman"/>
              </a:rPr>
              <a:t>dẫn </a:t>
            </a:r>
            <a:r>
              <a:rPr dirty="0" sz="1300" spc="-5">
                <a:latin typeface="Times New Roman"/>
                <a:cs typeface="Times New Roman"/>
              </a:rPr>
              <a:t>chứa </a:t>
            </a:r>
            <a:r>
              <a:rPr dirty="0" sz="1300">
                <a:latin typeface="Times New Roman"/>
                <a:cs typeface="Times New Roman"/>
              </a:rPr>
              <a:t>ảnh </a:t>
            </a:r>
            <a:r>
              <a:rPr dirty="0" sz="1300" spc="-5">
                <a:latin typeface="Times New Roman"/>
                <a:cs typeface="Times New Roman"/>
              </a:rPr>
              <a:t>cần hiển thị, kích chọn ảnh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kích chọn </a:t>
            </a:r>
            <a:r>
              <a:rPr dirty="0" sz="1300" spc="-5" b="1">
                <a:latin typeface="Times New Roman"/>
                <a:cs typeface="Times New Roman"/>
              </a:rPr>
              <a:t>Open</a:t>
            </a:r>
            <a:r>
              <a:rPr dirty="0" sz="1300" spc="-5">
                <a:latin typeface="Times New Roman"/>
                <a:cs typeface="Times New Roman"/>
              </a:rPr>
              <a:t>, ảnh </a:t>
            </a:r>
            <a:r>
              <a:rPr dirty="0" sz="1300" spc="-70">
                <a:latin typeface="Times New Roman"/>
                <a:cs typeface="Times New Roman"/>
              </a:rPr>
              <a:t>sẽ 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hiển thị lên 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PictureBox trên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2750" y="5966459"/>
            <a:ext cx="1800860" cy="159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8120" y="7691780"/>
            <a:ext cx="6177280" cy="1165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41325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>
                <a:latin typeface="Times New Roman"/>
                <a:cs typeface="Times New Roman"/>
              </a:rPr>
              <a:t>hợp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chọn </a:t>
            </a:r>
            <a:r>
              <a:rPr dirty="0" sz="1300" spc="-5" b="1">
                <a:latin typeface="Times New Roman"/>
                <a:cs typeface="Times New Roman"/>
              </a:rPr>
              <a:t>Cancel </a:t>
            </a:r>
            <a:r>
              <a:rPr dirty="0" sz="1300" spc="-10">
                <a:latin typeface="Times New Roman"/>
                <a:cs typeface="Times New Roman"/>
              </a:rPr>
              <a:t>sẽ </a:t>
            </a:r>
            <a:r>
              <a:rPr dirty="0" sz="1300" spc="-5">
                <a:latin typeface="Times New Roman"/>
                <a:cs typeface="Times New Roman"/>
              </a:rPr>
              <a:t>xuất hiện thông báo: “You </a:t>
            </a:r>
            <a:r>
              <a:rPr dirty="0" sz="1300" spc="-55">
                <a:latin typeface="Times New Roman"/>
                <a:cs typeface="Times New Roman"/>
              </a:rPr>
              <a:t>clicked  </a:t>
            </a:r>
            <a:r>
              <a:rPr dirty="0" sz="1300">
                <a:latin typeface="Times New Roman"/>
                <a:cs typeface="Times New Roman"/>
              </a:rPr>
              <a:t>Cancel!”.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b="1">
                <a:latin typeface="Times New Roman"/>
                <a:cs typeface="Times New Roman"/>
              </a:rPr>
              <a:t>Hướng dẫn: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kiện Click của </a:t>
            </a:r>
            <a:r>
              <a:rPr dirty="0" sz="1300">
                <a:latin typeface="Times New Roman"/>
                <a:cs typeface="Times New Roman"/>
              </a:rPr>
              <a:t>nút </a:t>
            </a:r>
            <a:r>
              <a:rPr dirty="0" sz="1300" spc="-10">
                <a:latin typeface="Times New Roman"/>
                <a:cs typeface="Times New Roman"/>
              </a:rPr>
              <a:t>Open </a:t>
            </a:r>
            <a:r>
              <a:rPr dirty="0" sz="1300" spc="-5">
                <a:latin typeface="Times New Roman"/>
                <a:cs typeface="Times New Roman"/>
              </a:rPr>
              <a:t>rồi viết </a:t>
            </a:r>
            <a:r>
              <a:rPr dirty="0" sz="1300">
                <a:latin typeface="Times New Roman"/>
                <a:cs typeface="Times New Roman"/>
              </a:rPr>
              <a:t>lệnh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53940" y="6136004"/>
            <a:ext cx="1489075" cy="1160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35699"/>
            <a:ext cx="5931535" cy="335534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280670">
              <a:lnSpc>
                <a:spcPts val="1310"/>
              </a:lnSpc>
              <a:spcBef>
                <a:spcPts val="515"/>
              </a:spcBef>
            </a:pPr>
            <a:r>
              <a:rPr dirty="0" sz="1100" spc="130">
                <a:solidFill>
                  <a:srgbClr val="0000FF"/>
                </a:solidFill>
                <a:latin typeface="Arial"/>
                <a:cs typeface="Arial"/>
              </a:rPr>
              <a:t>private </a:t>
            </a:r>
            <a:r>
              <a:rPr dirty="0" sz="1100" spc="100">
                <a:solidFill>
                  <a:srgbClr val="0000FF"/>
                </a:solidFill>
                <a:latin typeface="Arial"/>
                <a:cs typeface="Arial"/>
              </a:rPr>
              <a:t>void </a:t>
            </a:r>
            <a:r>
              <a:rPr dirty="0" sz="1100" spc="75">
                <a:latin typeface="Arial"/>
                <a:cs typeface="Arial"/>
              </a:rPr>
              <a:t>btnOpen_Click(</a:t>
            </a:r>
            <a:r>
              <a:rPr dirty="0" sz="1100" spc="75">
                <a:solidFill>
                  <a:srgbClr val="0000FF"/>
                </a:solidFill>
                <a:latin typeface="Arial"/>
                <a:cs typeface="Arial"/>
              </a:rPr>
              <a:t>object </a:t>
            </a:r>
            <a:r>
              <a:rPr dirty="0" sz="1100" spc="75">
                <a:latin typeface="Arial"/>
                <a:cs typeface="Arial"/>
              </a:rPr>
              <a:t>sender, </a:t>
            </a:r>
            <a:r>
              <a:rPr dirty="0" sz="1100" spc="35">
                <a:solidFill>
                  <a:srgbClr val="2B91AE"/>
                </a:solidFill>
                <a:latin typeface="Arial"/>
                <a:cs typeface="Arial"/>
              </a:rPr>
              <a:t>EventArgs</a:t>
            </a:r>
            <a:r>
              <a:rPr dirty="0" sz="1100" spc="-70">
                <a:solidFill>
                  <a:srgbClr val="2B91AE"/>
                </a:solidFill>
                <a:latin typeface="Arial"/>
                <a:cs typeface="Arial"/>
              </a:rPr>
              <a:t> </a:t>
            </a:r>
            <a:r>
              <a:rPr dirty="0" sz="1100" spc="105">
                <a:latin typeface="Arial"/>
                <a:cs typeface="Arial"/>
              </a:rPr>
              <a:t>e)</a:t>
            </a:r>
            <a:endParaRPr sz="1100">
              <a:latin typeface="Arial"/>
              <a:cs typeface="Arial"/>
            </a:endParaRPr>
          </a:p>
          <a:p>
            <a:pPr marL="280670">
              <a:lnSpc>
                <a:spcPts val="1265"/>
              </a:lnSpc>
            </a:pPr>
            <a:r>
              <a:rPr dirty="0" sz="1100" spc="235"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583565" marR="843280" indent="4445">
              <a:lnSpc>
                <a:spcPts val="1140"/>
              </a:lnSpc>
              <a:spcBef>
                <a:spcPts val="40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OpenFileDialog </a:t>
            </a:r>
            <a:r>
              <a:rPr dirty="0" sz="1000" spc="-5">
                <a:latin typeface="Courier New"/>
                <a:cs typeface="Courier New"/>
              </a:rPr>
              <a:t>dlgOpen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OpenFileDialog</a:t>
            </a:r>
            <a:r>
              <a:rPr dirty="0" sz="1000" spc="-5">
                <a:latin typeface="Courier New"/>
                <a:cs typeface="Courier New"/>
              </a:rPr>
              <a:t>();  dlgOpen.Filter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"Bitmap(*.bmp)|*.bmp|Gif(*.gif)</a:t>
            </a:r>
            <a:r>
              <a:rPr dirty="0" sz="1000" spc="5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|*.gif|All</a:t>
            </a:r>
            <a:endParaRPr sz="1000">
              <a:latin typeface="Courier New"/>
              <a:cs typeface="Courier New"/>
            </a:endParaRPr>
          </a:p>
          <a:p>
            <a:pPr marL="1955800">
              <a:lnSpc>
                <a:spcPts val="1065"/>
              </a:lnSpc>
            </a:pP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files(*.*)|*.*"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583565" marR="2138680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latin typeface="Courier New"/>
                <a:cs typeface="Courier New"/>
              </a:rPr>
              <a:t>dlgOpen.InitialDirectory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"E:\\BaiGiang"</a:t>
            </a:r>
            <a:r>
              <a:rPr dirty="0" sz="1000" spc="-5">
                <a:latin typeface="Courier New"/>
                <a:cs typeface="Courier New"/>
              </a:rPr>
              <a:t>;  dlgOpen.FilterIndex =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2;</a:t>
            </a:r>
            <a:endParaRPr sz="1000">
              <a:latin typeface="Courier New"/>
              <a:cs typeface="Courier New"/>
            </a:endParaRPr>
          </a:p>
          <a:p>
            <a:pPr marL="583565">
              <a:lnSpc>
                <a:spcPts val="1070"/>
              </a:lnSpc>
            </a:pPr>
            <a:r>
              <a:rPr dirty="0" sz="1000" spc="-5">
                <a:latin typeface="Courier New"/>
                <a:cs typeface="Courier New"/>
              </a:rPr>
              <a:t>dlgOpen.Title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"Chọn ảnh để hiển</a:t>
            </a:r>
            <a:r>
              <a:rPr dirty="0" sz="1000" spc="2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thị"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888365" marR="1376680" indent="-304800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(dlgOpen.ShowDialog ()==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DialogResult</a:t>
            </a:r>
            <a:r>
              <a:rPr dirty="0" sz="1000" spc="-5">
                <a:latin typeface="Courier New"/>
                <a:cs typeface="Courier New"/>
              </a:rPr>
              <a:t>.OK)  picAnh.Image =</a:t>
            </a:r>
            <a:r>
              <a:rPr dirty="0" sz="1000" spc="2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Image</a:t>
            </a:r>
            <a:r>
              <a:rPr dirty="0" sz="1000" spc="-5">
                <a:latin typeface="Courier New"/>
                <a:cs typeface="Courier New"/>
              </a:rPr>
              <a:t>.FromFile(dlgOpen.FileName);</a:t>
            </a:r>
            <a:endParaRPr sz="1000">
              <a:latin typeface="Courier New"/>
              <a:cs typeface="Courier New"/>
            </a:endParaRPr>
          </a:p>
          <a:p>
            <a:pPr marL="583565">
              <a:lnSpc>
                <a:spcPts val="107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888365">
              <a:lnSpc>
                <a:spcPts val="1135"/>
              </a:lnSpc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"You clicked Cancel" </a:t>
            </a:r>
            <a:r>
              <a:rPr dirty="0" sz="1000" spc="-5">
                <a:latin typeface="Courier New"/>
                <a:cs typeface="Courier New"/>
              </a:rPr>
              <a:t>,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"Open</a:t>
            </a:r>
            <a:r>
              <a:rPr dirty="0" sz="1000" spc="3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Dialog"</a:t>
            </a:r>
            <a:r>
              <a:rPr dirty="0" sz="1000" spc="-5">
                <a:latin typeface="Courier New"/>
                <a:cs typeface="Courier New"/>
              </a:rPr>
              <a:t>,</a:t>
            </a:r>
            <a:endParaRPr sz="1000">
              <a:latin typeface="Courier New"/>
              <a:cs typeface="Courier New"/>
            </a:endParaRPr>
          </a:p>
          <a:p>
            <a:pPr marL="2108200">
              <a:lnSpc>
                <a:spcPts val="1160"/>
              </a:lnSpc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MessageBoxButtons</a:t>
            </a:r>
            <a:r>
              <a:rPr dirty="0" sz="1000" spc="-5">
                <a:latin typeface="Courier New"/>
                <a:cs typeface="Courier New"/>
              </a:rPr>
              <a:t>.OK,</a:t>
            </a:r>
            <a:r>
              <a:rPr dirty="0" sz="1000" spc="2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MessageBoxIcon</a:t>
            </a:r>
            <a:r>
              <a:rPr dirty="0" sz="1000" spc="-5">
                <a:latin typeface="Courier New"/>
                <a:cs typeface="Courier New"/>
              </a:rPr>
              <a:t>.Information);</a:t>
            </a:r>
            <a:endParaRPr sz="1000">
              <a:latin typeface="Courier New"/>
              <a:cs typeface="Courier New"/>
            </a:endParaRPr>
          </a:p>
          <a:p>
            <a:pPr marL="280670">
              <a:lnSpc>
                <a:spcPts val="1320"/>
              </a:lnSpc>
            </a:pPr>
            <a:r>
              <a:rPr dirty="0" sz="1100" spc="235"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1400" b="1">
                <a:latin typeface="Arial"/>
                <a:cs typeface="Arial"/>
              </a:rPr>
              <a:t>4.2. </a:t>
            </a:r>
            <a:r>
              <a:rPr dirty="0" sz="1400" spc="-5" b="1">
                <a:latin typeface="Arial"/>
                <a:cs typeface="Arial"/>
              </a:rPr>
              <a:t>Hộp thoại SaveFile </a:t>
            </a:r>
            <a:r>
              <a:rPr dirty="0" sz="1400" spc="-10" b="1">
                <a:latin typeface="Arial"/>
                <a:cs typeface="Arial"/>
              </a:rPr>
              <a:t>và </a:t>
            </a:r>
            <a:r>
              <a:rPr dirty="0" sz="1400" spc="-5" b="1">
                <a:latin typeface="Arial"/>
                <a:cs typeface="Arial"/>
              </a:rPr>
              <a:t>luồng</a:t>
            </a:r>
            <a:r>
              <a:rPr dirty="0" sz="1400" spc="7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FileStream</a:t>
            </a:r>
            <a:endParaRPr sz="14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1035"/>
              </a:spcBef>
            </a:pPr>
            <a:r>
              <a:rPr dirty="0" sz="1200" spc="-5" b="1" i="1">
                <a:latin typeface="Arial"/>
                <a:cs typeface="Arial"/>
              </a:rPr>
              <a:t>5.2.1. Hộp thoại</a:t>
            </a:r>
            <a:r>
              <a:rPr dirty="0" sz="1200" spc="9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SaveFile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20"/>
              </a:spcBef>
            </a:pP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tính và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quan trọng của hộp </a:t>
            </a:r>
            <a:r>
              <a:rPr dirty="0" sz="1300">
                <a:latin typeface="Times New Roman"/>
                <a:cs typeface="Times New Roman"/>
              </a:rPr>
              <a:t>hội thoại</a:t>
            </a:r>
            <a:r>
              <a:rPr dirty="0" sz="1300" spc="1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SaveFile: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88617" y="4176395"/>
            <a:ext cx="582295" cy="167640"/>
          </a:xfrm>
          <a:custGeom>
            <a:avLst/>
            <a:gdLst/>
            <a:ahLst/>
            <a:cxnLst/>
            <a:rect l="l" t="t" r="r" b="b"/>
            <a:pathLst>
              <a:path w="582294" h="167639">
                <a:moveTo>
                  <a:pt x="582168" y="0"/>
                </a:moveTo>
                <a:lnTo>
                  <a:pt x="0" y="0"/>
                </a:lnTo>
                <a:lnTo>
                  <a:pt x="0" y="167639"/>
                </a:lnTo>
                <a:lnTo>
                  <a:pt x="582168" y="167639"/>
                </a:lnTo>
                <a:lnTo>
                  <a:pt x="582168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88617" y="4426330"/>
            <a:ext cx="320040" cy="167640"/>
          </a:xfrm>
          <a:custGeom>
            <a:avLst/>
            <a:gdLst/>
            <a:ahLst/>
            <a:cxnLst/>
            <a:rect l="l" t="t" r="r" b="b"/>
            <a:pathLst>
              <a:path w="320039" h="167639">
                <a:moveTo>
                  <a:pt x="320039" y="0"/>
                </a:moveTo>
                <a:lnTo>
                  <a:pt x="0" y="0"/>
                </a:lnTo>
                <a:lnTo>
                  <a:pt x="0" y="167639"/>
                </a:lnTo>
                <a:lnTo>
                  <a:pt x="320039" y="167639"/>
                </a:lnTo>
                <a:lnTo>
                  <a:pt x="32003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88617" y="4846954"/>
            <a:ext cx="657225" cy="167640"/>
          </a:xfrm>
          <a:custGeom>
            <a:avLst/>
            <a:gdLst/>
            <a:ahLst/>
            <a:cxnLst/>
            <a:rect l="l" t="t" r="r" b="b"/>
            <a:pathLst>
              <a:path w="657225" h="167639">
                <a:moveTo>
                  <a:pt x="656844" y="0"/>
                </a:moveTo>
                <a:lnTo>
                  <a:pt x="0" y="0"/>
                </a:lnTo>
                <a:lnTo>
                  <a:pt x="0" y="167639"/>
                </a:lnTo>
                <a:lnTo>
                  <a:pt x="656844" y="167639"/>
                </a:lnTo>
                <a:lnTo>
                  <a:pt x="65684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37386" y="5269103"/>
            <a:ext cx="870585" cy="167640"/>
          </a:xfrm>
          <a:custGeom>
            <a:avLst/>
            <a:gdLst/>
            <a:ahLst/>
            <a:cxnLst/>
            <a:rect l="l" t="t" r="r" b="b"/>
            <a:pathLst>
              <a:path w="870585" h="167639">
                <a:moveTo>
                  <a:pt x="870203" y="0"/>
                </a:moveTo>
                <a:lnTo>
                  <a:pt x="0" y="0"/>
                </a:lnTo>
                <a:lnTo>
                  <a:pt x="0" y="167639"/>
                </a:lnTo>
                <a:lnTo>
                  <a:pt x="870203" y="167639"/>
                </a:lnTo>
                <a:lnTo>
                  <a:pt x="87020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88617" y="5519292"/>
            <a:ext cx="845819" cy="167640"/>
          </a:xfrm>
          <a:custGeom>
            <a:avLst/>
            <a:gdLst/>
            <a:ahLst/>
            <a:cxnLst/>
            <a:rect l="l" t="t" r="r" b="b"/>
            <a:pathLst>
              <a:path w="845819" h="167639">
                <a:moveTo>
                  <a:pt x="845819" y="0"/>
                </a:moveTo>
                <a:lnTo>
                  <a:pt x="0" y="0"/>
                </a:lnTo>
                <a:lnTo>
                  <a:pt x="0" y="167639"/>
                </a:lnTo>
                <a:lnTo>
                  <a:pt x="845819" y="167639"/>
                </a:lnTo>
                <a:lnTo>
                  <a:pt x="84581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254556" y="3842638"/>
          <a:ext cx="5457190" cy="2693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110"/>
                <a:gridCol w="4314190"/>
              </a:tblGrid>
              <a:tr h="251460">
                <a:tc>
                  <a:txBody>
                    <a:bodyPr/>
                    <a:lstStyle/>
                    <a:p>
                      <a:pPr marL="283210">
                        <a:lnSpc>
                          <a:spcPts val="1300"/>
                        </a:lnSpc>
                      </a:pP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Thu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ộ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150" spc="1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tính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574040">
                        <a:lnSpc>
                          <a:spcPts val="1300"/>
                        </a:lnSpc>
                      </a:pP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Ch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ứ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150" spc="9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150" spc="15">
                          <a:latin typeface="Times New Roman"/>
                          <a:cs typeface="Times New Roman"/>
                        </a:rPr>
                        <a:t>ă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ng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1308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FileName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Cung cấp tên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</a:t>
                      </a:r>
                      <a:r>
                        <a:rPr dirty="0" sz="1150" spc="-65">
                          <a:latin typeface="Times New Roman"/>
                          <a:cs typeface="Times New Roman"/>
                        </a:rPr>
                        <a:t>đƣờng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dẫn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tập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đã</a:t>
                      </a:r>
                      <a:r>
                        <a:rPr dirty="0" sz="1150" spc="15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Filter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 marR="26034">
                        <a:lnSpc>
                          <a:spcPts val="1330"/>
                        </a:lnSpc>
                        <a:spcBef>
                          <a:spcPts val="60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Xác định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danh sách các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bộ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lọc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tập tin 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mà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hội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thoại sẽ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hiển thị, 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ví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“Text|*.txt|Icons|*.ico|All</a:t>
                      </a:r>
                      <a:r>
                        <a:rPr dirty="0" sz="1150" spc="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files|*.*”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68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FilterIndex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 marR="32384">
                        <a:lnSpc>
                          <a:spcPts val="1330"/>
                        </a:lnSpc>
                        <a:spcBef>
                          <a:spcPts val="60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Chỉ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ra bộ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lọc tập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tin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mặc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định, giả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sử có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3 bộ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lọc (*.com), (*.exe)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và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(*.ico)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nếu FilterIndex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 2 thì hộp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thoại sẽ hiển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sẵn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bộ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lọc</a:t>
                      </a:r>
                      <a:r>
                        <a:rPr dirty="0" sz="1150" spc="19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(*.exe)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68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1308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InitialDirectory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Xác định </a:t>
                      </a:r>
                      <a:r>
                        <a:rPr dirty="0" sz="1150" spc="-110">
                          <a:latin typeface="Times New Roman"/>
                          <a:cs typeface="Times New Roman"/>
                        </a:rPr>
                        <a:t>thƣ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mục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mặc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định 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hội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thoại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khi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vừa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</a:t>
                      </a:r>
                      <a:r>
                        <a:rPr dirty="0" sz="1150" spc="10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gọi.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877"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AddExtension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 marR="34925">
                        <a:lnSpc>
                          <a:spcPts val="1330"/>
                        </a:lnSpc>
                        <a:spcBef>
                          <a:spcPts val="60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= True tự động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thêm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phần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mở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rộng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hiện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hành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vào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tệp </a:t>
                      </a:r>
                      <a:r>
                        <a:rPr dirty="0" sz="115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 spc="-30">
                          <a:latin typeface="Times New Roman"/>
                          <a:cs typeface="Times New Roman"/>
                        </a:rPr>
                        <a:t>dùng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 nếu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không chỉ rõ phần 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mở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rộng của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tên</a:t>
                      </a:r>
                      <a:r>
                        <a:rPr dirty="0" sz="1150" spc="17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tệp.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68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DefaultExt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 marR="27305">
                        <a:lnSpc>
                          <a:spcPts val="1330"/>
                        </a:lnSpc>
                        <a:spcBef>
                          <a:spcPts val="60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Cung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cấp phần 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mở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rộng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mặc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định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tệp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nếu </a:t>
                      </a:r>
                      <a:r>
                        <a:rPr dirty="0" sz="1150" spc="-70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dùng </a:t>
                      </a:r>
                      <a:r>
                        <a:rPr dirty="0" sz="1150" spc="-20">
                          <a:latin typeface="Times New Roman"/>
                          <a:cs typeface="Times New Roman"/>
                        </a:rPr>
                        <a:t>không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chỉ rõ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phần mở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rộng của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tên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tệp,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ví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dụ:</a:t>
                      </a:r>
                      <a:r>
                        <a:rPr dirty="0" sz="1150" spc="1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“.doc”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62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1308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Title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Xác định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tiêu 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đề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hội</a:t>
                      </a:r>
                      <a:r>
                        <a:rPr dirty="0" sz="115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thoại.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1068120" y="6588633"/>
            <a:ext cx="6179185" cy="18884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100"/>
              </a:spcBef>
            </a:pPr>
            <a:r>
              <a:rPr dirty="0" sz="1200" spc="-5" b="1" i="1">
                <a:latin typeface="Arial"/>
                <a:cs typeface="Arial"/>
              </a:rPr>
              <a:t>5.2.2. </a:t>
            </a:r>
            <a:r>
              <a:rPr dirty="0" sz="1200" spc="-10" b="1" i="1">
                <a:latin typeface="Arial"/>
                <a:cs typeface="Arial"/>
              </a:rPr>
              <a:t>Luồng</a:t>
            </a:r>
            <a:r>
              <a:rPr dirty="0" sz="1200" spc="1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FileStream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35"/>
              </a:spcBef>
            </a:pPr>
            <a:r>
              <a:rPr dirty="0" sz="1300" spc="-5">
                <a:latin typeface="Times New Roman"/>
                <a:cs typeface="Times New Roman"/>
              </a:rPr>
              <a:t>Với một file dữ liệu </a:t>
            </a:r>
            <a:r>
              <a:rPr dirty="0" sz="1300" spc="-1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kiểu bất </a:t>
            </a:r>
            <a:r>
              <a:rPr dirty="0" sz="1300">
                <a:latin typeface="Times New Roman"/>
                <a:cs typeface="Times New Roman"/>
              </a:rPr>
              <a:t>kỳ đều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coi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là một luồng dữ liệu, ta có </a:t>
            </a:r>
            <a:r>
              <a:rPr dirty="0" sz="1300" spc="-95">
                <a:latin typeface="Times New Roman"/>
                <a:cs typeface="Times New Roman"/>
              </a:rPr>
              <a:t>thể 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một luồng dữ liệu để đọc thông </a:t>
            </a:r>
            <a:r>
              <a:rPr dirty="0" sz="1300">
                <a:latin typeface="Times New Roman"/>
                <a:cs typeface="Times New Roman"/>
              </a:rPr>
              <a:t>tin </a:t>
            </a:r>
            <a:r>
              <a:rPr dirty="0" sz="1300" spc="-5">
                <a:latin typeface="Times New Roman"/>
                <a:cs typeface="Times New Roman"/>
              </a:rPr>
              <a:t>từ </a:t>
            </a:r>
            <a:r>
              <a:rPr dirty="0" sz="1300">
                <a:latin typeface="Times New Roman"/>
                <a:cs typeface="Times New Roman"/>
              </a:rPr>
              <a:t>file </a:t>
            </a:r>
            <a:r>
              <a:rPr dirty="0" sz="1300" spc="-5">
                <a:latin typeface="Times New Roman"/>
                <a:cs typeface="Times New Roman"/>
              </a:rPr>
              <a:t>hoặc ghi thông tin vào file sau đó </a:t>
            </a:r>
            <a:r>
              <a:rPr dirty="0" sz="1300" spc="-10">
                <a:latin typeface="Times New Roman"/>
                <a:cs typeface="Times New Roman"/>
              </a:rPr>
              <a:t>đóng </a:t>
            </a:r>
            <a:r>
              <a:rPr dirty="0" sz="1300" spc="-5">
                <a:latin typeface="Times New Roman"/>
                <a:cs typeface="Times New Roman"/>
              </a:rPr>
              <a:t>luồng  lại.</a:t>
            </a:r>
            <a:endParaRPr sz="1300">
              <a:latin typeface="Times New Roman"/>
              <a:cs typeface="Times New Roman"/>
            </a:endParaRPr>
          </a:p>
          <a:p>
            <a:pPr algn="just" marL="12700" marR="12700" indent="359410">
              <a:lnSpc>
                <a:spcPct val="123800"/>
              </a:lnSpc>
              <a:spcBef>
                <a:spcPts val="615"/>
              </a:spcBef>
            </a:pP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với luồng </a:t>
            </a:r>
            <a:r>
              <a:rPr dirty="0" sz="1300" spc="-5">
                <a:latin typeface="Times New Roman"/>
                <a:cs typeface="Times New Roman"/>
              </a:rPr>
              <a:t>dữ liệu ta sẽ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namespace System.IO bằng cách </a:t>
            </a:r>
            <a:r>
              <a:rPr dirty="0" sz="1300">
                <a:latin typeface="Times New Roman"/>
                <a:cs typeface="Times New Roman"/>
              </a:rPr>
              <a:t>dùng  </a:t>
            </a:r>
            <a:r>
              <a:rPr dirty="0" sz="1300" spc="-5">
                <a:latin typeface="Times New Roman"/>
                <a:cs typeface="Times New Roman"/>
              </a:rPr>
              <a:t>từ khóa using: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200" spc="-5">
                <a:latin typeface="Courier New"/>
                <a:cs typeface="Courier New"/>
              </a:rPr>
              <a:t>using</a:t>
            </a:r>
            <a:r>
              <a:rPr dirty="0" sz="1200" spc="-10">
                <a:latin typeface="Courier New"/>
                <a:cs typeface="Courier New"/>
              </a:rPr>
              <a:t> </a:t>
            </a:r>
            <a:r>
              <a:rPr dirty="0" sz="1200" spc="-5">
                <a:latin typeface="Courier New"/>
                <a:cs typeface="Courier New"/>
              </a:rPr>
              <a:t>System.IO;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80455" cy="799274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495934" indent="-124460">
              <a:lnSpc>
                <a:spcPct val="100000"/>
              </a:lnSpc>
              <a:spcBef>
                <a:spcPts val="480"/>
              </a:spcBef>
              <a:buSzPct val="92307"/>
              <a:buAutoNum type="arabicPeriod"/>
              <a:tabLst>
                <a:tab pos="496570" algn="l"/>
              </a:tabLst>
            </a:pPr>
            <a:r>
              <a:rPr dirty="0" sz="1300" b="1" i="1">
                <a:latin typeface="Times New Roman"/>
                <a:cs typeface="Times New Roman"/>
              </a:rPr>
              <a:t>Lu</a:t>
            </a:r>
            <a:r>
              <a:rPr dirty="0" sz="1300">
                <a:latin typeface="Times New Roman"/>
                <a:cs typeface="Times New Roman"/>
              </a:rPr>
              <a:t>ồ</a:t>
            </a:r>
            <a:r>
              <a:rPr dirty="0" sz="1300" b="1" i="1">
                <a:latin typeface="Times New Roman"/>
                <a:cs typeface="Times New Roman"/>
              </a:rPr>
              <a:t>ng </a:t>
            </a:r>
            <a:r>
              <a:rPr dirty="0" sz="1300" spc="-5" b="1" i="1">
                <a:latin typeface="Times New Roman"/>
                <a:cs typeface="Times New Roman"/>
              </a:rPr>
              <a:t>ghi d</a:t>
            </a:r>
            <a:r>
              <a:rPr dirty="0" sz="1300" spc="-5">
                <a:latin typeface="Times New Roman"/>
                <a:cs typeface="Times New Roman"/>
              </a:rPr>
              <a:t>ữ </a:t>
            </a:r>
            <a:r>
              <a:rPr dirty="0" sz="1300" spc="-5" b="1" i="1">
                <a:latin typeface="Times New Roman"/>
                <a:cs typeface="Times New Roman"/>
              </a:rPr>
              <a:t>li</a:t>
            </a:r>
            <a:r>
              <a:rPr dirty="0" sz="1300" spc="-5">
                <a:latin typeface="Times New Roman"/>
                <a:cs typeface="Times New Roman"/>
              </a:rPr>
              <a:t>ệ</a:t>
            </a:r>
            <a:r>
              <a:rPr dirty="0" sz="1300" spc="-5" b="1" i="1">
                <a:latin typeface="Times New Roman"/>
                <a:cs typeface="Times New Roman"/>
              </a:rPr>
              <a:t>u -</a:t>
            </a:r>
            <a:r>
              <a:rPr dirty="0" sz="1300" spc="135" b="1" i="1">
                <a:latin typeface="Times New Roman"/>
                <a:cs typeface="Times New Roman"/>
              </a:rPr>
              <a:t> </a:t>
            </a:r>
            <a:r>
              <a:rPr dirty="0" sz="1300" b="1" i="1">
                <a:latin typeface="Times New Roman"/>
                <a:cs typeface="Times New Roman"/>
              </a:rPr>
              <a:t>StreamWriter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luồng để ghi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file:</a:t>
            </a:r>
            <a:endParaRPr sz="1300">
              <a:latin typeface="Times New Roman"/>
              <a:cs typeface="Times New Roman"/>
            </a:endParaRPr>
          </a:p>
          <a:p>
            <a:pPr marL="1040765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StreamWriter Tenluong </a:t>
            </a:r>
            <a:r>
              <a:rPr dirty="0" sz="1300" i="1">
                <a:latin typeface="Times New Roman"/>
                <a:cs typeface="Times New Roman"/>
              </a:rPr>
              <a:t>=new</a:t>
            </a:r>
            <a:r>
              <a:rPr dirty="0" sz="1300" spc="-65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StreamWriter(Tenfile)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Ghi từng dòng dữ liệu vào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file:</a:t>
            </a:r>
            <a:endParaRPr sz="1300">
              <a:latin typeface="Times New Roman"/>
              <a:cs typeface="Times New Roman"/>
            </a:endParaRPr>
          </a:p>
          <a:p>
            <a:pPr marL="1040765">
              <a:lnSpc>
                <a:spcPct val="100000"/>
              </a:lnSpc>
              <a:spcBef>
                <a:spcPts val="980"/>
              </a:spcBef>
            </a:pPr>
            <a:r>
              <a:rPr dirty="0" sz="1300" spc="-10" i="1">
                <a:latin typeface="Times New Roman"/>
                <a:cs typeface="Times New Roman"/>
              </a:rPr>
              <a:t>Tenluong.WriteLine(“Noidung”)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Ghi tất cả dữ liệu vào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file:</a:t>
            </a:r>
            <a:endParaRPr sz="1300">
              <a:latin typeface="Times New Roman"/>
              <a:cs typeface="Times New Roman"/>
            </a:endParaRPr>
          </a:p>
          <a:p>
            <a:pPr marL="1040765">
              <a:lnSpc>
                <a:spcPct val="100000"/>
              </a:lnSpc>
              <a:spcBef>
                <a:spcPts val="985"/>
              </a:spcBef>
            </a:pPr>
            <a:r>
              <a:rPr dirty="0" sz="1300" spc="-10" i="1">
                <a:latin typeface="Times New Roman"/>
                <a:cs typeface="Times New Roman"/>
              </a:rPr>
              <a:t>Tenluong.Write(“Noidung”)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Đóng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luồng:</a:t>
            </a:r>
            <a:endParaRPr sz="1300">
              <a:latin typeface="Times New Roman"/>
              <a:cs typeface="Times New Roman"/>
            </a:endParaRPr>
          </a:p>
          <a:p>
            <a:pPr marL="1040765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Tenluong.Close()</a:t>
            </a:r>
            <a:endParaRPr sz="1300">
              <a:latin typeface="Times New Roman"/>
              <a:cs typeface="Times New Roman"/>
            </a:endParaRPr>
          </a:p>
          <a:p>
            <a:pPr marL="537845" indent="-166370">
              <a:lnSpc>
                <a:spcPct val="100000"/>
              </a:lnSpc>
              <a:spcBef>
                <a:spcPts val="985"/>
              </a:spcBef>
              <a:buSzPct val="92307"/>
              <a:buAutoNum type="arabicPeriod" startAt="2"/>
              <a:tabLst>
                <a:tab pos="538480" algn="l"/>
              </a:tabLst>
            </a:pPr>
            <a:r>
              <a:rPr dirty="0" sz="1300" spc="-5" b="1" i="1">
                <a:latin typeface="Times New Roman"/>
                <a:cs typeface="Times New Roman"/>
              </a:rPr>
              <a:t>Lu</a:t>
            </a:r>
            <a:r>
              <a:rPr dirty="0" sz="1300" spc="-5">
                <a:latin typeface="Times New Roman"/>
                <a:cs typeface="Times New Roman"/>
              </a:rPr>
              <a:t>ồ</a:t>
            </a:r>
            <a:r>
              <a:rPr dirty="0" sz="1300" spc="-5" b="1" i="1">
                <a:latin typeface="Times New Roman"/>
                <a:cs typeface="Times New Roman"/>
              </a:rPr>
              <a:t>ng </a:t>
            </a:r>
            <a:r>
              <a:rPr dirty="0" sz="1300" spc="-5">
                <a:latin typeface="Times New Roman"/>
                <a:cs typeface="Times New Roman"/>
              </a:rPr>
              <a:t>đọ</a:t>
            </a:r>
            <a:r>
              <a:rPr dirty="0" sz="1300" spc="-5" b="1" i="1">
                <a:latin typeface="Times New Roman"/>
                <a:cs typeface="Times New Roman"/>
              </a:rPr>
              <a:t>c d</a:t>
            </a:r>
            <a:r>
              <a:rPr dirty="0" sz="1300" spc="-5">
                <a:latin typeface="Times New Roman"/>
                <a:cs typeface="Times New Roman"/>
              </a:rPr>
              <a:t>ữ </a:t>
            </a:r>
            <a:r>
              <a:rPr dirty="0" sz="1300" spc="-5" b="1" i="1">
                <a:latin typeface="Times New Roman"/>
                <a:cs typeface="Times New Roman"/>
              </a:rPr>
              <a:t>li</a:t>
            </a:r>
            <a:r>
              <a:rPr dirty="0" sz="1300" spc="-5">
                <a:latin typeface="Times New Roman"/>
                <a:cs typeface="Times New Roman"/>
              </a:rPr>
              <a:t>ệ</a:t>
            </a:r>
            <a:r>
              <a:rPr dirty="0" sz="1300" spc="-5" b="1" i="1">
                <a:latin typeface="Times New Roman"/>
                <a:cs typeface="Times New Roman"/>
              </a:rPr>
              <a:t>u -</a:t>
            </a:r>
            <a:r>
              <a:rPr dirty="0" sz="1300" spc="130" b="1" i="1">
                <a:latin typeface="Times New Roman"/>
                <a:cs typeface="Times New Roman"/>
              </a:rPr>
              <a:t> </a:t>
            </a:r>
            <a:r>
              <a:rPr dirty="0" sz="1300" b="1" i="1">
                <a:latin typeface="Times New Roman"/>
                <a:cs typeface="Times New Roman"/>
              </a:rPr>
              <a:t>StreamReader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luồng để đọc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file:</a:t>
            </a:r>
            <a:endParaRPr sz="1300">
              <a:latin typeface="Times New Roman"/>
              <a:cs typeface="Times New Roman"/>
            </a:endParaRPr>
          </a:p>
          <a:p>
            <a:pPr algn="just" marL="1040765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StreamReader </a:t>
            </a:r>
            <a:r>
              <a:rPr dirty="0" sz="1300" i="1">
                <a:latin typeface="Times New Roman"/>
                <a:cs typeface="Times New Roman"/>
              </a:rPr>
              <a:t>Tenluong </a:t>
            </a:r>
            <a:r>
              <a:rPr dirty="0" sz="1300" spc="-5" i="1">
                <a:latin typeface="Times New Roman"/>
                <a:cs typeface="Times New Roman"/>
              </a:rPr>
              <a:t>= </a:t>
            </a:r>
            <a:r>
              <a:rPr dirty="0" sz="1300" i="1">
                <a:latin typeface="Times New Roman"/>
                <a:cs typeface="Times New Roman"/>
              </a:rPr>
              <a:t>new</a:t>
            </a:r>
            <a:r>
              <a:rPr dirty="0" sz="1300" spc="-130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StreamReader(Tenfile)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Đọc </a:t>
            </a:r>
            <a:r>
              <a:rPr dirty="0" sz="1300">
                <a:latin typeface="Times New Roman"/>
                <a:cs typeface="Times New Roman"/>
              </a:rPr>
              <a:t>từng </a:t>
            </a:r>
            <a:r>
              <a:rPr dirty="0" sz="1300" spc="-5">
                <a:latin typeface="Times New Roman"/>
                <a:cs typeface="Times New Roman"/>
              </a:rPr>
              <a:t>dòng dữ liệu của file: ta dùng </a:t>
            </a:r>
            <a:r>
              <a:rPr dirty="0" sz="1300">
                <a:latin typeface="Times New Roman"/>
                <a:cs typeface="Times New Roman"/>
              </a:rPr>
              <a:t>vòng </a:t>
            </a:r>
            <a:r>
              <a:rPr dirty="0" sz="1300" spc="-5">
                <a:latin typeface="Times New Roman"/>
                <a:cs typeface="Times New Roman"/>
              </a:rPr>
              <a:t>lặp với số lần lặp không xác </a:t>
            </a:r>
            <a:r>
              <a:rPr dirty="0" sz="1300">
                <a:latin typeface="Times New Roman"/>
                <a:cs typeface="Times New Roman"/>
              </a:rPr>
              <a:t>định để  </a:t>
            </a:r>
            <a:r>
              <a:rPr dirty="0" sz="1300" spc="-5">
                <a:latin typeface="Times New Roman"/>
                <a:cs typeface="Times New Roman"/>
              </a:rPr>
              <a:t>đọc từng dòng dữ </a:t>
            </a:r>
            <a:r>
              <a:rPr dirty="0" sz="1300">
                <a:latin typeface="Times New Roman"/>
                <a:cs typeface="Times New Roman"/>
              </a:rPr>
              <a:t>liệu, </a:t>
            </a:r>
            <a:r>
              <a:rPr dirty="0" sz="1300" spc="-5">
                <a:latin typeface="Times New Roman"/>
                <a:cs typeface="Times New Roman"/>
              </a:rPr>
              <a:t>nếu đọc thành công thì trả về chuỗi chứa dữ liệu đọc </a:t>
            </a:r>
            <a:r>
              <a:rPr dirty="0" sz="1300" spc="-85">
                <a:latin typeface="Times New Roman"/>
                <a:cs typeface="Times New Roman"/>
              </a:rPr>
              <a:t>đƣợc, </a:t>
            </a:r>
            <a:r>
              <a:rPr dirty="0" sz="1300" spc="-5">
                <a:latin typeface="Times New Roman"/>
                <a:cs typeface="Times New Roman"/>
              </a:rPr>
              <a:t>nếu </a:t>
            </a:r>
            <a:r>
              <a:rPr dirty="0" sz="1300" spc="-55">
                <a:latin typeface="Times New Roman"/>
                <a:cs typeface="Times New Roman"/>
              </a:rPr>
              <a:t>đến  </a:t>
            </a:r>
            <a:r>
              <a:rPr dirty="0" sz="1300" spc="-5">
                <a:latin typeface="Times New Roman"/>
                <a:cs typeface="Times New Roman"/>
              </a:rPr>
              <a:t>cuối file thì trả về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Nothing.</a:t>
            </a:r>
            <a:endParaRPr sz="1300">
              <a:latin typeface="Times New Roman"/>
              <a:cs typeface="Times New Roman"/>
            </a:endParaRPr>
          </a:p>
          <a:p>
            <a:pPr algn="just" marL="1040765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Noidung =</a:t>
            </a:r>
            <a:r>
              <a:rPr dirty="0" sz="1300" spc="-20" i="1">
                <a:latin typeface="Times New Roman"/>
                <a:cs typeface="Times New Roman"/>
              </a:rPr>
              <a:t> </a:t>
            </a:r>
            <a:r>
              <a:rPr dirty="0" sz="1300" spc="-10" i="1">
                <a:latin typeface="Times New Roman"/>
                <a:cs typeface="Times New Roman"/>
              </a:rPr>
              <a:t>Tenluong.ReadLine()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Đọc tất cả dữ liệu của file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vào </a:t>
            </a:r>
            <a:r>
              <a:rPr dirty="0" sz="1300" spc="-10">
                <a:latin typeface="Times New Roman"/>
                <a:cs typeface="Times New Roman"/>
              </a:rPr>
              <a:t>một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biến:</a:t>
            </a:r>
            <a:endParaRPr sz="1300">
              <a:latin typeface="Times New Roman"/>
              <a:cs typeface="Times New Roman"/>
            </a:endParaRPr>
          </a:p>
          <a:p>
            <a:pPr algn="just" marL="1040765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Noidung =</a:t>
            </a:r>
            <a:r>
              <a:rPr dirty="0" sz="1300" spc="10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Tenluong.ReadToEnd()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69"/>
              </a:spcBef>
            </a:pPr>
            <a:r>
              <a:rPr dirty="0" sz="1300" spc="-5">
                <a:latin typeface="Times New Roman"/>
                <a:cs typeface="Times New Roman"/>
              </a:rPr>
              <a:t>Đóng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luồng:</a:t>
            </a:r>
            <a:endParaRPr sz="1300">
              <a:latin typeface="Times New Roman"/>
              <a:cs typeface="Times New Roman"/>
            </a:endParaRPr>
          </a:p>
          <a:p>
            <a:pPr marL="1040765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Tenluong.Close()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b="1">
                <a:latin typeface="Times New Roman"/>
                <a:cs typeface="Times New Roman"/>
              </a:rPr>
              <a:t>Bài tập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17: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Viết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60">
                <a:latin typeface="Times New Roman"/>
                <a:cs typeface="Times New Roman"/>
              </a:rPr>
              <a:t>chƣơng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trình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cho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phép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 spc="-130">
                <a:latin typeface="Times New Roman"/>
                <a:cs typeface="Times New Roman"/>
              </a:rPr>
              <a:t>lƣu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nội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dung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của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một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hộp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TextBox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vào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một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file</a:t>
            </a:r>
            <a:r>
              <a:rPr dirty="0" sz="1300" spc="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trên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70">
                <a:latin typeface="Times New Roman"/>
                <a:cs typeface="Times New Roman"/>
              </a:rPr>
              <a:t>máy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300">
                <a:latin typeface="Times New Roman"/>
                <a:cs typeface="Times New Roman"/>
              </a:rPr>
              <a:t>tính.</a:t>
            </a:r>
            <a:endParaRPr sz="1300">
              <a:latin typeface="Times New Roman"/>
              <a:cs typeface="Times New Roman"/>
            </a:endParaRPr>
          </a:p>
          <a:p>
            <a:pPr marL="12700" marR="762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Vào Microsoft </a:t>
            </a:r>
            <a:r>
              <a:rPr dirty="0" sz="1300">
                <a:latin typeface="Times New Roman"/>
                <a:cs typeface="Times New Roman"/>
              </a:rPr>
              <a:t>Visual </a:t>
            </a:r>
            <a:r>
              <a:rPr dirty="0" sz="1300" spc="-5">
                <a:latin typeface="Times New Roman"/>
                <a:cs typeface="Times New Roman"/>
              </a:rPr>
              <a:t>Studio </a:t>
            </a:r>
            <a:r>
              <a:rPr dirty="0" sz="1300">
                <a:latin typeface="Times New Roman"/>
                <a:cs typeface="Times New Roman"/>
              </a:rPr>
              <a:t>2010 </a:t>
            </a:r>
            <a:r>
              <a:rPr dirty="0" sz="1300" spc="-5">
                <a:latin typeface="Times New Roman"/>
                <a:cs typeface="Times New Roman"/>
              </a:rPr>
              <a:t>tạo dự án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có tên là </a:t>
            </a:r>
            <a:r>
              <a:rPr dirty="0" sz="1300" spc="-5" b="1">
                <a:latin typeface="Times New Roman"/>
                <a:cs typeface="Times New Roman"/>
              </a:rPr>
              <a:t>SaveDialog </a:t>
            </a:r>
            <a:r>
              <a:rPr dirty="0" sz="1300" spc="-5">
                <a:latin typeface="Times New Roman"/>
                <a:cs typeface="Times New Roman"/>
              </a:rPr>
              <a:t>và thiết lập  thuộc tính của các điều khiển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792480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6"/>
                </a:lnTo>
                <a:lnTo>
                  <a:pt x="6189853" y="6096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66570" y="950975"/>
          <a:ext cx="4398010" cy="1010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2145"/>
                <a:gridCol w="932815"/>
                <a:gridCol w="1533525"/>
              </a:tblGrid>
              <a:tr h="251713">
                <a:tc>
                  <a:txBody>
                    <a:bodyPr/>
                    <a:lstStyle/>
                    <a:p>
                      <a:pPr marL="457200">
                        <a:lnSpc>
                          <a:spcPts val="1310"/>
                        </a:lnSpc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ề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khi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ể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ts val="1335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4765">
                        <a:lnSpc>
                          <a:spcPts val="1335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 marL="11430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Form1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frmSave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114">
                          <a:latin typeface="Times New Roman"/>
                          <a:cs typeface="Times New Roman"/>
                        </a:rPr>
                        <a:t>Lƣu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thông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tin vào</a:t>
                      </a:r>
                      <a:r>
                        <a:rPr dirty="0" sz="1150" spc="-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File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11430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TextBox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(MultiLine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True)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txtSave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11430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Button1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btnSave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Save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27733" y="2009901"/>
            <a:ext cx="38106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Times New Roman"/>
                <a:cs typeface="Times New Roman"/>
              </a:rPr>
              <a:t>Khi </a:t>
            </a:r>
            <a:r>
              <a:rPr dirty="0" sz="1300" spc="5">
                <a:latin typeface="Times New Roman"/>
                <a:cs typeface="Times New Roman"/>
              </a:rPr>
              <a:t>chạy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gõ </a:t>
            </a:r>
            <a:r>
              <a:rPr dirty="0" sz="1300" spc="5">
                <a:latin typeface="Times New Roman"/>
                <a:cs typeface="Times New Roman"/>
              </a:rPr>
              <a:t>nội dung </a:t>
            </a:r>
            <a:r>
              <a:rPr dirty="0" sz="1300">
                <a:latin typeface="Times New Roman"/>
                <a:cs typeface="Times New Roman"/>
              </a:rPr>
              <a:t>cần </a:t>
            </a:r>
            <a:r>
              <a:rPr dirty="0" sz="1300" spc="-125">
                <a:latin typeface="Times New Roman"/>
                <a:cs typeface="Times New Roman"/>
              </a:rPr>
              <a:t>lƣu </a:t>
            </a:r>
            <a:r>
              <a:rPr dirty="0" sz="1300">
                <a:latin typeface="Times New Roman"/>
                <a:cs typeface="Times New Roman"/>
              </a:rPr>
              <a:t>vào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spc="-45">
                <a:latin typeface="Times New Roman"/>
                <a:cs typeface="Times New Roman"/>
              </a:rPr>
              <a:t>TextBox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07664" y="2359025"/>
            <a:ext cx="2857500" cy="1915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68120" y="4325238"/>
            <a:ext cx="6177280" cy="200342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algn="just" marL="85725" marR="48895" indent="359410">
              <a:lnSpc>
                <a:spcPct val="96400"/>
              </a:lnSpc>
              <a:spcBef>
                <a:spcPts val="150"/>
              </a:spcBef>
            </a:pPr>
            <a:r>
              <a:rPr dirty="0" sz="1250" spc="-5">
                <a:latin typeface="Times New Roman"/>
                <a:cs typeface="Times New Roman"/>
              </a:rPr>
              <a:t>Kích chọn nút </a:t>
            </a:r>
            <a:r>
              <a:rPr dirty="0" sz="1250" spc="-5" i="1">
                <a:latin typeface="Times New Roman"/>
                <a:cs typeface="Times New Roman"/>
              </a:rPr>
              <a:t>Save </a:t>
            </a:r>
            <a:r>
              <a:rPr dirty="0" sz="1250" spc="-5">
                <a:latin typeface="Times New Roman"/>
                <a:cs typeface="Times New Roman"/>
              </a:rPr>
              <a:t>xuất hiện hộp hội thoại </a:t>
            </a:r>
            <a:r>
              <a:rPr dirty="0" sz="1250" spc="-10" i="1">
                <a:latin typeface="Times New Roman"/>
                <a:cs typeface="Times New Roman"/>
              </a:rPr>
              <a:t>Chọn </a:t>
            </a:r>
            <a:r>
              <a:rPr dirty="0" sz="1250" spc="-5" i="1">
                <a:latin typeface="Times New Roman"/>
                <a:cs typeface="Times New Roman"/>
              </a:rPr>
              <a:t>file để </a:t>
            </a:r>
            <a:r>
              <a:rPr dirty="0" sz="1250" spc="-10" i="1">
                <a:latin typeface="Times New Roman"/>
                <a:cs typeface="Times New Roman"/>
              </a:rPr>
              <a:t>lưu </a:t>
            </a:r>
            <a:r>
              <a:rPr dirty="0" sz="1250" spc="-5">
                <a:latin typeface="Times New Roman"/>
                <a:cs typeface="Times New Roman"/>
              </a:rPr>
              <a:t>với </a:t>
            </a:r>
            <a:r>
              <a:rPr dirty="0" sz="1250" spc="-80">
                <a:latin typeface="Times New Roman"/>
                <a:cs typeface="Times New Roman"/>
              </a:rPr>
              <a:t>đƣờng </a:t>
            </a:r>
            <a:r>
              <a:rPr dirty="0" sz="1250" spc="-5">
                <a:latin typeface="Times New Roman"/>
                <a:cs typeface="Times New Roman"/>
              </a:rPr>
              <a:t>dẫn </a:t>
            </a:r>
            <a:r>
              <a:rPr dirty="0" sz="1250" spc="-15">
                <a:latin typeface="Times New Roman"/>
                <a:cs typeface="Times New Roman"/>
              </a:rPr>
              <a:t>mặc </a:t>
            </a:r>
            <a:r>
              <a:rPr dirty="0" sz="1250" spc="-5">
                <a:latin typeface="Times New Roman"/>
                <a:cs typeface="Times New Roman"/>
              </a:rPr>
              <a:t>định </a:t>
            </a:r>
            <a:r>
              <a:rPr dirty="0" sz="1250" spc="-60">
                <a:latin typeface="Times New Roman"/>
                <a:cs typeface="Times New Roman"/>
              </a:rPr>
              <a:t>là  </a:t>
            </a:r>
            <a:r>
              <a:rPr dirty="0" sz="1250" spc="-5" i="1">
                <a:latin typeface="Times New Roman"/>
                <a:cs typeface="Times New Roman"/>
              </a:rPr>
              <a:t>E:\Baigiang</a:t>
            </a:r>
            <a:r>
              <a:rPr dirty="0" sz="1250" spc="-5">
                <a:latin typeface="Times New Roman"/>
                <a:cs typeface="Times New Roman"/>
              </a:rPr>
              <a:t>. </a:t>
            </a:r>
            <a:r>
              <a:rPr dirty="0" sz="1250" spc="-10">
                <a:latin typeface="Times New Roman"/>
                <a:cs typeface="Times New Roman"/>
              </a:rPr>
              <a:t>Gõ </a:t>
            </a:r>
            <a:r>
              <a:rPr dirty="0" sz="1250" spc="-5">
                <a:latin typeface="Times New Roman"/>
                <a:cs typeface="Times New Roman"/>
              </a:rPr>
              <a:t>tên </a:t>
            </a:r>
            <a:r>
              <a:rPr dirty="0" sz="1250">
                <a:latin typeface="Times New Roman"/>
                <a:cs typeface="Times New Roman"/>
              </a:rPr>
              <a:t>tệp </a:t>
            </a:r>
            <a:r>
              <a:rPr dirty="0" sz="1250" spc="-5">
                <a:latin typeface="Times New Roman"/>
                <a:cs typeface="Times New Roman"/>
              </a:rPr>
              <a:t>cần </a:t>
            </a:r>
            <a:r>
              <a:rPr dirty="0" sz="1250" spc="-114">
                <a:latin typeface="Times New Roman"/>
                <a:cs typeface="Times New Roman"/>
              </a:rPr>
              <a:t>lƣu </a:t>
            </a:r>
            <a:r>
              <a:rPr dirty="0" sz="1250">
                <a:latin typeface="Times New Roman"/>
                <a:cs typeface="Times New Roman"/>
              </a:rPr>
              <a:t>dữ </a:t>
            </a:r>
            <a:r>
              <a:rPr dirty="0" sz="1250" spc="-5">
                <a:latin typeface="Times New Roman"/>
                <a:cs typeface="Times New Roman"/>
              </a:rPr>
              <a:t>liệu vào ô </a:t>
            </a:r>
            <a:r>
              <a:rPr dirty="0" sz="1250" spc="-5" i="1">
                <a:latin typeface="Times New Roman"/>
                <a:cs typeface="Times New Roman"/>
              </a:rPr>
              <a:t>FilName</a:t>
            </a:r>
            <a:r>
              <a:rPr dirty="0" sz="1250" spc="-5">
                <a:latin typeface="Times New Roman"/>
                <a:cs typeface="Times New Roman"/>
              </a:rPr>
              <a:t>, ví dụ: </a:t>
            </a:r>
            <a:r>
              <a:rPr dirty="0" sz="1250" spc="-5" i="1">
                <a:latin typeface="Times New Roman"/>
                <a:cs typeface="Times New Roman"/>
              </a:rPr>
              <a:t>Canh_Khuya.doc </a:t>
            </a:r>
            <a:r>
              <a:rPr dirty="0" sz="1250" spc="-5">
                <a:latin typeface="Times New Roman"/>
                <a:cs typeface="Times New Roman"/>
              </a:rPr>
              <a:t>và </a:t>
            </a:r>
            <a:r>
              <a:rPr dirty="0" sz="1250" spc="-55">
                <a:latin typeface="Times New Roman"/>
                <a:cs typeface="Times New Roman"/>
              </a:rPr>
              <a:t>chọn  </a:t>
            </a:r>
            <a:r>
              <a:rPr dirty="0" sz="1250" i="1">
                <a:latin typeface="Times New Roman"/>
                <a:cs typeface="Times New Roman"/>
              </a:rPr>
              <a:t>Save</a:t>
            </a:r>
            <a:r>
              <a:rPr dirty="0" sz="125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800"/>
              </a:lnSpc>
              <a:spcBef>
                <a:spcPts val="180"/>
              </a:spcBef>
            </a:pPr>
            <a:r>
              <a:rPr dirty="0" sz="1250" spc="-5">
                <a:latin typeface="Times New Roman"/>
                <a:cs typeface="Times New Roman"/>
              </a:rPr>
              <a:t>Kết quả trong </a:t>
            </a:r>
            <a:r>
              <a:rPr dirty="0" sz="1250" spc="-130">
                <a:latin typeface="Times New Roman"/>
                <a:cs typeface="Times New Roman"/>
              </a:rPr>
              <a:t>thƣ </a:t>
            </a:r>
            <a:r>
              <a:rPr dirty="0" sz="1250" spc="-10">
                <a:latin typeface="Times New Roman"/>
                <a:cs typeface="Times New Roman"/>
              </a:rPr>
              <a:t>mục </a:t>
            </a:r>
            <a:r>
              <a:rPr dirty="0" sz="1250" spc="-5" i="1">
                <a:latin typeface="Times New Roman"/>
                <a:cs typeface="Times New Roman"/>
              </a:rPr>
              <a:t>E:\Baigiang </a:t>
            </a:r>
            <a:r>
              <a:rPr dirty="0" sz="1250" spc="-5">
                <a:latin typeface="Times New Roman"/>
                <a:cs typeface="Times New Roman"/>
              </a:rPr>
              <a:t>xuất hiện tệp </a:t>
            </a:r>
            <a:r>
              <a:rPr dirty="0" sz="1250" spc="-5" i="1">
                <a:latin typeface="Times New Roman"/>
                <a:cs typeface="Times New Roman"/>
              </a:rPr>
              <a:t>Canh_Khuya.doc </a:t>
            </a:r>
            <a:r>
              <a:rPr dirty="0" sz="1250" spc="-5">
                <a:latin typeface="Times New Roman"/>
                <a:cs typeface="Times New Roman"/>
              </a:rPr>
              <a:t>chứa nội dung </a:t>
            </a:r>
            <a:r>
              <a:rPr dirty="0" sz="1250">
                <a:latin typeface="Times New Roman"/>
                <a:cs typeface="Times New Roman"/>
              </a:rPr>
              <a:t>của </a:t>
            </a:r>
            <a:r>
              <a:rPr dirty="0" sz="1250" spc="-50">
                <a:latin typeface="Times New Roman"/>
                <a:cs typeface="Times New Roman"/>
              </a:rPr>
              <a:t>hộp  </a:t>
            </a:r>
            <a:r>
              <a:rPr dirty="0" sz="1250">
                <a:latin typeface="Times New Roman"/>
                <a:cs typeface="Times New Roman"/>
              </a:rPr>
              <a:t>Textbox</a:t>
            </a:r>
            <a:r>
              <a:rPr dirty="0" sz="1250" spc="-1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txtSave</a:t>
            </a:r>
            <a:r>
              <a:rPr dirty="0" sz="125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00"/>
              </a:spcBef>
            </a:pPr>
            <a:r>
              <a:rPr dirty="0" sz="1250" b="1">
                <a:latin typeface="Times New Roman"/>
                <a:cs typeface="Times New Roman"/>
              </a:rPr>
              <a:t>Hướng</a:t>
            </a:r>
            <a:r>
              <a:rPr dirty="0" sz="1250" spc="5" b="1">
                <a:latin typeface="Times New Roman"/>
                <a:cs typeface="Times New Roman"/>
              </a:rPr>
              <a:t> </a:t>
            </a:r>
            <a:r>
              <a:rPr dirty="0" sz="1250" spc="-5" b="1">
                <a:latin typeface="Times New Roman"/>
                <a:cs typeface="Times New Roman"/>
              </a:rPr>
              <a:t>dẫn:</a:t>
            </a:r>
            <a:endParaRPr sz="125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30"/>
              </a:spcBef>
            </a:pPr>
            <a:r>
              <a:rPr dirty="0" sz="1300">
                <a:latin typeface="Times New Roman"/>
                <a:cs typeface="Times New Roman"/>
              </a:rPr>
              <a:t>Khai báo thêm namespace System.IO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100">
                <a:latin typeface="Courier New"/>
                <a:cs typeface="Courier New"/>
              </a:rPr>
              <a:t>using System.IO;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7280" cy="566547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80"/>
              </a:spcBef>
            </a:pPr>
            <a:r>
              <a:rPr dirty="0" sz="130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</a:t>
            </a:r>
            <a:r>
              <a:rPr dirty="0" sz="1300">
                <a:latin typeface="Times New Roman"/>
                <a:cs typeface="Times New Roman"/>
              </a:rPr>
              <a:t>kiện Click của nút btnSave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viết </a:t>
            </a:r>
            <a:r>
              <a:rPr dirty="0" sz="1300" spc="5">
                <a:latin typeface="Times New Roman"/>
                <a:cs typeface="Times New Roman"/>
              </a:rPr>
              <a:t>lệnh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12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170"/>
              </a:lnSpc>
              <a:spcBef>
                <a:spcPts val="36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1000" spc="-5">
                <a:latin typeface="Courier New"/>
                <a:cs typeface="Courier New"/>
              </a:rPr>
              <a:t>btnSave_Click(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1000" spc="-5">
                <a:latin typeface="Courier New"/>
                <a:cs typeface="Courier New"/>
              </a:rPr>
              <a:t>sender,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EventArgs</a:t>
            </a:r>
            <a:r>
              <a:rPr dirty="0" sz="1000" spc="25">
                <a:solidFill>
                  <a:srgbClr val="2B91AE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e)</a:t>
            </a:r>
            <a:endParaRPr sz="1000">
              <a:latin typeface="Courier New"/>
              <a:cs typeface="Courier New"/>
            </a:endParaRPr>
          </a:p>
          <a:p>
            <a:pPr marL="3930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926465">
              <a:lnSpc>
                <a:spcPts val="1135"/>
              </a:lnSpc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SaveFileDialog </a:t>
            </a:r>
            <a:r>
              <a:rPr dirty="0" sz="1000" spc="-5">
                <a:latin typeface="Courier New"/>
                <a:cs typeface="Courier New"/>
              </a:rPr>
              <a:t>dlgSave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dirty="0" sz="1000" spc="2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SaveFileDialog</a:t>
            </a:r>
            <a:r>
              <a:rPr dirty="0" sz="1000" spc="-5">
                <a:latin typeface="Courier New"/>
                <a:cs typeface="Courier New"/>
              </a:rPr>
              <a:t>();</a:t>
            </a:r>
            <a:endParaRPr sz="1000">
              <a:latin typeface="Courier New"/>
              <a:cs typeface="Courier New"/>
            </a:endParaRPr>
          </a:p>
          <a:p>
            <a:pPr marL="926465">
              <a:lnSpc>
                <a:spcPts val="1135"/>
              </a:lnSpc>
              <a:tabLst>
                <a:tab pos="4127500" algn="l"/>
              </a:tabLst>
            </a:pPr>
            <a:r>
              <a:rPr dirty="0" sz="1000" spc="-5">
                <a:latin typeface="Courier New"/>
                <a:cs typeface="Courier New"/>
              </a:rPr>
              <a:t>dlgSave.Filter =</a:t>
            </a:r>
            <a:r>
              <a:rPr dirty="0" sz="1000" spc="5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"Text</a:t>
            </a:r>
            <a:r>
              <a:rPr dirty="0" sz="1000" spc="2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file(*.txt)|*.txt	|Word Document(*.doc)</a:t>
            </a:r>
            <a:endParaRPr sz="1000">
              <a:latin typeface="Courier New"/>
              <a:cs typeface="Courier New"/>
            </a:endParaRPr>
          </a:p>
          <a:p>
            <a:pPr marL="926465" marR="1812925" indent="1371600">
              <a:lnSpc>
                <a:spcPct val="94500"/>
              </a:lnSpc>
              <a:spcBef>
                <a:spcPts val="30"/>
              </a:spcBef>
            </a:pP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|*.doc|All files(*.*)|*.*"</a:t>
            </a:r>
            <a:r>
              <a:rPr dirty="0" sz="1000" spc="-5">
                <a:latin typeface="Courier New"/>
                <a:cs typeface="Courier New"/>
              </a:rPr>
              <a:t>;  dlgSave.InitialDirectory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"E:\\Baigiang" </a:t>
            </a:r>
            <a:r>
              <a:rPr dirty="0" sz="1000" spc="-5">
                <a:latin typeface="Courier New"/>
                <a:cs typeface="Courier New"/>
              </a:rPr>
              <a:t>;  dlgSave.FilterIndex =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2;</a:t>
            </a:r>
            <a:endParaRPr sz="1000">
              <a:latin typeface="Courier New"/>
              <a:cs typeface="Courier New"/>
            </a:endParaRPr>
          </a:p>
          <a:p>
            <a:pPr marL="926465">
              <a:lnSpc>
                <a:spcPts val="1100"/>
              </a:lnSpc>
            </a:pPr>
            <a:r>
              <a:rPr dirty="0" sz="1000" spc="-5">
                <a:latin typeface="Courier New"/>
                <a:cs typeface="Courier New"/>
              </a:rPr>
              <a:t>dlgSave.Title =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"Chọn File để</a:t>
            </a:r>
            <a:r>
              <a:rPr dirty="0" sz="1000" spc="2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lưu"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926465" marR="3032125">
              <a:lnSpc>
                <a:spcPts val="1130"/>
              </a:lnSpc>
              <a:spcBef>
                <a:spcPts val="65"/>
              </a:spcBef>
            </a:pPr>
            <a:r>
              <a:rPr dirty="0" sz="1000" spc="-5">
                <a:latin typeface="Courier New"/>
                <a:cs typeface="Courier New"/>
              </a:rPr>
              <a:t>dlgSave.AddExtension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 </a:t>
            </a:r>
            <a:r>
              <a:rPr dirty="0" sz="1000" spc="-5">
                <a:latin typeface="Courier New"/>
                <a:cs typeface="Courier New"/>
              </a:rPr>
              <a:t>;  dlgSave.DefaultExt =</a:t>
            </a:r>
            <a:r>
              <a:rPr dirty="0" sz="1000" spc="-1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".doc"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926465">
              <a:lnSpc>
                <a:spcPts val="107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(dlgSave.ShowDialog() ==</a:t>
            </a:r>
            <a:r>
              <a:rPr dirty="0" sz="1000" spc="4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System.Windows.Forms.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DialogResult</a:t>
            </a:r>
            <a:r>
              <a:rPr dirty="0" sz="1000" spc="-5">
                <a:latin typeface="Courier New"/>
                <a:cs typeface="Courier New"/>
              </a:rPr>
              <a:t>.OK)</a:t>
            </a:r>
            <a:endParaRPr sz="1000">
              <a:latin typeface="Courier New"/>
              <a:cs typeface="Courier New"/>
            </a:endParaRPr>
          </a:p>
          <a:p>
            <a:pPr marL="9264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231265" marR="746760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StreamWriter </a:t>
            </a:r>
            <a:r>
              <a:rPr dirty="0" sz="1000" spc="-5">
                <a:latin typeface="Courier New"/>
                <a:cs typeface="Courier New"/>
              </a:rPr>
              <a:t>file =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StreamWriter</a:t>
            </a:r>
            <a:r>
              <a:rPr dirty="0" sz="1000" spc="-5">
                <a:latin typeface="Courier New"/>
                <a:cs typeface="Courier New"/>
              </a:rPr>
              <a:t>(dlgSave.FileName);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endParaRPr sz="1000">
              <a:latin typeface="Courier New"/>
              <a:cs typeface="Courier New"/>
            </a:endParaRPr>
          </a:p>
          <a:p>
            <a:pPr marL="1231265">
              <a:lnSpc>
                <a:spcPts val="1065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536065" marR="2346960">
              <a:lnSpc>
                <a:spcPts val="1140"/>
              </a:lnSpc>
              <a:spcBef>
                <a:spcPts val="55"/>
              </a:spcBef>
            </a:pPr>
            <a:r>
              <a:rPr dirty="0" sz="1000" spc="-5">
                <a:latin typeface="Courier New"/>
                <a:cs typeface="Courier New"/>
              </a:rPr>
              <a:t>file.Write(txtSave.Text); 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"Thành</a:t>
            </a:r>
            <a:r>
              <a:rPr dirty="0" sz="1000" spc="-2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công"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31265">
              <a:lnSpc>
                <a:spcPts val="107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31265">
              <a:lnSpc>
                <a:spcPts val="113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endParaRPr sz="1000">
              <a:latin typeface="Courier New"/>
              <a:cs typeface="Courier New"/>
            </a:endParaRPr>
          </a:p>
          <a:p>
            <a:pPr marL="1231265">
              <a:lnSpc>
                <a:spcPts val="1130"/>
              </a:lnSpc>
            </a:pPr>
            <a:r>
              <a:rPr dirty="0" sz="1000" spc="-5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1536065">
              <a:lnSpc>
                <a:spcPts val="1135"/>
              </a:lnSpc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"Lỗi ghi</a:t>
            </a:r>
            <a:r>
              <a:rPr dirty="0" sz="100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file"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12312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312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file.Close();</a:t>
            </a:r>
            <a:endParaRPr sz="1000">
              <a:latin typeface="Courier New"/>
              <a:cs typeface="Courier New"/>
            </a:endParaRPr>
          </a:p>
          <a:p>
            <a:pPr marL="926465">
              <a:lnSpc>
                <a:spcPts val="1135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926465">
              <a:lnSpc>
                <a:spcPts val="1130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1231265">
              <a:lnSpc>
                <a:spcPts val="1135"/>
              </a:lnSpc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"you clicked</a:t>
            </a:r>
            <a:r>
              <a:rPr dirty="0" sz="1000" spc="5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Cancel"</a:t>
            </a:r>
            <a:r>
              <a:rPr dirty="0" sz="1000" spc="-5">
                <a:latin typeface="Courier New"/>
                <a:cs typeface="Courier New"/>
              </a:rPr>
              <a:t>);</a:t>
            </a:r>
            <a:endParaRPr sz="1000">
              <a:latin typeface="Courier New"/>
              <a:cs typeface="Courier New"/>
            </a:endParaRPr>
          </a:p>
          <a:p>
            <a:pPr marL="393065">
              <a:lnSpc>
                <a:spcPts val="1170"/>
              </a:lnSpc>
            </a:pPr>
            <a:r>
              <a:rPr dirty="0" sz="1000" spc="-5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400" b="1">
                <a:latin typeface="Arial"/>
                <a:cs typeface="Arial"/>
              </a:rPr>
              <a:t>4.3. </a:t>
            </a:r>
            <a:r>
              <a:rPr dirty="0" sz="1400" spc="-5" b="1">
                <a:latin typeface="Arial"/>
                <a:cs typeface="Arial"/>
              </a:rPr>
              <a:t>Hộp thoại</a:t>
            </a:r>
            <a:r>
              <a:rPr dirty="0" sz="1400" spc="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Color</a:t>
            </a:r>
            <a:endParaRPr sz="1400">
              <a:latin typeface="Arial"/>
              <a:cs typeface="Arial"/>
            </a:endParaRPr>
          </a:p>
          <a:p>
            <a:pPr marL="12700" marR="5080" indent="359410">
              <a:lnSpc>
                <a:spcPct val="124600"/>
              </a:lnSpc>
              <a:spcBef>
                <a:spcPts val="620"/>
              </a:spcBef>
            </a:pPr>
            <a:r>
              <a:rPr dirty="0" sz="1300" spc="-5">
                <a:latin typeface="Times New Roman"/>
                <a:cs typeface="Times New Roman"/>
              </a:rPr>
              <a:t>Có chức năng hiển thị bảng </a:t>
            </a:r>
            <a:r>
              <a:rPr dirty="0" sz="1300" spc="-10">
                <a:latin typeface="Times New Roman"/>
                <a:cs typeface="Times New Roman"/>
              </a:rPr>
              <a:t>màu </a:t>
            </a:r>
            <a:r>
              <a:rPr dirty="0" sz="1300" spc="-5">
                <a:latin typeface="Times New Roman"/>
                <a:cs typeface="Times New Roman"/>
              </a:rPr>
              <a:t>hiện hành cho phép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</a:t>
            </a:r>
            <a:r>
              <a:rPr dirty="0" sz="1300">
                <a:latin typeface="Times New Roman"/>
                <a:cs typeface="Times New Roman"/>
              </a:rPr>
              <a:t>dụng </a:t>
            </a: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60">
                <a:latin typeface="Times New Roman"/>
                <a:cs typeface="Times New Roman"/>
              </a:rPr>
              <a:t>màu  </a:t>
            </a:r>
            <a:r>
              <a:rPr dirty="0" sz="1300">
                <a:latin typeface="Times New Roman"/>
                <a:cs typeface="Times New Roman"/>
              </a:rPr>
              <a:t>bất </a:t>
            </a:r>
            <a:r>
              <a:rPr dirty="0" sz="1300" spc="5">
                <a:latin typeface="Times New Roman"/>
                <a:cs typeface="Times New Roman"/>
              </a:rPr>
              <a:t>kỳ </a:t>
            </a:r>
            <a:r>
              <a:rPr dirty="0" sz="1300" spc="-5">
                <a:latin typeface="Times New Roman"/>
                <a:cs typeface="Times New Roman"/>
              </a:rPr>
              <a:t>để tô </a:t>
            </a:r>
            <a:r>
              <a:rPr dirty="0" sz="1300" spc="-10">
                <a:latin typeface="Times New Roman"/>
                <a:cs typeface="Times New Roman"/>
              </a:rPr>
              <a:t>màu </a:t>
            </a:r>
            <a:r>
              <a:rPr dirty="0" sz="1300">
                <a:latin typeface="Times New Roman"/>
                <a:cs typeface="Times New Roman"/>
              </a:rPr>
              <a:t>chữ, </a:t>
            </a:r>
            <a:r>
              <a:rPr dirty="0" sz="1300" spc="-10">
                <a:latin typeface="Times New Roman"/>
                <a:cs typeface="Times New Roman"/>
              </a:rPr>
              <a:t>màu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nền.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tính quan trọng của hộp thoại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Color: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67282" y="6165469"/>
          <a:ext cx="39878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5575"/>
                <a:gridCol w="2553335"/>
              </a:tblGrid>
              <a:tr h="251459">
                <a:tc>
                  <a:txBody>
                    <a:bodyPr/>
                    <a:lstStyle/>
                    <a:p>
                      <a:pPr marL="283210">
                        <a:lnSpc>
                          <a:spcPts val="1335"/>
                        </a:lnSpc>
                      </a:pP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Thuộc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tính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8720">
                        <a:lnSpc>
                          <a:spcPts val="1335"/>
                        </a:lnSpc>
                      </a:pP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Chức</a:t>
                      </a:r>
                      <a:r>
                        <a:rPr dirty="0" sz="1150" spc="9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năng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3192"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170180">
                        <a:lnSpc>
                          <a:spcPts val="1320"/>
                        </a:lnSpc>
                        <a:spcBef>
                          <a:spcPts val="62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màu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chọn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trong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</a:t>
                      </a:r>
                      <a:r>
                        <a:rPr dirty="0" sz="1150" spc="-40">
                          <a:latin typeface="Times New Roman"/>
                          <a:cs typeface="Times New Roman"/>
                        </a:rPr>
                        <a:t>thoại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Color.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93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15811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FullOpen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31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 toàn bộ hộp thoại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Color.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80644"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SolidColorOnly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indent="170180">
                        <a:lnSpc>
                          <a:spcPts val="1320"/>
                        </a:lnSpc>
                        <a:spcBef>
                          <a:spcPts val="61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Không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hiển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thị phần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Define Custom 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Colors.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74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1427733" y="7700009"/>
            <a:ext cx="5019040" cy="8648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Times New Roman"/>
                <a:cs typeface="Times New Roman"/>
              </a:rPr>
              <a:t>Bài tập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18: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cho phép chọn màu nền cho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form.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1300">
                <a:latin typeface="Times New Roman"/>
                <a:cs typeface="Times New Roman"/>
              </a:rPr>
              <a:t>Chạy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trình, kích chọn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 i="1">
                <a:latin typeface="Times New Roman"/>
                <a:cs typeface="Times New Roman"/>
              </a:rPr>
              <a:t>Màu </a:t>
            </a:r>
            <a:r>
              <a:rPr dirty="0" sz="1300" i="1">
                <a:latin typeface="Times New Roman"/>
                <a:cs typeface="Times New Roman"/>
              </a:rPr>
              <a:t>n</a:t>
            </a:r>
            <a:r>
              <a:rPr dirty="0" sz="1300">
                <a:latin typeface="Times New Roman"/>
                <a:cs typeface="Times New Roman"/>
              </a:rPr>
              <a:t>ề</a:t>
            </a:r>
            <a:r>
              <a:rPr dirty="0" sz="1300" i="1">
                <a:latin typeface="Times New Roman"/>
                <a:cs typeface="Times New Roman"/>
              </a:rPr>
              <a:t>n </a:t>
            </a:r>
            <a:r>
              <a:rPr dirty="0" sz="1300" spc="-5">
                <a:latin typeface="Times New Roman"/>
                <a:cs typeface="Times New Roman"/>
              </a:rPr>
              <a:t>sẽ </a:t>
            </a:r>
            <a:r>
              <a:rPr dirty="0" sz="1300">
                <a:latin typeface="Times New Roman"/>
                <a:cs typeface="Times New Roman"/>
              </a:rPr>
              <a:t>xuất </a:t>
            </a:r>
            <a:r>
              <a:rPr dirty="0" sz="1300" spc="-5">
                <a:latin typeface="Times New Roman"/>
                <a:cs typeface="Times New Roman"/>
              </a:rPr>
              <a:t>hiện hộp thoại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3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2621280"/>
            <a:chOff x="1062532" y="792480"/>
            <a:chExt cx="6189980" cy="262128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38730" y="796925"/>
              <a:ext cx="3594100" cy="26168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3471190"/>
            <a:ext cx="6179185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màu bất </a:t>
            </a:r>
            <a:r>
              <a:rPr dirty="0" sz="1300" spc="5">
                <a:latin typeface="Times New Roman"/>
                <a:cs typeface="Times New Roman"/>
              </a:rPr>
              <a:t>kỳ </a:t>
            </a:r>
            <a:r>
              <a:rPr dirty="0" sz="1300" spc="-5">
                <a:latin typeface="Times New Roman"/>
                <a:cs typeface="Times New Roman"/>
              </a:rPr>
              <a:t>rồi </a:t>
            </a:r>
            <a:r>
              <a:rPr dirty="0" sz="1300">
                <a:latin typeface="Times New Roman"/>
                <a:cs typeface="Times New Roman"/>
              </a:rPr>
              <a:t>bấm </a:t>
            </a:r>
            <a:r>
              <a:rPr dirty="0" sz="1300" spc="-5">
                <a:latin typeface="Times New Roman"/>
                <a:cs typeface="Times New Roman"/>
              </a:rPr>
              <a:t>OK, khi đó màu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chọn sẽ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gán làm </a:t>
            </a:r>
            <a:r>
              <a:rPr dirty="0" sz="1300" spc="-125">
                <a:latin typeface="Times New Roman"/>
                <a:cs typeface="Times New Roman"/>
              </a:rPr>
              <a:t>màu  </a:t>
            </a:r>
            <a:r>
              <a:rPr dirty="0" sz="1300" spc="-5">
                <a:latin typeface="Times New Roman"/>
                <a:cs typeface="Times New Roman"/>
              </a:rPr>
              <a:t>nền cho form, ví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dụ: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52445" y="4117975"/>
            <a:ext cx="2566670" cy="1712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8120" y="5942457"/>
            <a:ext cx="6180455" cy="2686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Hướng</a:t>
            </a:r>
            <a:r>
              <a:rPr dirty="0" sz="1300" spc="-1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dẫn: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3800"/>
              </a:lnSpc>
              <a:spcBef>
                <a:spcPts val="635"/>
              </a:spcBef>
            </a:pPr>
            <a:r>
              <a:rPr dirty="0" baseline="2136" sz="1950" spc="-7">
                <a:latin typeface="Times New Roman"/>
                <a:cs typeface="Times New Roman"/>
              </a:rPr>
              <a:t>Vào Microsoft Visual Studio </a:t>
            </a:r>
            <a:r>
              <a:rPr dirty="0" baseline="2136" sz="1950">
                <a:latin typeface="Times New Roman"/>
                <a:cs typeface="Times New Roman"/>
              </a:rPr>
              <a:t>2010 </a:t>
            </a:r>
            <a:r>
              <a:rPr dirty="0" baseline="2136" sz="1950" spc="-7">
                <a:latin typeface="Times New Roman"/>
                <a:cs typeface="Times New Roman"/>
              </a:rPr>
              <a:t>tạo dự án </a:t>
            </a:r>
            <a:r>
              <a:rPr dirty="0" baseline="2136" sz="1950" spc="-15">
                <a:latin typeface="Times New Roman"/>
                <a:cs typeface="Times New Roman"/>
              </a:rPr>
              <a:t>mới </a:t>
            </a:r>
            <a:r>
              <a:rPr dirty="0" baseline="2136" sz="1950">
                <a:latin typeface="Times New Roman"/>
                <a:cs typeface="Times New Roman"/>
              </a:rPr>
              <a:t>có </a:t>
            </a:r>
            <a:r>
              <a:rPr dirty="0" baseline="2136" sz="1950" spc="-7">
                <a:latin typeface="Times New Roman"/>
                <a:cs typeface="Times New Roman"/>
              </a:rPr>
              <a:t>tên là </a:t>
            </a:r>
            <a:r>
              <a:rPr dirty="0" baseline="2136" sz="1950" spc="-7" b="1">
                <a:latin typeface="Times New Roman"/>
                <a:cs typeface="Times New Roman"/>
              </a:rPr>
              <a:t>ColorDialog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10">
                <a:latin typeface="Times New Roman"/>
                <a:cs typeface="Times New Roman"/>
              </a:rPr>
              <a:t>kéo vào  Form một </a:t>
            </a:r>
            <a:r>
              <a:rPr dirty="0" sz="1300" spc="-5">
                <a:latin typeface="Times New Roman"/>
                <a:cs typeface="Times New Roman"/>
              </a:rPr>
              <a:t>điều khiển button </a:t>
            </a:r>
            <a:r>
              <a:rPr dirty="0" sz="1300" spc="-10">
                <a:latin typeface="Times New Roman"/>
                <a:cs typeface="Times New Roman"/>
              </a:rPr>
              <a:t>đặt tên là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btnColor.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10">
                <a:latin typeface="Times New Roman"/>
                <a:cs typeface="Times New Roman"/>
              </a:rPr>
              <a:t>Mở cửa sổ code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 spc="-10">
                <a:latin typeface="Times New Roman"/>
                <a:cs typeface="Times New Roman"/>
              </a:rPr>
              <a:t>sự </a:t>
            </a:r>
            <a:r>
              <a:rPr dirty="0" sz="1300" spc="-5">
                <a:latin typeface="Times New Roman"/>
                <a:cs typeface="Times New Roman"/>
              </a:rPr>
              <a:t>kiện Click </a:t>
            </a:r>
            <a:r>
              <a:rPr dirty="0" sz="1300" spc="-1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 spc="-10">
                <a:latin typeface="Times New Roman"/>
                <a:cs typeface="Times New Roman"/>
              </a:rPr>
              <a:t>btnColor viết lệnh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300"/>
              </a:lnSpc>
              <a:spcBef>
                <a:spcPts val="415"/>
              </a:spcBef>
            </a:pPr>
            <a:r>
              <a:rPr dirty="0" sz="1100" spc="130">
                <a:solidFill>
                  <a:srgbClr val="0000FF"/>
                </a:solidFill>
                <a:latin typeface="Arial"/>
                <a:cs typeface="Arial"/>
              </a:rPr>
              <a:t>private </a:t>
            </a:r>
            <a:r>
              <a:rPr dirty="0" sz="1100" spc="95">
                <a:solidFill>
                  <a:srgbClr val="0000FF"/>
                </a:solidFill>
                <a:latin typeface="Arial"/>
                <a:cs typeface="Arial"/>
              </a:rPr>
              <a:t>void </a:t>
            </a:r>
            <a:r>
              <a:rPr dirty="0" sz="1100" spc="100">
                <a:latin typeface="Arial"/>
                <a:cs typeface="Arial"/>
              </a:rPr>
              <a:t>btnColor_Click(</a:t>
            </a:r>
            <a:r>
              <a:rPr dirty="0" sz="1100" spc="100">
                <a:solidFill>
                  <a:srgbClr val="0000FF"/>
                </a:solidFill>
                <a:latin typeface="Arial"/>
                <a:cs typeface="Arial"/>
              </a:rPr>
              <a:t>object </a:t>
            </a:r>
            <a:r>
              <a:rPr dirty="0" sz="1100" spc="75">
                <a:latin typeface="Arial"/>
                <a:cs typeface="Arial"/>
              </a:rPr>
              <a:t>sender, </a:t>
            </a:r>
            <a:r>
              <a:rPr dirty="0" sz="1100" spc="35">
                <a:solidFill>
                  <a:srgbClr val="2B91AE"/>
                </a:solidFill>
                <a:latin typeface="Arial"/>
                <a:cs typeface="Arial"/>
              </a:rPr>
              <a:t>EventArgs</a:t>
            </a:r>
            <a:r>
              <a:rPr dirty="0" sz="1100" spc="-75">
                <a:solidFill>
                  <a:srgbClr val="2B91AE"/>
                </a:solidFill>
                <a:latin typeface="Arial"/>
                <a:cs typeface="Arial"/>
              </a:rPr>
              <a:t> </a:t>
            </a:r>
            <a:r>
              <a:rPr dirty="0" sz="1100" spc="105">
                <a:latin typeface="Arial"/>
                <a:cs typeface="Arial"/>
              </a:rPr>
              <a:t>e)</a:t>
            </a:r>
            <a:endParaRPr sz="1100">
              <a:latin typeface="Arial"/>
              <a:cs typeface="Arial"/>
            </a:endParaRPr>
          </a:p>
          <a:p>
            <a:pPr marL="396240">
              <a:lnSpc>
                <a:spcPts val="1255"/>
              </a:lnSpc>
            </a:pPr>
            <a:r>
              <a:rPr dirty="0" sz="1100" spc="235"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774065" marR="2342515" indent="7620">
              <a:lnSpc>
                <a:spcPts val="1140"/>
              </a:lnSpc>
              <a:spcBef>
                <a:spcPts val="45"/>
              </a:spcBef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ColorDialog </a:t>
            </a:r>
            <a:r>
              <a:rPr dirty="0" sz="1000" spc="-5">
                <a:latin typeface="Courier New"/>
                <a:cs typeface="Courier New"/>
              </a:rPr>
              <a:t>dlgColor =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ColorDialog</a:t>
            </a:r>
            <a:r>
              <a:rPr dirty="0" sz="1000" spc="-5">
                <a:latin typeface="Courier New"/>
                <a:cs typeface="Courier New"/>
              </a:rPr>
              <a:t>();  dlgColor.FullOpen =</a:t>
            </a:r>
            <a:r>
              <a:rPr dirty="0" sz="1000" spc="5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1000" spc="-5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774065">
              <a:lnSpc>
                <a:spcPts val="1065"/>
              </a:lnSpc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1000" spc="-5">
                <a:latin typeface="Courier New"/>
                <a:cs typeface="Courier New"/>
              </a:rPr>
              <a:t>(dlgColor.ShowDialog() ==</a:t>
            </a:r>
            <a:r>
              <a:rPr dirty="0" sz="1000" spc="3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System.Windows.Forms.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DialogResult</a:t>
            </a:r>
            <a:r>
              <a:rPr dirty="0" sz="1000" spc="-5">
                <a:latin typeface="Courier New"/>
                <a:cs typeface="Courier New"/>
              </a:rPr>
              <a:t>.OK)</a:t>
            </a:r>
            <a:endParaRPr sz="1000">
              <a:latin typeface="Courier New"/>
              <a:cs typeface="Courier New"/>
            </a:endParaRPr>
          </a:p>
          <a:p>
            <a:pPr marL="926465" marR="2501900" indent="304800">
              <a:lnSpc>
                <a:spcPts val="1140"/>
              </a:lnSpc>
              <a:spcBef>
                <a:spcPts val="50"/>
              </a:spcBef>
            </a:pP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this</a:t>
            </a:r>
            <a:r>
              <a:rPr dirty="0" sz="1000" spc="-5">
                <a:latin typeface="Courier New"/>
                <a:cs typeface="Courier New"/>
              </a:rPr>
              <a:t>.BackColor = dlgColor.Color;  </a:t>
            </a:r>
            <a:r>
              <a:rPr dirty="0" sz="10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1000">
              <a:latin typeface="Courier New"/>
              <a:cs typeface="Courier New"/>
            </a:endParaRPr>
          </a:p>
          <a:p>
            <a:pPr marL="1231265">
              <a:lnSpc>
                <a:spcPts val="1060"/>
              </a:lnSpc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1000" spc="-5">
                <a:latin typeface="Courier New"/>
                <a:cs typeface="Courier New"/>
              </a:rPr>
              <a:t>.Show(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"You clicked Cancel" </a:t>
            </a:r>
            <a:r>
              <a:rPr dirty="0" sz="1000" spc="-5">
                <a:latin typeface="Courier New"/>
                <a:cs typeface="Courier New"/>
              </a:rPr>
              <a:t>,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"Color</a:t>
            </a:r>
            <a:r>
              <a:rPr dirty="0" sz="1000" spc="30">
                <a:solidFill>
                  <a:srgbClr val="A21515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A21515"/>
                </a:solidFill>
                <a:latin typeface="Courier New"/>
                <a:cs typeface="Courier New"/>
              </a:rPr>
              <a:t>Dialog"</a:t>
            </a:r>
            <a:r>
              <a:rPr dirty="0" sz="1000" spc="-5">
                <a:latin typeface="Courier New"/>
                <a:cs typeface="Courier New"/>
              </a:rPr>
              <a:t>,</a:t>
            </a:r>
            <a:endParaRPr sz="1000">
              <a:latin typeface="Courier New"/>
              <a:cs typeface="Courier New"/>
            </a:endParaRPr>
          </a:p>
          <a:p>
            <a:pPr marL="2222500">
              <a:lnSpc>
                <a:spcPts val="1275"/>
              </a:lnSpc>
            </a:pP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MessageBoxButtons</a:t>
            </a:r>
            <a:r>
              <a:rPr dirty="0" sz="1000" spc="-5">
                <a:latin typeface="Courier New"/>
                <a:cs typeface="Courier New"/>
              </a:rPr>
              <a:t>.OK,</a:t>
            </a:r>
            <a:r>
              <a:rPr dirty="0" sz="1000" spc="10"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2B91AE"/>
                </a:solidFill>
                <a:latin typeface="Courier New"/>
                <a:cs typeface="Courier New"/>
              </a:rPr>
              <a:t>MessageBoxIcon</a:t>
            </a:r>
            <a:r>
              <a:rPr dirty="0" sz="1000" spc="-5">
                <a:latin typeface="Courier New"/>
                <a:cs typeface="Courier New"/>
              </a:rPr>
              <a:t>.Information)</a:t>
            </a:r>
            <a:r>
              <a:rPr dirty="0" sz="1100" spc="-5">
                <a:latin typeface="Courier New"/>
                <a:cs typeface="Courier New"/>
              </a:rPr>
              <a:t>;</a:t>
            </a:r>
            <a:endParaRPr sz="1100">
              <a:latin typeface="Courier New"/>
              <a:cs typeface="Courier New"/>
            </a:endParaRPr>
          </a:p>
          <a:p>
            <a:pPr marL="396240">
              <a:lnSpc>
                <a:spcPts val="1315"/>
              </a:lnSpc>
            </a:pPr>
            <a:r>
              <a:rPr dirty="0" sz="1100" spc="235"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53315"/>
            <a:ext cx="6179185" cy="145351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400" b="1">
                <a:latin typeface="Arial"/>
                <a:cs typeface="Arial"/>
              </a:rPr>
              <a:t>4.4. </a:t>
            </a:r>
            <a:r>
              <a:rPr dirty="0" sz="1400" spc="-5" b="1">
                <a:latin typeface="Arial"/>
                <a:cs typeface="Arial"/>
              </a:rPr>
              <a:t>Hộp thoại </a:t>
            </a:r>
            <a:r>
              <a:rPr dirty="0" sz="1400" spc="-10" b="1">
                <a:latin typeface="Arial"/>
                <a:cs typeface="Arial"/>
              </a:rPr>
              <a:t>Font</a:t>
            </a:r>
            <a:endParaRPr sz="1400">
              <a:latin typeface="Arial"/>
              <a:cs typeface="Arial"/>
            </a:endParaRPr>
          </a:p>
          <a:p>
            <a:pPr marL="12700" marR="5080" indent="359410">
              <a:lnSpc>
                <a:spcPct val="124600"/>
              </a:lnSpc>
              <a:spcBef>
                <a:spcPts val="615"/>
              </a:spcBef>
            </a:pPr>
            <a:r>
              <a:rPr dirty="0" sz="1300" spc="-5">
                <a:latin typeface="Times New Roman"/>
                <a:cs typeface="Times New Roman"/>
              </a:rPr>
              <a:t>Có chức năng hiển thị hộp hội thoại Font cho phép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dụng </a:t>
            </a:r>
            <a:r>
              <a:rPr dirty="0" sz="1300">
                <a:latin typeface="Times New Roman"/>
                <a:cs typeface="Times New Roman"/>
              </a:rPr>
              <a:t>chọn font </a:t>
            </a:r>
            <a:r>
              <a:rPr dirty="0" sz="1300" spc="-5">
                <a:latin typeface="Times New Roman"/>
                <a:cs typeface="Times New Roman"/>
              </a:rPr>
              <a:t>chữ, </a:t>
            </a:r>
            <a:r>
              <a:rPr dirty="0" sz="1300" spc="-30">
                <a:latin typeface="Times New Roman"/>
                <a:cs typeface="Times New Roman"/>
              </a:rPr>
              <a:t>kiểu  </a:t>
            </a:r>
            <a:r>
              <a:rPr dirty="0" sz="1300" spc="-5">
                <a:latin typeface="Times New Roman"/>
                <a:cs typeface="Times New Roman"/>
              </a:rPr>
              <a:t>chữ, </a:t>
            </a:r>
            <a:r>
              <a:rPr dirty="0" sz="1300">
                <a:latin typeface="Times New Roman"/>
                <a:cs typeface="Times New Roman"/>
              </a:rPr>
              <a:t>cỡ</a:t>
            </a:r>
            <a:r>
              <a:rPr dirty="0" sz="1300" spc="-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chữ…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thuộc </a:t>
            </a:r>
            <a:r>
              <a:rPr dirty="0" sz="1300" spc="-5">
                <a:latin typeface="Times New Roman"/>
                <a:cs typeface="Times New Roman"/>
              </a:rPr>
              <a:t>tính quan trọng của hộp thoại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Font: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67282" y="1958594"/>
          <a:ext cx="4487545" cy="1007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8865"/>
                <a:gridCol w="3399154"/>
              </a:tblGrid>
              <a:tr h="249935">
                <a:tc>
                  <a:txBody>
                    <a:bodyPr/>
                    <a:lstStyle/>
                    <a:p>
                      <a:pPr marL="168910">
                        <a:lnSpc>
                          <a:spcPts val="1300"/>
                        </a:lnSpc>
                      </a:pP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Thu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ộ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150" spc="1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tính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7780">
                        <a:lnSpc>
                          <a:spcPts val="1300"/>
                        </a:lnSpc>
                      </a:pP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Ch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ứ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150" spc="8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150" spc="15">
                          <a:latin typeface="Times New Roman"/>
                          <a:cs typeface="Times New Roman"/>
                        </a:rPr>
                        <a:t>ă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ng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1689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Font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kiểu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Font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150" spc="-8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 trong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thoại Font.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16891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ShowColor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= True: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cho phép hiển thị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thoại</a:t>
                      </a:r>
                      <a:r>
                        <a:rPr dirty="0" sz="1150" spc="6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Color.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marL="16891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Color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Trả 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về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màu </a:t>
                      </a:r>
                      <a:r>
                        <a:rPr dirty="0" sz="1150" spc="-90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chọn trong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hộp thoại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 Font.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1068120" y="3018789"/>
            <a:ext cx="6180455" cy="3695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211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Times New Roman"/>
                <a:cs typeface="Times New Roman"/>
              </a:rPr>
              <a:t>Bài tập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19: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cho phép </a:t>
            </a:r>
            <a:r>
              <a:rPr dirty="0" sz="1300" spc="5">
                <a:latin typeface="Times New Roman"/>
                <a:cs typeface="Times New Roman"/>
              </a:rPr>
              <a:t>chọn </a:t>
            </a:r>
            <a:r>
              <a:rPr dirty="0" sz="1300">
                <a:latin typeface="Times New Roman"/>
                <a:cs typeface="Times New Roman"/>
              </a:rPr>
              <a:t>kiểu font chữ khác nhau cho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TextBox.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6200"/>
              </a:lnSpc>
              <a:spcBef>
                <a:spcPts val="575"/>
              </a:spcBef>
            </a:pPr>
            <a:r>
              <a:rPr dirty="0" sz="1300" spc="-5">
                <a:latin typeface="Times New Roman"/>
                <a:cs typeface="Times New Roman"/>
              </a:rPr>
              <a:t>Tạo dự án mới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các 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1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thuộc tính Name, Text </a:t>
            </a:r>
            <a:r>
              <a:rPr dirty="0" sz="1300" spc="-135">
                <a:latin typeface="Times New Roman"/>
                <a:cs typeface="Times New Roman"/>
              </a:rPr>
              <a:t>nhƣ  </a:t>
            </a:r>
            <a:r>
              <a:rPr dirty="0" sz="1300" spc="-40">
                <a:latin typeface="Times New Roman"/>
                <a:cs typeface="Times New Roman"/>
              </a:rPr>
              <a:t>sau:  </a:t>
            </a:r>
            <a:r>
              <a:rPr dirty="0" baseline="2136" sz="1950" i="1">
                <a:latin typeface="Times New Roman"/>
                <a:cs typeface="Times New Roman"/>
              </a:rPr>
              <a:t>Form1(frmFont, </a:t>
            </a:r>
            <a:r>
              <a:rPr dirty="0" sz="1300" spc="-5" i="1">
                <a:latin typeface="Times New Roman"/>
                <a:cs typeface="Times New Roman"/>
              </a:rPr>
              <a:t>”Hộp thoại </a:t>
            </a:r>
            <a:r>
              <a:rPr dirty="0" sz="1300" i="1">
                <a:latin typeface="Times New Roman"/>
                <a:cs typeface="Times New Roman"/>
              </a:rPr>
              <a:t>chọn </a:t>
            </a:r>
            <a:r>
              <a:rPr dirty="0" sz="1300" spc="-10" i="1">
                <a:latin typeface="Times New Roman"/>
                <a:cs typeface="Times New Roman"/>
              </a:rPr>
              <a:t>Font”), </a:t>
            </a:r>
            <a:r>
              <a:rPr dirty="0" sz="1300" spc="-5" i="1">
                <a:latin typeface="Times New Roman"/>
                <a:cs typeface="Times New Roman"/>
              </a:rPr>
              <a:t>TextBox1(txtFont, </a:t>
            </a:r>
            <a:r>
              <a:rPr dirty="0" sz="1300" spc="-10" i="1">
                <a:latin typeface="Times New Roman"/>
                <a:cs typeface="Times New Roman"/>
              </a:rPr>
              <a:t>“Hà </a:t>
            </a:r>
            <a:r>
              <a:rPr dirty="0" sz="1300" spc="-5" i="1">
                <a:latin typeface="Times New Roman"/>
                <a:cs typeface="Times New Roman"/>
              </a:rPr>
              <a:t>N</a:t>
            </a:r>
            <a:r>
              <a:rPr dirty="0" sz="1300" spc="-5">
                <a:latin typeface="Times New Roman"/>
                <a:cs typeface="Times New Roman"/>
              </a:rPr>
              <a:t>ộ</a:t>
            </a:r>
            <a:r>
              <a:rPr dirty="0" sz="1300" spc="-5" i="1">
                <a:latin typeface="Times New Roman"/>
                <a:cs typeface="Times New Roman"/>
              </a:rPr>
              <a:t>i’), Button1(btnFont,  </a:t>
            </a:r>
            <a:r>
              <a:rPr dirty="0" sz="1300" spc="-10" i="1">
                <a:latin typeface="Times New Roman"/>
                <a:cs typeface="Times New Roman"/>
              </a:rPr>
              <a:t>“Ch</a:t>
            </a:r>
            <a:r>
              <a:rPr dirty="0" sz="1300" spc="-10">
                <a:latin typeface="Times New Roman"/>
                <a:cs typeface="Times New Roman"/>
              </a:rPr>
              <a:t>ọ</a:t>
            </a:r>
            <a:r>
              <a:rPr dirty="0" sz="1300" spc="-10" i="1">
                <a:latin typeface="Times New Roman"/>
                <a:cs typeface="Times New Roman"/>
              </a:rPr>
              <a:t>n</a:t>
            </a:r>
            <a:r>
              <a:rPr dirty="0" sz="1300" spc="5" i="1">
                <a:latin typeface="Times New Roman"/>
                <a:cs typeface="Times New Roman"/>
              </a:rPr>
              <a:t> Font”)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</a:t>
            </a:r>
            <a:r>
              <a:rPr dirty="0" sz="1300">
                <a:latin typeface="Times New Roman"/>
                <a:cs typeface="Times New Roman"/>
              </a:rPr>
              <a:t>kiện Click của nút lệnh btnFont và viết </a:t>
            </a:r>
            <a:r>
              <a:rPr dirty="0" sz="1300" spc="10">
                <a:latin typeface="Times New Roman"/>
                <a:cs typeface="Times New Roman"/>
              </a:rPr>
              <a:t>lệnh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ts val="1050"/>
              </a:lnSpc>
              <a:spcBef>
                <a:spcPts val="365"/>
              </a:spcBef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private void </a:t>
            </a:r>
            <a:r>
              <a:rPr dirty="0" sz="900" spc="-5">
                <a:latin typeface="Courier New"/>
                <a:cs typeface="Courier New"/>
              </a:rPr>
              <a:t>btnFont_Click(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object </a:t>
            </a:r>
            <a:r>
              <a:rPr dirty="0" sz="900" spc="-5">
                <a:latin typeface="Courier New"/>
                <a:cs typeface="Courier New"/>
              </a:rPr>
              <a:t>sender,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EventArgs </a:t>
            </a:r>
            <a:r>
              <a:rPr dirty="0" sz="900" spc="-5">
                <a:latin typeface="Courier New"/>
                <a:cs typeface="Courier New"/>
              </a:rPr>
              <a:t>e)</a:t>
            </a:r>
            <a:endParaRPr sz="900">
              <a:latin typeface="Courier New"/>
              <a:cs typeface="Courier New"/>
            </a:endParaRPr>
          </a:p>
          <a:p>
            <a:pPr marL="354965">
              <a:lnSpc>
                <a:spcPts val="1019"/>
              </a:lnSpc>
            </a:pPr>
            <a:r>
              <a:rPr dirty="0" sz="90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835025" marR="2730500">
              <a:lnSpc>
                <a:spcPts val="1019"/>
              </a:lnSpc>
              <a:spcBef>
                <a:spcPts val="55"/>
              </a:spcBef>
            </a:pP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FontDialog </a:t>
            </a:r>
            <a:r>
              <a:rPr dirty="0" sz="900" spc="-5">
                <a:latin typeface="Courier New"/>
                <a:cs typeface="Courier New"/>
              </a:rPr>
              <a:t>dlgFont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new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FontDialog</a:t>
            </a:r>
            <a:r>
              <a:rPr dirty="0" sz="900" spc="-5">
                <a:latin typeface="Courier New"/>
                <a:cs typeface="Courier New"/>
              </a:rPr>
              <a:t>();  dlgFont.ShowColor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15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dirty="0" sz="900" spc="-5">
                <a:latin typeface="Courier New"/>
                <a:cs typeface="Courier New"/>
              </a:rPr>
              <a:t>;</a:t>
            </a:r>
            <a:endParaRPr sz="900">
              <a:latin typeface="Courier New"/>
              <a:cs typeface="Courier New"/>
            </a:endParaRPr>
          </a:p>
          <a:p>
            <a:pPr marL="835025">
              <a:lnSpc>
                <a:spcPts val="965"/>
              </a:lnSpc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900" spc="-5">
                <a:latin typeface="Courier New"/>
                <a:cs typeface="Courier New"/>
              </a:rPr>
              <a:t>(dlgFont.ShowDialog() ==</a:t>
            </a:r>
            <a:r>
              <a:rPr dirty="0" sz="900" spc="-2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System.Windows.Forms.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DialogResult</a:t>
            </a:r>
            <a:r>
              <a:rPr dirty="0" sz="900" spc="-5">
                <a:latin typeface="Courier New"/>
                <a:cs typeface="Courier New"/>
              </a:rPr>
              <a:t>.OK)</a:t>
            </a:r>
            <a:endParaRPr sz="900">
              <a:latin typeface="Courier New"/>
              <a:cs typeface="Courier New"/>
            </a:endParaRPr>
          </a:p>
          <a:p>
            <a:pPr marL="835025">
              <a:lnSpc>
                <a:spcPts val="1019"/>
              </a:lnSpc>
            </a:pPr>
            <a:r>
              <a:rPr dirty="0" sz="900">
                <a:latin typeface="Courier New"/>
                <a:cs typeface="Courier New"/>
              </a:rPr>
              <a:t>{</a:t>
            </a:r>
            <a:endParaRPr sz="900">
              <a:latin typeface="Courier New"/>
              <a:cs typeface="Courier New"/>
            </a:endParaRPr>
          </a:p>
          <a:p>
            <a:pPr marL="1109345" marR="2731135">
              <a:lnSpc>
                <a:spcPts val="1019"/>
              </a:lnSpc>
              <a:spcBef>
                <a:spcPts val="50"/>
              </a:spcBef>
            </a:pPr>
            <a:r>
              <a:rPr dirty="0" sz="900" spc="-5">
                <a:latin typeface="Courier New"/>
                <a:cs typeface="Courier New"/>
              </a:rPr>
              <a:t>txtFont.Font </a:t>
            </a:r>
            <a:r>
              <a:rPr dirty="0" sz="900">
                <a:latin typeface="Courier New"/>
                <a:cs typeface="Courier New"/>
              </a:rPr>
              <a:t>= </a:t>
            </a:r>
            <a:r>
              <a:rPr dirty="0" sz="900" spc="-5">
                <a:latin typeface="Courier New"/>
                <a:cs typeface="Courier New"/>
              </a:rPr>
              <a:t>dlgFont.Font;  txtFont.ForeColor </a:t>
            </a:r>
            <a:r>
              <a:rPr dirty="0" sz="900">
                <a:latin typeface="Courier New"/>
                <a:cs typeface="Courier New"/>
              </a:rPr>
              <a:t>=</a:t>
            </a:r>
            <a:r>
              <a:rPr dirty="0" sz="900" spc="-90">
                <a:latin typeface="Courier New"/>
                <a:cs typeface="Courier New"/>
              </a:rPr>
              <a:t> </a:t>
            </a:r>
            <a:r>
              <a:rPr dirty="0" sz="900" spc="-5">
                <a:latin typeface="Courier New"/>
                <a:cs typeface="Courier New"/>
              </a:rPr>
              <a:t>dlgFont.Color;</a:t>
            </a:r>
            <a:endParaRPr sz="900">
              <a:latin typeface="Courier New"/>
              <a:cs typeface="Courier New"/>
            </a:endParaRPr>
          </a:p>
          <a:p>
            <a:pPr marL="835025">
              <a:lnSpc>
                <a:spcPts val="965"/>
              </a:lnSpc>
            </a:pPr>
            <a:r>
              <a:rPr dirty="0" sz="90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835025">
              <a:lnSpc>
                <a:spcPts val="1019"/>
              </a:lnSpc>
            </a:pPr>
            <a:r>
              <a:rPr dirty="0" sz="900" spc="-5">
                <a:solidFill>
                  <a:srgbClr val="0000FF"/>
                </a:solidFill>
                <a:latin typeface="Courier New"/>
                <a:cs typeface="Courier New"/>
              </a:rPr>
              <a:t>else</a:t>
            </a:r>
            <a:endParaRPr sz="900">
              <a:latin typeface="Courier New"/>
              <a:cs typeface="Courier New"/>
            </a:endParaRPr>
          </a:p>
          <a:p>
            <a:pPr marL="1383665" marR="1358265" indent="-274320">
              <a:lnSpc>
                <a:spcPts val="1019"/>
              </a:lnSpc>
              <a:spcBef>
                <a:spcPts val="55"/>
              </a:spcBef>
            </a:pP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MessageBox</a:t>
            </a:r>
            <a:r>
              <a:rPr dirty="0" sz="900" spc="-5">
                <a:latin typeface="Courier New"/>
                <a:cs typeface="Courier New"/>
              </a:rPr>
              <a:t>.Show(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"You clicked Cancel" </a:t>
            </a:r>
            <a:r>
              <a:rPr dirty="0" sz="900">
                <a:latin typeface="Courier New"/>
                <a:cs typeface="Courier New"/>
              </a:rPr>
              <a:t>, </a:t>
            </a:r>
            <a:r>
              <a:rPr dirty="0" sz="900" spc="-5">
                <a:solidFill>
                  <a:srgbClr val="A21515"/>
                </a:solidFill>
                <a:latin typeface="Courier New"/>
                <a:cs typeface="Courier New"/>
              </a:rPr>
              <a:t>"Font Dialog"</a:t>
            </a:r>
            <a:r>
              <a:rPr dirty="0" sz="900" spc="-5">
                <a:latin typeface="Courier New"/>
                <a:cs typeface="Courier New"/>
              </a:rPr>
              <a:t>, 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MessageBoxButtons</a:t>
            </a:r>
            <a:r>
              <a:rPr dirty="0" sz="900" spc="-5">
                <a:latin typeface="Courier New"/>
                <a:cs typeface="Courier New"/>
              </a:rPr>
              <a:t>.OK,</a:t>
            </a:r>
            <a:r>
              <a:rPr dirty="0" sz="900" spc="-60">
                <a:latin typeface="Courier New"/>
                <a:cs typeface="Courier New"/>
              </a:rPr>
              <a:t> </a:t>
            </a:r>
            <a:r>
              <a:rPr dirty="0" sz="900" spc="-5">
                <a:solidFill>
                  <a:srgbClr val="2B91AE"/>
                </a:solidFill>
                <a:latin typeface="Courier New"/>
                <a:cs typeface="Courier New"/>
              </a:rPr>
              <a:t>MessageBoxIcon</a:t>
            </a:r>
            <a:r>
              <a:rPr dirty="0" sz="900" spc="-5">
                <a:latin typeface="Courier New"/>
                <a:cs typeface="Courier New"/>
              </a:rPr>
              <a:t>.Information);</a:t>
            </a:r>
            <a:endParaRPr sz="900">
              <a:latin typeface="Courier New"/>
              <a:cs typeface="Courier New"/>
            </a:endParaRPr>
          </a:p>
          <a:p>
            <a:pPr marL="354965">
              <a:lnSpc>
                <a:spcPts val="994"/>
              </a:lnSpc>
            </a:pPr>
            <a:r>
              <a:rPr dirty="0" sz="900">
                <a:latin typeface="Courier New"/>
                <a:cs typeface="Courier New"/>
              </a:rPr>
              <a:t>}</a:t>
            </a:r>
            <a:endParaRPr sz="9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560"/>
              </a:spcBef>
            </a:pPr>
            <a:r>
              <a:rPr dirty="0" sz="1300" spc="-5">
                <a:latin typeface="Times New Roman"/>
                <a:cs typeface="Times New Roman"/>
              </a:rPr>
              <a:t>Chạy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trình, kích chọn nút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5" i="1">
                <a:latin typeface="Times New Roman"/>
                <a:cs typeface="Times New Roman"/>
              </a:rPr>
              <a:t>Ch</a:t>
            </a:r>
            <a:r>
              <a:rPr dirty="0" sz="1300" spc="-5">
                <a:latin typeface="Times New Roman"/>
                <a:cs typeface="Times New Roman"/>
              </a:rPr>
              <a:t>ọ</a:t>
            </a:r>
            <a:r>
              <a:rPr dirty="0" sz="1300" spc="-5" i="1">
                <a:latin typeface="Times New Roman"/>
                <a:cs typeface="Times New Roman"/>
              </a:rPr>
              <a:t>n Font </a:t>
            </a:r>
            <a:r>
              <a:rPr dirty="0" sz="1300" spc="-5">
                <a:latin typeface="Times New Roman"/>
                <a:cs typeface="Times New Roman"/>
              </a:rPr>
              <a:t>sẽ xuất hiện </a:t>
            </a:r>
            <a:r>
              <a:rPr dirty="0" sz="1300">
                <a:latin typeface="Times New Roman"/>
                <a:cs typeface="Times New Roman"/>
              </a:rPr>
              <a:t>hộp thoại</a:t>
            </a:r>
            <a:r>
              <a:rPr dirty="0" sz="1300" spc="2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Font: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3165475"/>
            <a:chOff x="1062532" y="792480"/>
            <a:chExt cx="6189980" cy="3165475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60930" y="798830"/>
              <a:ext cx="3951604" cy="31591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7733" y="4064635"/>
            <a:ext cx="45650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Chọn giá trị cho các thuộc tính rồi </a:t>
            </a:r>
            <a:r>
              <a:rPr dirty="0" sz="1300">
                <a:latin typeface="Times New Roman"/>
                <a:cs typeface="Times New Roman"/>
              </a:rPr>
              <a:t>bấm </a:t>
            </a:r>
            <a:r>
              <a:rPr dirty="0" sz="1300" spc="-5">
                <a:latin typeface="Times New Roman"/>
                <a:cs typeface="Times New Roman"/>
              </a:rPr>
              <a:t>OK ta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kết quả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120">
                <a:latin typeface="Times New Roman"/>
                <a:cs typeface="Times New Roman"/>
              </a:rPr>
              <a:t> </a:t>
            </a:r>
            <a:r>
              <a:rPr dirty="0" sz="1300" spc="-7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23770" y="4415154"/>
            <a:ext cx="4225925" cy="189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8120" y="6747129"/>
            <a:ext cx="6177280" cy="1358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Times New Roman"/>
                <a:cs typeface="Times New Roman"/>
              </a:rPr>
              <a:t>Bài tập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20:</a:t>
            </a:r>
            <a:endParaRPr sz="1300">
              <a:latin typeface="Times New Roman"/>
              <a:cs typeface="Times New Roman"/>
            </a:endParaRPr>
          </a:p>
          <a:p>
            <a:pPr marL="12700" marR="508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cho phép đọc nội dung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tệp </a:t>
            </a:r>
            <a:r>
              <a:rPr dirty="0" sz="1300" spc="-5" i="1">
                <a:latin typeface="Times New Roman"/>
                <a:cs typeface="Times New Roman"/>
              </a:rPr>
              <a:t>.rtf </a:t>
            </a:r>
            <a:r>
              <a:rPr dirty="0" sz="1300" spc="-1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máy </a:t>
            </a:r>
            <a:r>
              <a:rPr dirty="0" sz="1300" spc="-140">
                <a:latin typeface="Times New Roman"/>
                <a:cs typeface="Times New Roman"/>
              </a:rPr>
              <a:t>lƣu </a:t>
            </a:r>
            <a:r>
              <a:rPr dirty="0" sz="1300" spc="-114">
                <a:latin typeface="Times New Roman"/>
                <a:cs typeface="Times New Roman"/>
              </a:rPr>
              <a:t>vào  </a:t>
            </a:r>
            <a:r>
              <a:rPr dirty="0" sz="1300">
                <a:latin typeface="Times New Roman"/>
                <a:cs typeface="Times New Roman"/>
              </a:rPr>
              <a:t>hộp </a:t>
            </a:r>
            <a:r>
              <a:rPr dirty="0" sz="1300" spc="-5">
                <a:latin typeface="Times New Roman"/>
                <a:cs typeface="Times New Roman"/>
              </a:rPr>
              <a:t>RichTextBox và </a:t>
            </a:r>
            <a:r>
              <a:rPr dirty="0" sz="1300">
                <a:latin typeface="Times New Roman"/>
                <a:cs typeface="Times New Roman"/>
              </a:rPr>
              <a:t>có thể </a:t>
            </a:r>
            <a:r>
              <a:rPr dirty="0" sz="1300" spc="-5">
                <a:latin typeface="Times New Roman"/>
                <a:cs typeface="Times New Roman"/>
              </a:rPr>
              <a:t>sửa nội </a:t>
            </a:r>
            <a:r>
              <a:rPr dirty="0" sz="1300">
                <a:latin typeface="Times New Roman"/>
                <a:cs typeface="Times New Roman"/>
              </a:rPr>
              <a:t>dung, </a:t>
            </a:r>
            <a:r>
              <a:rPr dirty="0" sz="1300" spc="-5">
                <a:latin typeface="Times New Roman"/>
                <a:cs typeface="Times New Roman"/>
              </a:rPr>
              <a:t>thay </a:t>
            </a:r>
            <a:r>
              <a:rPr dirty="0" sz="1300">
                <a:latin typeface="Times New Roman"/>
                <a:cs typeface="Times New Roman"/>
              </a:rPr>
              <a:t>đổi </a:t>
            </a:r>
            <a:r>
              <a:rPr dirty="0" sz="1300" spc="-5">
                <a:latin typeface="Times New Roman"/>
                <a:cs typeface="Times New Roman"/>
              </a:rPr>
              <a:t>Font chữ, </a:t>
            </a:r>
            <a:r>
              <a:rPr dirty="0" sz="1300" spc="-10">
                <a:latin typeface="Times New Roman"/>
                <a:cs typeface="Times New Roman"/>
              </a:rPr>
              <a:t>màu </a:t>
            </a:r>
            <a:r>
              <a:rPr dirty="0" sz="1300" spc="-5">
                <a:latin typeface="Times New Roman"/>
                <a:cs typeface="Times New Roman"/>
              </a:rPr>
              <a:t>chữ… rồi </a:t>
            </a:r>
            <a:r>
              <a:rPr dirty="0" sz="1300" spc="-130">
                <a:latin typeface="Times New Roman"/>
                <a:cs typeface="Times New Roman"/>
              </a:rPr>
              <a:t>lƣu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lại.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Kích chọn nút </a:t>
            </a:r>
            <a:r>
              <a:rPr dirty="0" sz="1300" spc="-10" i="1">
                <a:latin typeface="Times New Roman"/>
                <a:cs typeface="Times New Roman"/>
              </a:rPr>
              <a:t>Open </a:t>
            </a:r>
            <a:r>
              <a:rPr dirty="0" sz="1300" spc="-5">
                <a:latin typeface="Times New Roman"/>
                <a:cs typeface="Times New Roman"/>
              </a:rPr>
              <a:t>xuất hiện hộp thoại </a:t>
            </a:r>
            <a:r>
              <a:rPr dirty="0" sz="1300" spc="-5" i="1">
                <a:latin typeface="Times New Roman"/>
                <a:cs typeface="Times New Roman"/>
              </a:rPr>
              <a:t>OpenFile</a:t>
            </a:r>
            <a:r>
              <a:rPr dirty="0" sz="1300" spc="-5">
                <a:latin typeface="Times New Roman"/>
                <a:cs typeface="Times New Roman"/>
              </a:rPr>
              <a:t>, chọn tệp </a:t>
            </a:r>
            <a:r>
              <a:rPr dirty="0" sz="1300" i="1">
                <a:latin typeface="Times New Roman"/>
                <a:cs typeface="Times New Roman"/>
              </a:rPr>
              <a:t>Main </a:t>
            </a:r>
            <a:r>
              <a:rPr dirty="0" sz="1300" spc="-5" i="1">
                <a:latin typeface="Times New Roman"/>
                <a:cs typeface="Times New Roman"/>
              </a:rPr>
              <a:t>dans la main.rtf </a:t>
            </a:r>
            <a:r>
              <a:rPr dirty="0" sz="1300" spc="-5">
                <a:latin typeface="Times New Roman"/>
                <a:cs typeface="Times New Roman"/>
              </a:rPr>
              <a:t>ở  </a:t>
            </a:r>
            <a:r>
              <a:rPr dirty="0" sz="1300" spc="-135">
                <a:latin typeface="Times New Roman"/>
                <a:cs typeface="Times New Roman"/>
              </a:rPr>
              <a:t>thƣ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 i="1">
                <a:latin typeface="Times New Roman"/>
                <a:cs typeface="Times New Roman"/>
              </a:rPr>
              <a:t>E:\Baigiang\ Nhac_Loi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vào hộp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RichTextBox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2976245"/>
            <a:chOff x="1062532" y="792480"/>
            <a:chExt cx="6189980" cy="2976245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14855" y="796925"/>
              <a:ext cx="4643755" cy="2971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7733" y="3863467"/>
            <a:ext cx="54203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Kích chọn nút </a:t>
            </a:r>
            <a:r>
              <a:rPr dirty="0" sz="1300" spc="-5" i="1">
                <a:latin typeface="Times New Roman"/>
                <a:cs typeface="Times New Roman"/>
              </a:rPr>
              <a:t>Font </a:t>
            </a:r>
            <a:r>
              <a:rPr dirty="0" sz="1300">
                <a:latin typeface="Times New Roman"/>
                <a:cs typeface="Times New Roman"/>
              </a:rPr>
              <a:t>xuất </a:t>
            </a:r>
            <a:r>
              <a:rPr dirty="0" sz="1300" spc="-5">
                <a:latin typeface="Times New Roman"/>
                <a:cs typeface="Times New Roman"/>
              </a:rPr>
              <a:t>hiện hộp thoại </a:t>
            </a:r>
            <a:r>
              <a:rPr dirty="0" sz="1300" spc="-5" i="1">
                <a:latin typeface="Times New Roman"/>
                <a:cs typeface="Times New Roman"/>
              </a:rPr>
              <a:t>Font</a:t>
            </a:r>
            <a:r>
              <a:rPr dirty="0" sz="1300" spc="-5">
                <a:latin typeface="Times New Roman"/>
                <a:cs typeface="Times New Roman"/>
              </a:rPr>
              <a:t>, chọn </a:t>
            </a:r>
            <a:r>
              <a:rPr dirty="0" sz="1300" spc="-10">
                <a:latin typeface="Times New Roman"/>
                <a:cs typeface="Times New Roman"/>
              </a:rPr>
              <a:t>mầu </a:t>
            </a:r>
            <a:r>
              <a:rPr dirty="0" sz="1300" spc="-5">
                <a:latin typeface="Times New Roman"/>
                <a:cs typeface="Times New Roman"/>
              </a:rPr>
              <a:t>chữ và kiểu chữ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110">
                <a:latin typeface="Times New Roman"/>
                <a:cs typeface="Times New Roman"/>
              </a:rPr>
              <a:t> </a:t>
            </a:r>
            <a:r>
              <a:rPr dirty="0" sz="1300" spc="-1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85670" y="4212590"/>
            <a:ext cx="4300220" cy="2752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8120" y="7008647"/>
            <a:ext cx="6177280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Kích chọn nút </a:t>
            </a:r>
            <a:r>
              <a:rPr dirty="0" sz="1300" spc="-5" i="1">
                <a:latin typeface="Times New Roman"/>
                <a:cs typeface="Times New Roman"/>
              </a:rPr>
              <a:t>Save </a:t>
            </a:r>
            <a:r>
              <a:rPr dirty="0" sz="1300">
                <a:latin typeface="Times New Roman"/>
                <a:cs typeface="Times New Roman"/>
              </a:rPr>
              <a:t>xuất hiện </a:t>
            </a:r>
            <a:r>
              <a:rPr dirty="0" sz="1300" spc="-5">
                <a:latin typeface="Times New Roman"/>
                <a:cs typeface="Times New Roman"/>
              </a:rPr>
              <a:t>hộp thoại </a:t>
            </a:r>
            <a:r>
              <a:rPr dirty="0" sz="1300" spc="-5" i="1">
                <a:latin typeface="Times New Roman"/>
                <a:cs typeface="Times New Roman"/>
              </a:rPr>
              <a:t>SaveFile</a:t>
            </a:r>
            <a:r>
              <a:rPr dirty="0" sz="1300" spc="-5">
                <a:latin typeface="Times New Roman"/>
                <a:cs typeface="Times New Roman"/>
              </a:rPr>
              <a:t>, </a:t>
            </a:r>
            <a:r>
              <a:rPr dirty="0" sz="1300" spc="-135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nội dung hộp RichTextBox </a:t>
            </a:r>
            <a:r>
              <a:rPr dirty="0" sz="1300" spc="-60">
                <a:latin typeface="Times New Roman"/>
                <a:cs typeface="Times New Roman"/>
              </a:rPr>
              <a:t>vào  </a:t>
            </a:r>
            <a:r>
              <a:rPr dirty="0" sz="1300">
                <a:latin typeface="Times New Roman"/>
                <a:cs typeface="Times New Roman"/>
              </a:rPr>
              <a:t>tệp </a:t>
            </a:r>
            <a:r>
              <a:rPr dirty="0" sz="1300" spc="-5" i="1">
                <a:latin typeface="Times New Roman"/>
                <a:cs typeface="Times New Roman"/>
              </a:rPr>
              <a:t>Main dans </a:t>
            </a:r>
            <a:r>
              <a:rPr dirty="0" sz="1300" spc="5" i="1">
                <a:latin typeface="Times New Roman"/>
                <a:cs typeface="Times New Roman"/>
              </a:rPr>
              <a:t>la</a:t>
            </a:r>
            <a:r>
              <a:rPr dirty="0" sz="1300" spc="15" i="1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main.rtf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07932"/>
            <a:ext cx="6177915" cy="271399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5">
                <a:latin typeface="Arial"/>
                <a:cs typeface="Arial"/>
              </a:rPr>
              <a:t>CHƯƠNG </a:t>
            </a:r>
            <a:r>
              <a:rPr dirty="0" sz="1700">
                <a:latin typeface="Arial"/>
                <a:cs typeface="Arial"/>
              </a:rPr>
              <a:t>5: </a:t>
            </a:r>
            <a:r>
              <a:rPr dirty="0" sz="1700" spc="5">
                <a:latin typeface="Arial"/>
                <a:cs typeface="Arial"/>
              </a:rPr>
              <a:t>MENU VÀ CÁC </a:t>
            </a:r>
            <a:r>
              <a:rPr dirty="0" sz="1700" spc="10">
                <a:latin typeface="Arial"/>
                <a:cs typeface="Arial"/>
              </a:rPr>
              <a:t>ĐỒ </a:t>
            </a:r>
            <a:r>
              <a:rPr dirty="0" sz="1700">
                <a:latin typeface="Arial"/>
                <a:cs typeface="Arial"/>
              </a:rPr>
              <a:t>ÁN </a:t>
            </a:r>
            <a:r>
              <a:rPr dirty="0" sz="1700" spc="5">
                <a:latin typeface="Arial"/>
                <a:cs typeface="Arial"/>
              </a:rPr>
              <a:t>NHIỀU BIỂU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 spc="5">
                <a:latin typeface="Arial"/>
                <a:cs typeface="Arial"/>
              </a:rPr>
              <a:t>MẪU</a:t>
            </a:r>
            <a:endParaRPr sz="1700">
              <a:latin typeface="Arial"/>
              <a:cs typeface="Arial"/>
            </a:endParaRPr>
          </a:p>
          <a:p>
            <a:pPr algn="just" marL="12700" marR="7620" indent="359410">
              <a:lnSpc>
                <a:spcPct val="124600"/>
              </a:lnSpc>
              <a:spcBef>
                <a:spcPts val="730"/>
              </a:spcBef>
            </a:pP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này, </a:t>
            </a:r>
            <a:r>
              <a:rPr dirty="0" sz="1300">
                <a:latin typeface="Times New Roman"/>
                <a:cs typeface="Times New Roman"/>
              </a:rPr>
              <a:t>chúng </a:t>
            </a:r>
            <a:r>
              <a:rPr dirty="0" sz="1300" spc="-5">
                <a:latin typeface="Times New Roman"/>
                <a:cs typeface="Times New Roman"/>
              </a:rPr>
              <a:t>ta sẽ học </a:t>
            </a:r>
            <a:r>
              <a:rPr dirty="0" sz="1300">
                <a:latin typeface="Times New Roman"/>
                <a:cs typeface="Times New Roman"/>
              </a:rPr>
              <a:t>cách </a:t>
            </a:r>
            <a:r>
              <a:rPr dirty="0" sz="1300" spc="-5">
                <a:latin typeface="Times New Roman"/>
                <a:cs typeface="Times New Roman"/>
              </a:rPr>
              <a:t>sử </a:t>
            </a:r>
            <a:r>
              <a:rPr dirty="0" sz="1300">
                <a:latin typeface="Times New Roman"/>
                <a:cs typeface="Times New Roman"/>
              </a:rPr>
              <a:t>dụng điều khiển </a:t>
            </a:r>
            <a:r>
              <a:rPr dirty="0" sz="1300" spc="-5">
                <a:latin typeface="Times New Roman"/>
                <a:cs typeface="Times New Roman"/>
              </a:rPr>
              <a:t>MenuStrip để tạo các </a:t>
            </a:r>
            <a:r>
              <a:rPr dirty="0" sz="1300" spc="-60">
                <a:latin typeface="Times New Roman"/>
                <a:cs typeface="Times New Roman"/>
              </a:rPr>
              <a:t>ứng  </a:t>
            </a:r>
            <a:r>
              <a:rPr dirty="0" sz="1300" spc="-5">
                <a:latin typeface="Times New Roman"/>
                <a:cs typeface="Times New Roman"/>
              </a:rPr>
              <a:t>dụng có menu (thực </a:t>
            </a:r>
            <a:r>
              <a:rPr dirty="0" sz="1300">
                <a:latin typeface="Times New Roman"/>
                <a:cs typeface="Times New Roman"/>
              </a:rPr>
              <a:t>đơn). </a:t>
            </a:r>
            <a:r>
              <a:rPr dirty="0" sz="1300" spc="-5">
                <a:latin typeface="Times New Roman"/>
                <a:cs typeface="Times New Roman"/>
              </a:rPr>
              <a:t>Tiếp đó ta sẽ học cách tạo ra menu </a:t>
            </a:r>
            <a:r>
              <a:rPr dirty="0" sz="1300">
                <a:latin typeface="Times New Roman"/>
                <a:cs typeface="Times New Roman"/>
              </a:rPr>
              <a:t>dạng </a:t>
            </a:r>
            <a:r>
              <a:rPr dirty="0" sz="1300" spc="-10">
                <a:latin typeface="Times New Roman"/>
                <a:cs typeface="Times New Roman"/>
              </a:rPr>
              <a:t>Popup. </a:t>
            </a:r>
            <a:r>
              <a:rPr dirty="0" sz="1300" spc="-5">
                <a:latin typeface="Times New Roman"/>
                <a:cs typeface="Times New Roman"/>
              </a:rPr>
              <a:t>Cuối </a:t>
            </a:r>
            <a:r>
              <a:rPr dirty="0" sz="1300">
                <a:latin typeface="Times New Roman"/>
                <a:cs typeface="Times New Roman"/>
              </a:rPr>
              <a:t>cùng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sẽ  </a:t>
            </a:r>
            <a:r>
              <a:rPr dirty="0" sz="1300" spc="-5">
                <a:latin typeface="Times New Roman"/>
                <a:cs typeface="Times New Roman"/>
              </a:rPr>
              <a:t>làm </a:t>
            </a:r>
            <a:r>
              <a:rPr dirty="0" sz="1300" spc="-10">
                <a:latin typeface="Times New Roman"/>
                <a:cs typeface="Times New Roman"/>
              </a:rPr>
              <a:t>quen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các dạng đồ án (project) có </a:t>
            </a:r>
            <a:r>
              <a:rPr dirty="0" sz="1300">
                <a:latin typeface="Times New Roman"/>
                <a:cs typeface="Times New Roman"/>
              </a:rPr>
              <a:t>nhiều </a:t>
            </a:r>
            <a:r>
              <a:rPr dirty="0" sz="1300" spc="-10">
                <a:latin typeface="Times New Roman"/>
                <a:cs typeface="Times New Roman"/>
              </a:rPr>
              <a:t>biểu mẫu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(form).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400" spc="-5" b="1">
                <a:latin typeface="Arial"/>
                <a:cs typeface="Arial"/>
              </a:rPr>
              <a:t>5.1. Điều khiển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MenuStrip</a:t>
            </a:r>
            <a:endParaRPr sz="14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5">
                <a:latin typeface="Times New Roman"/>
                <a:cs typeface="Times New Roman"/>
              </a:rPr>
              <a:t>Điều khiển MenuStrip </a:t>
            </a:r>
            <a:r>
              <a:rPr dirty="0" sz="1300">
                <a:latin typeface="Times New Roman"/>
                <a:cs typeface="Times New Roman"/>
              </a:rPr>
              <a:t>giúp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lập trình có thể </a:t>
            </a:r>
            <a:r>
              <a:rPr dirty="0" sz="1300">
                <a:latin typeface="Times New Roman"/>
                <a:cs typeface="Times New Roman"/>
              </a:rPr>
              <a:t>thiết </a:t>
            </a:r>
            <a:r>
              <a:rPr dirty="0" sz="1300" spc="-5">
                <a:latin typeface="Times New Roman"/>
                <a:cs typeface="Times New Roman"/>
              </a:rPr>
              <a:t>kế thanh </a:t>
            </a:r>
            <a:r>
              <a:rPr dirty="0" sz="1300" spc="-10">
                <a:latin typeface="Times New Roman"/>
                <a:cs typeface="Times New Roman"/>
              </a:rPr>
              <a:t>menu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30">
                <a:latin typeface="Times New Roman"/>
                <a:cs typeface="Times New Roman"/>
              </a:rPr>
              <a:t>Form.  </a:t>
            </a: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 spc="-125">
                <a:latin typeface="Times New Roman"/>
                <a:cs typeface="Times New Roman"/>
              </a:rPr>
              <a:t>đƣa </a:t>
            </a:r>
            <a:r>
              <a:rPr dirty="0" sz="1300" spc="-5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MenuStrip vào Form, một thanh </a:t>
            </a:r>
            <a:r>
              <a:rPr dirty="0" sz="1300" spc="-10">
                <a:latin typeface="Times New Roman"/>
                <a:cs typeface="Times New Roman"/>
              </a:rPr>
              <a:t>menu </a:t>
            </a:r>
            <a:r>
              <a:rPr dirty="0" sz="1300" spc="-5">
                <a:latin typeface="Times New Roman"/>
                <a:cs typeface="Times New Roman"/>
              </a:rPr>
              <a:t>ngang </a:t>
            </a:r>
            <a:r>
              <a:rPr dirty="0" sz="1300" spc="-10">
                <a:latin typeface="Times New Roman"/>
                <a:cs typeface="Times New Roman"/>
              </a:rPr>
              <a:t>sẽ </a:t>
            </a:r>
            <a:r>
              <a:rPr dirty="0" sz="1300" spc="-5">
                <a:latin typeface="Times New Roman"/>
                <a:cs typeface="Times New Roman"/>
              </a:rPr>
              <a:t>xuất hiện </a:t>
            </a:r>
            <a:r>
              <a:rPr dirty="0" sz="1300" spc="-10">
                <a:latin typeface="Times New Roman"/>
                <a:cs typeface="Times New Roman"/>
              </a:rPr>
              <a:t>trên </a:t>
            </a:r>
            <a:r>
              <a:rPr dirty="0" sz="1300" spc="-5">
                <a:latin typeface="Times New Roman"/>
                <a:cs typeface="Times New Roman"/>
              </a:rPr>
              <a:t>dòng </a:t>
            </a:r>
            <a:r>
              <a:rPr dirty="0" sz="1300" spc="-65">
                <a:latin typeface="Times New Roman"/>
                <a:cs typeface="Times New Roman"/>
              </a:rPr>
              <a:t>đầu  </a:t>
            </a:r>
            <a:r>
              <a:rPr dirty="0" sz="1300" spc="-5">
                <a:latin typeface="Times New Roman"/>
                <a:cs typeface="Times New Roman"/>
              </a:rPr>
              <a:t>tiên của Form với các ô chứa </a:t>
            </a:r>
            <a:r>
              <a:rPr dirty="0" sz="1300">
                <a:latin typeface="Times New Roman"/>
                <a:cs typeface="Times New Roman"/>
              </a:rPr>
              <a:t>dòng </a:t>
            </a:r>
            <a:r>
              <a:rPr dirty="0" sz="1300" spc="-5">
                <a:latin typeface="Times New Roman"/>
                <a:cs typeface="Times New Roman"/>
              </a:rPr>
              <a:t>chữ </a:t>
            </a:r>
            <a:r>
              <a:rPr dirty="0" sz="1300" spc="-5" i="1">
                <a:latin typeface="Times New Roman"/>
                <a:cs typeface="Times New Roman"/>
              </a:rPr>
              <a:t>Type Here </a:t>
            </a:r>
            <a:r>
              <a:rPr dirty="0" sz="1300" spc="-5">
                <a:latin typeface="Times New Roman"/>
                <a:cs typeface="Times New Roman"/>
              </a:rPr>
              <a:t>cho phép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5">
                <a:latin typeface="Times New Roman"/>
                <a:cs typeface="Times New Roman"/>
              </a:rPr>
              <a:t>các mục menu</a:t>
            </a:r>
            <a:r>
              <a:rPr dirty="0" sz="1300" spc="2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mới.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66645" y="3247389"/>
            <a:ext cx="3938270" cy="2415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5774817"/>
            <a:ext cx="96456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1. Thuộc</a:t>
            </a:r>
            <a:r>
              <a:rPr dirty="0" sz="1300" spc="-55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tính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76208" y="7473950"/>
            <a:ext cx="1588756" cy="842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17980" y="6197472"/>
          <a:ext cx="5727065" cy="222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265"/>
                <a:gridCol w="4486275"/>
              </a:tblGrid>
              <a:tr h="249935">
                <a:tc>
                  <a:txBody>
                    <a:bodyPr/>
                    <a:lstStyle/>
                    <a:p>
                      <a:pPr marL="90805">
                        <a:lnSpc>
                          <a:spcPts val="137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Name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70"/>
                        </a:lnSpc>
                        <a:spcBef>
                          <a:spcPts val="500"/>
                        </a:spcBef>
                      </a:pP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Mọi mục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menu đều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phải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có tên,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menu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có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tiếp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đầu ngữ là</a:t>
                      </a:r>
                      <a:r>
                        <a:rPr dirty="0" sz="1300" spc="30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mnu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90805">
                        <a:lnSpc>
                          <a:spcPts val="138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Enabled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8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= False: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mục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menu sẽ bị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xám,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ta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không thể chọn </a:t>
                      </a:r>
                      <a:r>
                        <a:rPr dirty="0" sz="1300" spc="-15">
                          <a:latin typeface="Times New Roman"/>
                          <a:cs typeface="Times New Roman"/>
                        </a:rPr>
                        <a:t>mục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menu</a:t>
                      </a:r>
                      <a:r>
                        <a:rPr dirty="0" sz="1300" spc="229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đó.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33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Image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Thiết lập hình ảnh biểu </a:t>
                      </a:r>
                      <a:r>
                        <a:rPr dirty="0" sz="1300" spc="-85">
                          <a:latin typeface="Times New Roman"/>
                          <a:cs typeface="Times New Roman"/>
                        </a:rPr>
                        <a:t>tƣợng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cho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mỗi mục</a:t>
                      </a:r>
                      <a:r>
                        <a:rPr dirty="0" sz="1300" spc="5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menu.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4454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ShortcutKeys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Cho phép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tạo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phím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tắt để </a:t>
                      </a:r>
                      <a:r>
                        <a:rPr dirty="0" sz="1300" spc="-20">
                          <a:latin typeface="Times New Roman"/>
                          <a:cs typeface="Times New Roman"/>
                        </a:rPr>
                        <a:t>mở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các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mục</a:t>
                      </a:r>
                      <a:r>
                        <a:rPr dirty="0" sz="1300" spc="20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menu.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6177280" cy="862203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ctr" marL="360045">
              <a:lnSpc>
                <a:spcPct val="100000"/>
              </a:lnSpc>
              <a:spcBef>
                <a:spcPts val="515"/>
              </a:spcBef>
            </a:pPr>
            <a:r>
              <a:rPr dirty="0" sz="1300" spc="-10" b="1">
                <a:latin typeface="Times New Roman"/>
                <a:cs typeface="Times New Roman"/>
              </a:rPr>
              <a:t>Hình </a:t>
            </a:r>
            <a:r>
              <a:rPr dirty="0" sz="1300" spc="-5" b="1">
                <a:latin typeface="Times New Roman"/>
                <a:cs typeface="Times New Roman"/>
              </a:rPr>
              <a:t>1.1: </a:t>
            </a:r>
            <a:r>
              <a:rPr dirty="0" sz="1300" spc="-10" b="1">
                <a:latin typeface="Times New Roman"/>
                <a:cs typeface="Times New Roman"/>
              </a:rPr>
              <a:t>Các </a:t>
            </a:r>
            <a:r>
              <a:rPr dirty="0" sz="1300" b="1">
                <a:latin typeface="Times New Roman"/>
                <a:cs typeface="Times New Roman"/>
              </a:rPr>
              <a:t>thành </a:t>
            </a:r>
            <a:r>
              <a:rPr dirty="0" sz="1300" spc="-10" b="1">
                <a:latin typeface="Times New Roman"/>
                <a:cs typeface="Times New Roman"/>
              </a:rPr>
              <a:t>phần </a:t>
            </a:r>
            <a:r>
              <a:rPr dirty="0" sz="1300" b="1">
                <a:latin typeface="Times New Roman"/>
                <a:cs typeface="Times New Roman"/>
              </a:rPr>
              <a:t>chính của .NET</a:t>
            </a:r>
            <a:r>
              <a:rPr dirty="0" sz="1300" spc="3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Framework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b="1" i="1">
                <a:latin typeface="Times New Roman"/>
                <a:cs typeface="Times New Roman"/>
              </a:rPr>
              <a:t>Common </a:t>
            </a:r>
            <a:r>
              <a:rPr dirty="0" sz="1300" spc="-5" b="1" i="1">
                <a:latin typeface="Times New Roman"/>
                <a:cs typeface="Times New Roman"/>
              </a:rPr>
              <a:t>Language </a:t>
            </a:r>
            <a:r>
              <a:rPr dirty="0" sz="1300" b="1" i="1">
                <a:latin typeface="Times New Roman"/>
                <a:cs typeface="Times New Roman"/>
              </a:rPr>
              <a:t>Runtime</a:t>
            </a:r>
            <a:r>
              <a:rPr dirty="0" sz="1300" spc="-1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(CLR)</a:t>
            </a:r>
            <a:endParaRPr sz="1300">
              <a:latin typeface="Times New Roman"/>
              <a:cs typeface="Times New Roman"/>
            </a:endParaRPr>
          </a:p>
          <a:p>
            <a:pPr algn="just" marL="12700" marR="5715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CLR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xem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là linh hồn của kiến trúc .NET, nó là bộ phận </a:t>
            </a:r>
            <a:r>
              <a:rPr dirty="0" sz="1300">
                <a:latin typeface="Times New Roman"/>
                <a:cs typeface="Times New Roman"/>
              </a:rPr>
              <a:t>lo </a:t>
            </a:r>
            <a:r>
              <a:rPr dirty="0" sz="1300" spc="-5">
                <a:latin typeface="Times New Roman"/>
                <a:cs typeface="Times New Roman"/>
              </a:rPr>
              <a:t>quản lý việc </a:t>
            </a:r>
            <a:r>
              <a:rPr dirty="0" sz="1300" spc="-150">
                <a:latin typeface="Times New Roman"/>
                <a:cs typeface="Times New Roman"/>
              </a:rPr>
              <a:t>thi  </a:t>
            </a:r>
            <a:r>
              <a:rPr dirty="0" sz="1300" spc="-5">
                <a:latin typeface="Times New Roman"/>
                <a:cs typeface="Times New Roman"/>
              </a:rPr>
              <a:t>hành mã của bạn: nạp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trình, cho chạy đoạn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theo các mạch trình (thread) </a:t>
            </a:r>
            <a:r>
              <a:rPr dirty="0" sz="1300" spc="-60">
                <a:latin typeface="Times New Roman"/>
                <a:cs typeface="Times New Roman"/>
              </a:rPr>
              <a:t>nhất  </a:t>
            </a:r>
            <a:r>
              <a:rPr dirty="0" sz="1300" spc="-5">
                <a:latin typeface="Times New Roman"/>
                <a:cs typeface="Times New Roman"/>
              </a:rPr>
              <a:t>định cũng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quản lý các </a:t>
            </a:r>
            <a:r>
              <a:rPr dirty="0" sz="1300" spc="-10">
                <a:latin typeface="Times New Roman"/>
                <a:cs typeface="Times New Roman"/>
              </a:rPr>
              <a:t>mạch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đó và cung cấp tất cả các dịch vụ hỗ trợ cho đoạn </a:t>
            </a:r>
            <a:r>
              <a:rPr dirty="0" sz="1300" spc="-125">
                <a:latin typeface="Times New Roman"/>
                <a:cs typeface="Times New Roman"/>
              </a:rPr>
              <a:t>mã  </a:t>
            </a:r>
            <a:r>
              <a:rPr dirty="0" sz="1300" spc="-5">
                <a:latin typeface="Times New Roman"/>
                <a:cs typeface="Times New Roman"/>
              </a:rPr>
              <a:t>của bạn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thể </a:t>
            </a:r>
            <a:r>
              <a:rPr dirty="0" sz="1300">
                <a:latin typeface="Times New Roman"/>
                <a:cs typeface="Times New Roman"/>
              </a:rPr>
              <a:t>thực thi. Tóm lại, CLR </a:t>
            </a: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>
                <a:latin typeface="Times New Roman"/>
                <a:cs typeface="Times New Roman"/>
              </a:rPr>
              <a:t>ra </a:t>
            </a:r>
            <a:r>
              <a:rPr dirty="0" sz="1300" spc="-5">
                <a:latin typeface="Times New Roman"/>
                <a:cs typeface="Times New Roman"/>
              </a:rPr>
              <a:t>môi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đoạn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>
                <a:latin typeface="Times New Roman"/>
                <a:cs typeface="Times New Roman"/>
              </a:rPr>
              <a:t>bạn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>
                <a:latin typeface="Times New Roman"/>
                <a:cs typeface="Times New Roman"/>
              </a:rPr>
              <a:t>thể </a:t>
            </a:r>
            <a:r>
              <a:rPr dirty="0" sz="1300" spc="-45">
                <a:latin typeface="Times New Roman"/>
                <a:cs typeface="Times New Roman"/>
              </a:rPr>
              <a:t>thực </a:t>
            </a:r>
            <a:r>
              <a:rPr dirty="0" sz="1300" spc="23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thi.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Tất cả các </a:t>
            </a:r>
            <a:r>
              <a:rPr dirty="0" sz="1300">
                <a:latin typeface="Times New Roman"/>
                <a:cs typeface="Times New Roman"/>
              </a:rPr>
              <a:t>đoạn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5">
                <a:latin typeface="Times New Roman"/>
                <a:cs typeface="Times New Roman"/>
              </a:rPr>
              <a:t>mà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chạy </a:t>
            </a:r>
            <a:r>
              <a:rPr dirty="0" sz="1300" spc="-5">
                <a:latin typeface="Times New Roman"/>
                <a:cs typeface="Times New Roman"/>
              </a:rPr>
              <a:t>trên .NET </a:t>
            </a:r>
            <a:r>
              <a:rPr dirty="0" sz="1300">
                <a:latin typeface="Times New Roman"/>
                <a:cs typeface="Times New Roman"/>
              </a:rPr>
              <a:t>đều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gọi là đoạn mã </a:t>
            </a:r>
            <a:r>
              <a:rPr dirty="0" sz="1300" spc="-95">
                <a:latin typeface="Times New Roman"/>
                <a:cs typeface="Times New Roman"/>
              </a:rPr>
              <a:t>đƣợc</a:t>
            </a:r>
            <a:r>
              <a:rPr dirty="0" sz="1300" spc="-1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quản lý.</a:t>
            </a:r>
            <a:endParaRPr sz="1300">
              <a:latin typeface="Times New Roman"/>
              <a:cs typeface="Times New Roman"/>
            </a:endParaRPr>
          </a:p>
          <a:p>
            <a:pPr algn="just" marL="12700" marR="7620" indent="359410">
              <a:lnSpc>
                <a:spcPct val="1247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.NET </a:t>
            </a:r>
            <a:r>
              <a:rPr dirty="0" sz="1300" spc="-5">
                <a:latin typeface="Times New Roman"/>
                <a:cs typeface="Times New Roman"/>
              </a:rPr>
              <a:t>không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biên </a:t>
            </a:r>
            <a:r>
              <a:rPr dirty="0" sz="1300">
                <a:latin typeface="Times New Roman"/>
                <a:cs typeface="Times New Roman"/>
              </a:rPr>
              <a:t>dịch </a:t>
            </a:r>
            <a:r>
              <a:rPr dirty="0" sz="1300" spc="-5">
                <a:latin typeface="Times New Roman"/>
                <a:cs typeface="Times New Roman"/>
              </a:rPr>
              <a:t>thành tập tin khả </a:t>
            </a:r>
            <a:r>
              <a:rPr dirty="0" sz="1300">
                <a:latin typeface="Times New Roman"/>
                <a:cs typeface="Times New Roman"/>
              </a:rPr>
              <a:t>thi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biên </a:t>
            </a:r>
            <a:r>
              <a:rPr dirty="0" sz="1300" spc="-175">
                <a:latin typeface="Times New Roman"/>
                <a:cs typeface="Times New Roman"/>
              </a:rPr>
              <a:t>dịch  </a:t>
            </a:r>
            <a:r>
              <a:rPr dirty="0" sz="1300" spc="-5">
                <a:latin typeface="Times New Roman"/>
                <a:cs typeface="Times New Roman"/>
              </a:rPr>
              <a:t>thành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ngôn </a:t>
            </a:r>
            <a:r>
              <a:rPr dirty="0" sz="1300" spc="-5">
                <a:latin typeface="Times New Roman"/>
                <a:cs typeface="Times New Roman"/>
              </a:rPr>
              <a:t>ngữ </a:t>
            </a:r>
            <a:r>
              <a:rPr dirty="0" sz="1300">
                <a:latin typeface="Times New Roman"/>
                <a:cs typeface="Times New Roman"/>
              </a:rPr>
              <a:t>trung </a:t>
            </a:r>
            <a:r>
              <a:rPr dirty="0" sz="1300" spc="-5">
                <a:latin typeface="Times New Roman"/>
                <a:cs typeface="Times New Roman"/>
              </a:rPr>
              <a:t>gian </a:t>
            </a:r>
            <a:r>
              <a:rPr dirty="0" sz="1300">
                <a:latin typeface="Times New Roman"/>
                <a:cs typeface="Times New Roman"/>
              </a:rPr>
              <a:t>gọi </a:t>
            </a:r>
            <a:r>
              <a:rPr dirty="0" sz="1300" spc="-5">
                <a:latin typeface="Times New Roman"/>
                <a:cs typeface="Times New Roman"/>
              </a:rPr>
              <a:t>là Microsoft Intermediate </a:t>
            </a:r>
            <a:r>
              <a:rPr dirty="0" sz="1300">
                <a:latin typeface="Times New Roman"/>
                <a:cs typeface="Times New Roman"/>
              </a:rPr>
              <a:t>Language </a:t>
            </a:r>
            <a:r>
              <a:rPr dirty="0" sz="1300" spc="-5">
                <a:latin typeface="Times New Roman"/>
                <a:cs typeface="Times New Roman"/>
              </a:rPr>
              <a:t>(MSIL) </a:t>
            </a:r>
            <a:r>
              <a:rPr dirty="0" sz="1300">
                <a:latin typeface="Times New Roman"/>
                <a:cs typeface="Times New Roman"/>
              </a:rPr>
              <a:t>hay </a:t>
            </a:r>
            <a:r>
              <a:rPr dirty="0" sz="1300" spc="-5">
                <a:latin typeface="Times New Roman"/>
                <a:cs typeface="Times New Roman"/>
              </a:rPr>
              <a:t>gọi </a:t>
            </a:r>
            <a:r>
              <a:rPr dirty="0" sz="1300">
                <a:latin typeface="Times New Roman"/>
                <a:cs typeface="Times New Roman"/>
              </a:rPr>
              <a:t>tắt  </a:t>
            </a:r>
            <a:r>
              <a:rPr dirty="0" sz="1300" spc="-5">
                <a:latin typeface="Times New Roman"/>
                <a:cs typeface="Times New Roman"/>
              </a:rPr>
              <a:t>là Intermediate Language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(IL).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bạn biên dịch </a:t>
            </a:r>
            <a:r>
              <a:rPr dirty="0" sz="1300">
                <a:latin typeface="Times New Roman"/>
                <a:cs typeface="Times New Roman"/>
              </a:rPr>
              <a:t>đoạn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lý thì trình biên dịch sẽ cho ra IL, rồi CLR </a:t>
            </a:r>
            <a:r>
              <a:rPr dirty="0" sz="1300" spc="-114">
                <a:latin typeface="Times New Roman"/>
                <a:cs typeface="Times New Roman"/>
              </a:rPr>
              <a:t>sẽ  </a:t>
            </a:r>
            <a:r>
              <a:rPr dirty="0" sz="1300" spc="-5">
                <a:latin typeface="Times New Roman"/>
                <a:cs typeface="Times New Roman"/>
              </a:rPr>
              <a:t>dịch IL </a:t>
            </a:r>
            <a:r>
              <a:rPr dirty="0" sz="1300">
                <a:latin typeface="Times New Roman"/>
                <a:cs typeface="Times New Roman"/>
              </a:rPr>
              <a:t>thành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máy </a:t>
            </a:r>
            <a:r>
              <a:rPr dirty="0" sz="1300" spc="-5">
                <a:latin typeface="Times New Roman"/>
                <a:cs typeface="Times New Roman"/>
              </a:rPr>
              <a:t>cụ thể.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 i="1">
                <a:latin typeface="Times New Roman"/>
                <a:cs typeface="Times New Roman"/>
              </a:rPr>
              <a:t>.NET </a:t>
            </a:r>
            <a:r>
              <a:rPr dirty="0" sz="1300" b="1" i="1">
                <a:latin typeface="Times New Roman"/>
                <a:cs typeface="Times New Roman"/>
              </a:rPr>
              <a:t>Framework </a:t>
            </a:r>
            <a:r>
              <a:rPr dirty="0" sz="1300" spc="-5" b="1" i="1">
                <a:latin typeface="Times New Roman"/>
                <a:cs typeface="Times New Roman"/>
              </a:rPr>
              <a:t>base classes </a:t>
            </a:r>
            <a:r>
              <a:rPr dirty="0" sz="1300" b="1" i="1">
                <a:latin typeface="Times New Roman"/>
                <a:cs typeface="Times New Roman"/>
              </a:rPr>
              <a:t>(các </a:t>
            </a:r>
            <a:r>
              <a:rPr dirty="0" sz="1300" spc="-5" b="1" i="1">
                <a:latin typeface="Times New Roman"/>
                <a:cs typeface="Times New Roman"/>
              </a:rPr>
              <a:t>lớp cơ sở trong </a:t>
            </a:r>
            <a:r>
              <a:rPr dirty="0" sz="1300" b="1" i="1">
                <a:latin typeface="Times New Roman"/>
                <a:cs typeface="Times New Roman"/>
              </a:rPr>
              <a:t>.NET</a:t>
            </a:r>
            <a:r>
              <a:rPr dirty="0" sz="1300" spc="3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Framework)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Tầng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giữa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8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.NET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Framework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gồm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những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dịch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vụ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tổng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quát</a:t>
            </a:r>
            <a:r>
              <a:rPr dirty="0" sz="1300" spc="7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thiết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yếu</a:t>
            </a:r>
            <a:r>
              <a:rPr dirty="0" sz="1300" spc="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của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hệ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thống.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300" spc="-5">
                <a:latin typeface="Times New Roman"/>
                <a:cs typeface="Times New Roman"/>
              </a:rPr>
              <a:t>Các dịch vụ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có thể dùng với tất cả các </a:t>
            </a:r>
            <a:r>
              <a:rPr dirty="0" sz="1300">
                <a:latin typeface="Times New Roman"/>
                <a:cs typeface="Times New Roman"/>
              </a:rPr>
              <a:t>ngôn </a:t>
            </a:r>
            <a:r>
              <a:rPr dirty="0" sz="1300" spc="-120">
                <a:latin typeface="Times New Roman"/>
                <a:cs typeface="Times New Roman"/>
              </a:rPr>
              <a:t>ngƣ </a:t>
            </a:r>
            <a:r>
              <a:rPr dirty="0" sz="1300" spc="-5">
                <a:latin typeface="Times New Roman"/>
                <a:cs typeface="Times New Roman"/>
              </a:rPr>
              <a:t>lập </a:t>
            </a:r>
            <a:r>
              <a:rPr dirty="0" sz="1300">
                <a:latin typeface="Times New Roman"/>
                <a:cs typeface="Times New Roman"/>
              </a:rPr>
              <a:t>trình. </a:t>
            </a:r>
            <a:r>
              <a:rPr dirty="0" sz="1300" spc="-5">
                <a:latin typeface="Times New Roman"/>
                <a:cs typeface="Times New Roman"/>
              </a:rPr>
              <a:t>Chúng bao</a:t>
            </a:r>
            <a:r>
              <a:rPr dirty="0" sz="1300" spc="-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gồm: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ADO.NET: để </a:t>
            </a:r>
            <a:r>
              <a:rPr dirty="0" sz="1300">
                <a:latin typeface="Times New Roman"/>
                <a:cs typeface="Times New Roman"/>
              </a:rPr>
              <a:t>truy cập </a:t>
            </a:r>
            <a:r>
              <a:rPr dirty="0" sz="1300" spc="-5">
                <a:latin typeface="Times New Roman"/>
                <a:cs typeface="Times New Roman"/>
              </a:rPr>
              <a:t>dữ</a:t>
            </a:r>
            <a:r>
              <a:rPr dirty="0" sz="1300" spc="-3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I/O: Để thực hiện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ra dữ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liệu.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7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XML: </a:t>
            </a:r>
            <a:r>
              <a:rPr dirty="0" sz="1300" spc="-5">
                <a:latin typeface="Times New Roman"/>
                <a:cs typeface="Times New Roman"/>
              </a:rPr>
              <a:t>Định dạng dữ liệu thông qua các </a:t>
            </a:r>
            <a:r>
              <a:rPr dirty="0" sz="1300">
                <a:latin typeface="Times New Roman"/>
                <a:cs typeface="Times New Roman"/>
              </a:rPr>
              <a:t>thẻ </a:t>
            </a:r>
            <a:r>
              <a:rPr dirty="0" sz="1300" spc="-5">
                <a:latin typeface="Times New Roman"/>
                <a:cs typeface="Times New Roman"/>
              </a:rPr>
              <a:t>định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dạng.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</a:t>
            </a:r>
            <a:r>
              <a:rPr dirty="0" sz="1300" spc="-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…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5"/>
              </a:spcBef>
            </a:pPr>
            <a:r>
              <a:rPr dirty="0" sz="1300" spc="-10">
                <a:latin typeface="Times New Roman"/>
                <a:cs typeface="Times New Roman"/>
              </a:rPr>
              <a:t>ADO.NET </a:t>
            </a:r>
            <a:r>
              <a:rPr dirty="0" sz="1300" spc="-5">
                <a:latin typeface="Times New Roman"/>
                <a:cs typeface="Times New Roman"/>
              </a:rPr>
              <a:t>là công </a:t>
            </a:r>
            <a:r>
              <a:rPr dirty="0" sz="1300">
                <a:latin typeface="Times New Roman"/>
                <a:cs typeface="Times New Roman"/>
              </a:rPr>
              <a:t>nghệ truy </a:t>
            </a:r>
            <a:r>
              <a:rPr dirty="0" sz="1300" spc="-5">
                <a:latin typeface="Times New Roman"/>
                <a:cs typeface="Times New Roman"/>
              </a:rPr>
              <a:t>cập cơ sở dữ liệu mới nhất của </a:t>
            </a:r>
            <a:r>
              <a:rPr dirty="0" sz="1300">
                <a:latin typeface="Times New Roman"/>
                <a:cs typeface="Times New Roman"/>
              </a:rPr>
              <a:t>Microsoft. </a:t>
            </a:r>
            <a:r>
              <a:rPr dirty="0" sz="1300" spc="-10">
                <a:latin typeface="Times New Roman"/>
                <a:cs typeface="Times New Roman"/>
              </a:rPr>
              <a:t>Mặc </a:t>
            </a:r>
            <a:r>
              <a:rPr dirty="0" sz="1300" spc="-5">
                <a:latin typeface="Times New Roman"/>
                <a:cs typeface="Times New Roman"/>
              </a:rPr>
              <a:t>dầu  </a:t>
            </a:r>
            <a:r>
              <a:rPr dirty="0" sz="1300" spc="-10">
                <a:latin typeface="Times New Roman"/>
                <a:cs typeface="Times New Roman"/>
              </a:rPr>
              <a:t>ADO.NET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>
                <a:latin typeface="Times New Roman"/>
                <a:cs typeface="Times New Roman"/>
              </a:rPr>
              <a:t>tắt </a:t>
            </a:r>
            <a:r>
              <a:rPr dirty="0" sz="1300" spc="-5">
                <a:latin typeface="Times New Roman"/>
                <a:cs typeface="Times New Roman"/>
              </a:rPr>
              <a:t>từ </a:t>
            </a:r>
            <a:r>
              <a:rPr dirty="0" sz="1300">
                <a:latin typeface="Times New Roman"/>
                <a:cs typeface="Times New Roman"/>
              </a:rPr>
              <a:t>cụm </a:t>
            </a:r>
            <a:r>
              <a:rPr dirty="0" sz="1300" spc="-5">
                <a:latin typeface="Times New Roman"/>
                <a:cs typeface="Times New Roman"/>
              </a:rPr>
              <a:t>từ </a:t>
            </a:r>
            <a:r>
              <a:rPr dirty="0" sz="1300" spc="-10">
                <a:latin typeface="Times New Roman"/>
                <a:cs typeface="Times New Roman"/>
              </a:rPr>
              <a:t>Active </a:t>
            </a:r>
            <a:r>
              <a:rPr dirty="0" sz="1300">
                <a:latin typeface="Times New Roman"/>
                <a:cs typeface="Times New Roman"/>
              </a:rPr>
              <a:t>Data </a:t>
            </a:r>
            <a:r>
              <a:rPr dirty="0" sz="1300" spc="-10">
                <a:latin typeface="Times New Roman"/>
                <a:cs typeface="Times New Roman"/>
              </a:rPr>
              <a:t>Objects </a:t>
            </a:r>
            <a:r>
              <a:rPr dirty="0" sz="1300" spc="10">
                <a:latin typeface="Times New Roman"/>
                <a:cs typeface="Times New Roman"/>
              </a:rPr>
              <a:t>for </a:t>
            </a:r>
            <a:r>
              <a:rPr dirty="0" sz="1300" spc="-5">
                <a:latin typeface="Times New Roman"/>
                <a:cs typeface="Times New Roman"/>
              </a:rPr>
              <a:t>.NET Framework, </a:t>
            </a:r>
            <a:r>
              <a:rPr dirty="0" sz="1300" spc="-75">
                <a:latin typeface="Times New Roman"/>
                <a:cs typeface="Times New Roman"/>
              </a:rPr>
              <a:t>nhƣng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190">
                <a:latin typeface="Times New Roman"/>
                <a:cs typeface="Times New Roman"/>
              </a:rPr>
              <a:t>lẽ  </a:t>
            </a:r>
            <a:r>
              <a:rPr dirty="0" sz="1300" spc="-5">
                <a:latin typeface="Times New Roman"/>
                <a:cs typeface="Times New Roman"/>
              </a:rPr>
              <a:t>nó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đặt </a:t>
            </a:r>
            <a:r>
              <a:rPr dirty="0" sz="1300" spc="-5">
                <a:latin typeface="Times New Roman"/>
                <a:cs typeface="Times New Roman"/>
              </a:rPr>
              <a:t>sai tên vì ADO.NET </a:t>
            </a:r>
            <a:r>
              <a:rPr dirty="0" sz="1300">
                <a:latin typeface="Times New Roman"/>
                <a:cs typeface="Times New Roman"/>
              </a:rPr>
              <a:t>không phải </a:t>
            </a:r>
            <a:r>
              <a:rPr dirty="0" sz="1300" spc="-5">
                <a:latin typeface="Times New Roman"/>
                <a:cs typeface="Times New Roman"/>
              </a:rPr>
              <a:t>là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công nghệ Active/COM </a:t>
            </a:r>
            <a:r>
              <a:rPr dirty="0" sz="1300" spc="-25">
                <a:latin typeface="Times New Roman"/>
                <a:cs typeface="Times New Roman"/>
              </a:rPr>
              <a:t>(Component  </a:t>
            </a:r>
            <a:r>
              <a:rPr dirty="0" sz="1300" spc="-10">
                <a:latin typeface="Times New Roman"/>
                <a:cs typeface="Times New Roman"/>
              </a:rPr>
              <a:t>Object </a:t>
            </a:r>
            <a:r>
              <a:rPr dirty="0" sz="1300" spc="-5">
                <a:latin typeface="Times New Roman"/>
                <a:cs typeface="Times New Roman"/>
              </a:rPr>
              <a:t>Model). ADO.NET là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tập hợp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lớp </a:t>
            </a:r>
            <a:r>
              <a:rPr dirty="0" sz="1300" spc="-75">
                <a:latin typeface="Times New Roman"/>
                <a:cs typeface="Times New Roman"/>
              </a:rPr>
              <a:t>hƣớng </a:t>
            </a:r>
            <a:r>
              <a:rPr dirty="0" sz="1300" spc="-5">
                <a:latin typeface="Times New Roman"/>
                <a:cs typeface="Times New Roman"/>
              </a:rPr>
              <a:t>đối </a:t>
            </a:r>
            <a:r>
              <a:rPr dirty="0" sz="1300" spc="-65">
                <a:latin typeface="Times New Roman"/>
                <a:cs typeface="Times New Roman"/>
              </a:rPr>
              <a:t>tƣợng, </a:t>
            </a:r>
            <a:r>
              <a:rPr dirty="0" sz="1300" spc="-5">
                <a:latin typeface="Times New Roman"/>
                <a:cs typeface="Times New Roman"/>
              </a:rPr>
              <a:t>cung cấp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tập </a:t>
            </a:r>
            <a:r>
              <a:rPr dirty="0" sz="1300" spc="-114">
                <a:latin typeface="Times New Roman"/>
                <a:cs typeface="Times New Roman"/>
              </a:rPr>
              <a:t>hợp  </a:t>
            </a:r>
            <a:r>
              <a:rPr dirty="0" sz="1300" spc="-5">
                <a:latin typeface="Times New Roman"/>
                <a:cs typeface="Times New Roman"/>
              </a:rPr>
              <a:t>phong phú các cấu </a:t>
            </a:r>
            <a:r>
              <a:rPr dirty="0" sz="1300">
                <a:latin typeface="Times New Roman"/>
                <a:cs typeface="Times New Roman"/>
              </a:rPr>
              <a:t>kiện </a:t>
            </a:r>
            <a:r>
              <a:rPr dirty="0" sz="1300" spc="-5">
                <a:latin typeface="Times New Roman"/>
                <a:cs typeface="Times New Roman"/>
              </a:rPr>
              <a:t>dữ liệu cho phép tạo các ứng dụng </a:t>
            </a:r>
            <a:r>
              <a:rPr dirty="0" sz="1300">
                <a:latin typeface="Times New Roman"/>
                <a:cs typeface="Times New Roman"/>
              </a:rPr>
              <a:t>truy cập </a:t>
            </a:r>
            <a:r>
              <a:rPr dirty="0" sz="1300" spc="-5">
                <a:latin typeface="Times New Roman"/>
                <a:cs typeface="Times New Roman"/>
              </a:rPr>
              <a:t>dữ liệu với hiệu </a:t>
            </a:r>
            <a:r>
              <a:rPr dirty="0" sz="1300">
                <a:latin typeface="Times New Roman"/>
                <a:cs typeface="Times New Roman"/>
              </a:rPr>
              <a:t>năng  </a:t>
            </a:r>
            <a:r>
              <a:rPr dirty="0" sz="1300" spc="-5">
                <a:latin typeface="Times New Roman"/>
                <a:cs typeface="Times New Roman"/>
              </a:rPr>
              <a:t>cao, </a:t>
            </a:r>
            <a:r>
              <a:rPr dirty="0" sz="1300" spc="-10">
                <a:latin typeface="Times New Roman"/>
                <a:cs typeface="Times New Roman"/>
              </a:rPr>
              <a:t>mức </a:t>
            </a:r>
            <a:r>
              <a:rPr dirty="0" sz="1300" spc="-5">
                <a:latin typeface="Times New Roman"/>
                <a:cs typeface="Times New Roman"/>
              </a:rPr>
              <a:t>độ </a:t>
            </a:r>
            <a:r>
              <a:rPr dirty="0" sz="1300">
                <a:latin typeface="Times New Roman"/>
                <a:cs typeface="Times New Roman"/>
              </a:rPr>
              <a:t>bảo </a:t>
            </a:r>
            <a:r>
              <a:rPr dirty="0" sz="1300" spc="-10">
                <a:latin typeface="Times New Roman"/>
                <a:cs typeface="Times New Roman"/>
              </a:rPr>
              <a:t>mật </a:t>
            </a:r>
            <a:r>
              <a:rPr dirty="0" sz="1300">
                <a:latin typeface="Times New Roman"/>
                <a:cs typeface="Times New Roman"/>
              </a:rPr>
              <a:t>tốt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thể dễ dàng </a:t>
            </a:r>
            <a:r>
              <a:rPr dirty="0" sz="1300">
                <a:latin typeface="Times New Roman"/>
                <a:cs typeface="Times New Roman"/>
              </a:rPr>
              <a:t>tăng quy </a:t>
            </a:r>
            <a:r>
              <a:rPr dirty="0" sz="1300" spc="-5">
                <a:latin typeface="Times New Roman"/>
                <a:cs typeface="Times New Roman"/>
              </a:rPr>
              <a:t>mô theo thời </a:t>
            </a:r>
            <a:r>
              <a:rPr dirty="0" sz="1300">
                <a:latin typeface="Times New Roman"/>
                <a:cs typeface="Times New Roman"/>
              </a:rPr>
              <a:t>gian </a:t>
            </a: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10">
                <a:latin typeface="Times New Roman"/>
                <a:cs typeface="Times New Roman"/>
              </a:rPr>
              <a:t>một môi </a:t>
            </a:r>
            <a:r>
              <a:rPr dirty="0" sz="1300" spc="-90">
                <a:latin typeface="Times New Roman"/>
                <a:cs typeface="Times New Roman"/>
              </a:rPr>
              <a:t>trƣờng  </a:t>
            </a:r>
            <a:r>
              <a:rPr dirty="0" sz="1300" spc="-5">
                <a:latin typeface="Times New Roman"/>
                <a:cs typeface="Times New Roman"/>
              </a:rPr>
              <a:t>Client-server </a:t>
            </a:r>
            <a:r>
              <a:rPr dirty="0" sz="1300">
                <a:latin typeface="Times New Roman"/>
                <a:cs typeface="Times New Roman"/>
              </a:rPr>
              <a:t>hay </a:t>
            </a:r>
            <a:r>
              <a:rPr dirty="0" sz="1300" spc="-10">
                <a:latin typeface="Times New Roman"/>
                <a:cs typeface="Times New Roman"/>
              </a:rPr>
              <a:t>môi </a:t>
            </a:r>
            <a:r>
              <a:rPr dirty="0" sz="1300" spc="-65">
                <a:latin typeface="Times New Roman"/>
                <a:cs typeface="Times New Roman"/>
              </a:rPr>
              <a:t>trƣờng </a:t>
            </a:r>
            <a:r>
              <a:rPr dirty="0" sz="1300" spc="-5">
                <a:latin typeface="Times New Roman"/>
                <a:cs typeface="Times New Roman"/>
              </a:rPr>
              <a:t>phân tán trên Internet </a:t>
            </a:r>
            <a:r>
              <a:rPr dirty="0" sz="1300">
                <a:latin typeface="Times New Roman"/>
                <a:cs typeface="Times New Roman"/>
              </a:rPr>
              <a:t>hay </a:t>
            </a:r>
            <a:r>
              <a:rPr dirty="0" sz="1300" spc="-5">
                <a:latin typeface="Times New Roman"/>
                <a:cs typeface="Times New Roman"/>
              </a:rPr>
              <a:t>Intranet. </a:t>
            </a:r>
            <a:r>
              <a:rPr dirty="0" sz="1300">
                <a:latin typeface="Times New Roman"/>
                <a:cs typeface="Times New Roman"/>
              </a:rPr>
              <a:t>Trên </a:t>
            </a:r>
            <a:r>
              <a:rPr dirty="0" sz="1300" spc="-5">
                <a:latin typeface="Times New Roman"/>
                <a:cs typeface="Times New Roman"/>
              </a:rPr>
              <a:t>mô hình </a:t>
            </a:r>
            <a:r>
              <a:rPr dirty="0" sz="1300" spc="-25">
                <a:latin typeface="Times New Roman"/>
                <a:cs typeface="Times New Roman"/>
              </a:rPr>
              <a:t>ADO.NET,  </a:t>
            </a:r>
            <a:r>
              <a:rPr dirty="0" sz="1300" spc="-5">
                <a:latin typeface="Times New Roman"/>
                <a:cs typeface="Times New Roman"/>
              </a:rPr>
              <a:t>các ứng dụng sẽ kết </a:t>
            </a:r>
            <a:r>
              <a:rPr dirty="0" sz="1300">
                <a:latin typeface="Times New Roman"/>
                <a:cs typeface="Times New Roman"/>
              </a:rPr>
              <a:t>nối </a:t>
            </a:r>
            <a:r>
              <a:rPr dirty="0" sz="1300" spc="-5">
                <a:latin typeface="Times New Roman"/>
                <a:cs typeface="Times New Roman"/>
              </a:rPr>
              <a:t>với nguồn dữ liệu khi đọc </a:t>
            </a:r>
            <a:r>
              <a:rPr dirty="0" sz="1300">
                <a:latin typeface="Times New Roman"/>
                <a:cs typeface="Times New Roman"/>
              </a:rPr>
              <a:t>hoặc </a:t>
            </a:r>
            <a:r>
              <a:rPr dirty="0" sz="1300" spc="-5">
                <a:latin typeface="Times New Roman"/>
                <a:cs typeface="Times New Roman"/>
              </a:rPr>
              <a:t>nhật tu dữ </a:t>
            </a:r>
            <a:r>
              <a:rPr dirty="0" sz="1300">
                <a:latin typeface="Times New Roman"/>
                <a:cs typeface="Times New Roman"/>
              </a:rPr>
              <a:t>liệu,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thì cho </a:t>
            </a:r>
            <a:r>
              <a:rPr dirty="0" sz="1300">
                <a:latin typeface="Times New Roman"/>
                <a:cs typeface="Times New Roman"/>
              </a:rPr>
              <a:t>đóng 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>
                <a:latin typeface="Times New Roman"/>
                <a:cs typeface="Times New Roman"/>
              </a:rPr>
              <a:t>dây </a:t>
            </a:r>
            <a:r>
              <a:rPr dirty="0" sz="1300" spc="-5">
                <a:latin typeface="Times New Roman"/>
                <a:cs typeface="Times New Roman"/>
              </a:rPr>
              <a:t>kết nối lại. Điểm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rất </a:t>
            </a:r>
            <a:r>
              <a:rPr dirty="0" sz="1300">
                <a:latin typeface="Times New Roman"/>
                <a:cs typeface="Times New Roman"/>
              </a:rPr>
              <a:t>quan trọng </a:t>
            </a:r>
            <a:r>
              <a:rPr dirty="0" sz="1300" spc="-5">
                <a:latin typeface="Times New Roman"/>
                <a:cs typeface="Times New Roman"/>
              </a:rPr>
              <a:t>vì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ứng dụng </a:t>
            </a:r>
            <a:r>
              <a:rPr dirty="0" sz="1300" spc="-5">
                <a:latin typeface="Times New Roman"/>
                <a:cs typeface="Times New Roman"/>
              </a:rPr>
              <a:t>Client – server </a:t>
            </a:r>
            <a:r>
              <a:rPr dirty="0" sz="1300" spc="-50">
                <a:latin typeface="Times New Roman"/>
                <a:cs typeface="Times New Roman"/>
              </a:rPr>
              <a:t>hoặc  </a:t>
            </a:r>
            <a:r>
              <a:rPr dirty="0" sz="1300" spc="-5">
                <a:latin typeface="Times New Roman"/>
                <a:cs typeface="Times New Roman"/>
              </a:rPr>
              <a:t>phấn tán, </a:t>
            </a:r>
            <a:r>
              <a:rPr dirty="0" sz="1300">
                <a:latin typeface="Times New Roman"/>
                <a:cs typeface="Times New Roman"/>
              </a:rPr>
              <a:t>việc </a:t>
            </a:r>
            <a:r>
              <a:rPr dirty="0" sz="1300" spc="-5">
                <a:latin typeface="Times New Roman"/>
                <a:cs typeface="Times New Roman"/>
              </a:rPr>
              <a:t>để mở liên tục các </a:t>
            </a:r>
            <a:r>
              <a:rPr dirty="0" sz="1300" spc="-75">
                <a:latin typeface="Times New Roman"/>
                <a:cs typeface="Times New Roman"/>
              </a:rPr>
              <a:t>đƣờng </a:t>
            </a:r>
            <a:r>
              <a:rPr dirty="0" sz="1300">
                <a:latin typeface="Times New Roman"/>
                <a:cs typeface="Times New Roman"/>
              </a:rPr>
              <a:t>dây kết </a:t>
            </a:r>
            <a:r>
              <a:rPr dirty="0" sz="1300" spc="-5">
                <a:latin typeface="Times New Roman"/>
                <a:cs typeface="Times New Roman"/>
              </a:rPr>
              <a:t>nối là một tiêu </a:t>
            </a:r>
            <a:r>
              <a:rPr dirty="0" sz="1300">
                <a:latin typeface="Times New Roman"/>
                <a:cs typeface="Times New Roman"/>
              </a:rPr>
              <a:t>hao nguồn </a:t>
            </a:r>
            <a:r>
              <a:rPr dirty="0" sz="1300" spc="-5">
                <a:latin typeface="Times New Roman"/>
                <a:cs typeface="Times New Roman"/>
              </a:rPr>
              <a:t>lực vô</a:t>
            </a:r>
            <a:r>
              <a:rPr dirty="0" sz="1300" spc="8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lối.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16019" y="9327225"/>
            <a:ext cx="241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z="1300" spc="-5">
                <a:latin typeface="Times New Roman"/>
                <a:cs typeface="Times New Roman"/>
              </a:rPr>
              <a:t>10</a:t>
            </a:fld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9484" y="792480"/>
          <a:ext cx="6193155" cy="2139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50"/>
                <a:gridCol w="1231900"/>
                <a:gridCol w="4486910"/>
                <a:gridCol w="314325"/>
              </a:tblGrid>
              <a:tr h="162940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1300" spc="5">
                          <a:latin typeface="Times New Roman"/>
                          <a:cs typeface="Times New Roman"/>
                        </a:rPr>
                        <a:t>Text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2540" indent="114300">
                        <a:lnSpc>
                          <a:spcPct val="124500"/>
                        </a:lnSpc>
                        <a:spcBef>
                          <a:spcPts val="15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Tạo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tiêu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đề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của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các mục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menu.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Nếu đặt ký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tự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dirty="0" sz="1300" spc="-75">
                          <a:latin typeface="Times New Roman"/>
                          <a:cs typeface="Times New Roman"/>
                        </a:rPr>
                        <a:t>trƣớc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một </a:t>
                      </a:r>
                      <a:r>
                        <a:rPr dirty="0" sz="1300" spc="-65">
                          <a:latin typeface="Times New Roman"/>
                          <a:cs typeface="Times New Roman"/>
                        </a:rPr>
                        <a:t>chữ 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cái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trong thuộc tính Text thì khi chạy </a:t>
                      </a:r>
                      <a:r>
                        <a:rPr dirty="0" sz="1300" spc="-60">
                          <a:latin typeface="Times New Roman"/>
                          <a:cs typeface="Times New Roman"/>
                        </a:rPr>
                        <a:t>chƣơng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trình </a:t>
                      </a:r>
                      <a:r>
                        <a:rPr dirty="0" sz="1300" spc="-75">
                          <a:latin typeface="Times New Roman"/>
                          <a:cs typeface="Times New Roman"/>
                        </a:rPr>
                        <a:t>ngƣời </a:t>
                      </a:r>
                      <a:r>
                        <a:rPr dirty="0" sz="1300" spc="-105">
                          <a:latin typeface="Times New Roman"/>
                          <a:cs typeface="Times New Roman"/>
                        </a:rPr>
                        <a:t>dùng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có thể bấm tổ hợp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phím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Alt +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Chữ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cái đó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để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hoạt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menu.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Ví 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dụ : &amp;File sẽ cho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phép bấm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Alt+F để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kích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hoạt menu File. Nếu  Text </a:t>
                      </a:r>
                      <a:r>
                        <a:rPr dirty="0" sz="1300" spc="-95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xác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lập là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một dấu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trừ (-) </a:t>
                      </a:r>
                      <a:r>
                        <a:rPr dirty="0" sz="1300" spc="-55">
                          <a:latin typeface="Times New Roman"/>
                          <a:cs typeface="Times New Roman"/>
                        </a:rPr>
                        <a:t>chƣơng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trình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sẽ hiển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thị </a:t>
                      </a:r>
                      <a:r>
                        <a:rPr dirty="0" sz="1300" spc="-150">
                          <a:latin typeface="Times New Roman"/>
                          <a:cs typeface="Times New Roman"/>
                        </a:rPr>
                        <a:t>một  </a:t>
                      </a:r>
                      <a:r>
                        <a:rPr dirty="0" sz="1300" spc="-80">
                          <a:latin typeface="Times New Roman"/>
                          <a:cs typeface="Times New Roman"/>
                        </a:rPr>
                        <a:t>đƣờng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thẳng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ngăn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cách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giữa các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khoản </a:t>
                      </a:r>
                      <a:r>
                        <a:rPr dirty="0" sz="1300" spc="-15">
                          <a:latin typeface="Times New Roman"/>
                          <a:cs typeface="Times New Roman"/>
                        </a:rPr>
                        <a:t>mục</a:t>
                      </a:r>
                      <a:r>
                        <a:rPr dirty="0" sz="1300" spc="3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menu.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993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7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Visible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7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= Flase: các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mục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menu sẽ không </a:t>
                      </a:r>
                      <a:r>
                        <a:rPr dirty="0" sz="1300" spc="-105">
                          <a:latin typeface="Times New Roman"/>
                          <a:cs typeface="Times New Roman"/>
                        </a:rPr>
                        <a:t>đƣợc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hiển</a:t>
                      </a:r>
                      <a:r>
                        <a:rPr dirty="0" sz="130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thị.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14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380"/>
                        </a:lnSpc>
                        <a:spcBef>
                          <a:spcPts val="500"/>
                        </a:spcBef>
                      </a:pPr>
                      <a:r>
                        <a:rPr dirty="0" sz="1300">
                          <a:latin typeface="Times New Roman"/>
                          <a:cs typeface="Times New Roman"/>
                        </a:rPr>
                        <a:t>ToolTipText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380"/>
                        </a:lnSpc>
                        <a:spcBef>
                          <a:spcPts val="500"/>
                        </a:spcBef>
                      </a:pPr>
                      <a:r>
                        <a:rPr dirty="0" sz="1300" spc="-5">
                          <a:latin typeface="Times New Roman"/>
                          <a:cs typeface="Times New Roman"/>
                        </a:rPr>
                        <a:t>Tạo dòng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mách </a:t>
                      </a:r>
                      <a:r>
                        <a:rPr dirty="0" sz="1300" spc="-100">
                          <a:latin typeface="Times New Roman"/>
                          <a:cs typeface="Times New Roman"/>
                        </a:rPr>
                        <a:t>nƣớc </a:t>
                      </a:r>
                      <a:r>
                        <a:rPr dirty="0" sz="1300" spc="-5">
                          <a:latin typeface="Times New Roman"/>
                          <a:cs typeface="Times New Roman"/>
                        </a:rPr>
                        <a:t>cho các </a:t>
                      </a:r>
                      <a:r>
                        <a:rPr dirty="0" sz="1300" spc="-10">
                          <a:latin typeface="Times New Roman"/>
                          <a:cs typeface="Times New Roman"/>
                        </a:rPr>
                        <a:t>mục</a:t>
                      </a:r>
                      <a:r>
                        <a:rPr dirty="0" sz="1300" spc="3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300">
                          <a:latin typeface="Times New Roman"/>
                          <a:cs typeface="Times New Roman"/>
                        </a:rPr>
                        <a:t>menu.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7733" y="2985262"/>
            <a:ext cx="73088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latin typeface="Times New Roman"/>
                <a:cs typeface="Times New Roman"/>
              </a:rPr>
              <a:t>2. </a:t>
            </a:r>
            <a:r>
              <a:rPr dirty="0" sz="1300" b="1">
                <a:latin typeface="Times New Roman"/>
                <a:cs typeface="Times New Roman"/>
              </a:rPr>
              <a:t>Sự</a:t>
            </a:r>
            <a:r>
              <a:rPr dirty="0" sz="1300" spc="-50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kiện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4585" y="3251200"/>
            <a:ext cx="1143635" cy="250190"/>
          </a:xfrm>
          <a:prstGeom prst="rect">
            <a:avLst/>
          </a:prstGeom>
          <a:ln w="7360">
            <a:solidFill>
              <a:srgbClr val="000000"/>
            </a:solidFill>
          </a:ln>
        </p:spPr>
        <p:txBody>
          <a:bodyPr wrap="square" lIns="0" tIns="64769" rIns="0" bIns="0" rtlCol="0" vert="horz">
            <a:spAutoFit/>
          </a:bodyPr>
          <a:lstStyle/>
          <a:p>
            <a:pPr marL="315595">
              <a:lnSpc>
                <a:spcPts val="1455"/>
              </a:lnSpc>
              <a:spcBef>
                <a:spcPts val="509"/>
              </a:spcBef>
            </a:pPr>
            <a:r>
              <a:rPr dirty="0" sz="1300" spc="-10">
                <a:latin typeface="Times New Roman"/>
                <a:cs typeface="Times New Roman"/>
              </a:rPr>
              <a:t>Click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8220" y="3251200"/>
            <a:ext cx="4340225" cy="250190"/>
          </a:xfrm>
          <a:prstGeom prst="rect">
            <a:avLst/>
          </a:prstGeom>
          <a:ln w="7360">
            <a:solidFill>
              <a:srgbClr val="000000"/>
            </a:solidFill>
          </a:ln>
        </p:spPr>
        <p:txBody>
          <a:bodyPr wrap="square" lIns="0" tIns="71755" rIns="0" bIns="0" rtlCol="0" vert="horz">
            <a:spAutoFit/>
          </a:bodyPr>
          <a:lstStyle/>
          <a:p>
            <a:pPr marL="14604">
              <a:lnSpc>
                <a:spcPts val="1405"/>
              </a:lnSpc>
              <a:spcBef>
                <a:spcPts val="565"/>
              </a:spcBef>
            </a:pPr>
            <a:r>
              <a:rPr dirty="0" sz="1200" spc="-85">
                <a:latin typeface="Times New Roman"/>
                <a:cs typeface="Times New Roman"/>
              </a:rPr>
              <a:t>Đƣợc </a:t>
            </a:r>
            <a:r>
              <a:rPr dirty="0" sz="1200">
                <a:latin typeface="Times New Roman"/>
                <a:cs typeface="Times New Roman"/>
              </a:rPr>
              <a:t>kích hoạt khi </a:t>
            </a:r>
            <a:r>
              <a:rPr dirty="0" sz="1200" spc="-75">
                <a:latin typeface="Times New Roman"/>
                <a:cs typeface="Times New Roman"/>
              </a:rPr>
              <a:t>ngƣời </a:t>
            </a:r>
            <a:r>
              <a:rPr dirty="0" sz="1200">
                <a:latin typeface="Times New Roman"/>
                <a:cs typeface="Times New Roman"/>
              </a:rPr>
              <a:t>dùng </a:t>
            </a:r>
            <a:r>
              <a:rPr dirty="0" sz="1200" spc="-5">
                <a:latin typeface="Times New Roman"/>
                <a:cs typeface="Times New Roman"/>
              </a:rPr>
              <a:t>kích chuột </a:t>
            </a:r>
            <a:r>
              <a:rPr dirty="0" sz="1200" spc="10">
                <a:latin typeface="Times New Roman"/>
                <a:cs typeface="Times New Roman"/>
              </a:rPr>
              <a:t>để </a:t>
            </a:r>
            <a:r>
              <a:rPr dirty="0" sz="1200" spc="-5">
                <a:latin typeface="Times New Roman"/>
                <a:cs typeface="Times New Roman"/>
              </a:rPr>
              <a:t>chọn </a:t>
            </a:r>
            <a:r>
              <a:rPr dirty="0" sz="1200">
                <a:latin typeface="Times New Roman"/>
                <a:cs typeface="Times New Roman"/>
              </a:rPr>
              <a:t>một mục</a:t>
            </a:r>
            <a:r>
              <a:rPr dirty="0" sz="1200" spc="-204">
                <a:latin typeface="Times New Roman"/>
                <a:cs typeface="Times New Roman"/>
              </a:rPr>
              <a:t> </a:t>
            </a:r>
            <a:r>
              <a:rPr dirty="0" sz="1200" spc="5">
                <a:latin typeface="Times New Roman"/>
                <a:cs typeface="Times New Roman"/>
              </a:rPr>
              <a:t>menu.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8120" y="3631819"/>
            <a:ext cx="6179185" cy="1956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2110">
              <a:lnSpc>
                <a:spcPct val="100000"/>
              </a:lnSpc>
              <a:spcBef>
                <a:spcPts val="95"/>
              </a:spcBef>
            </a:pPr>
            <a:r>
              <a:rPr dirty="0" sz="1250" spc="-10" b="1">
                <a:latin typeface="Times New Roman"/>
                <a:cs typeface="Times New Roman"/>
              </a:rPr>
              <a:t>Chú</a:t>
            </a:r>
            <a:r>
              <a:rPr dirty="0" sz="1250" spc="20" b="1">
                <a:latin typeface="Times New Roman"/>
                <a:cs typeface="Times New Roman"/>
              </a:rPr>
              <a:t> </a:t>
            </a:r>
            <a:r>
              <a:rPr dirty="0" sz="1250" spc="-5" b="1">
                <a:latin typeface="Times New Roman"/>
                <a:cs typeface="Times New Roman"/>
              </a:rPr>
              <a:t>ý:</a:t>
            </a:r>
            <a:endParaRPr sz="125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400"/>
              </a:lnSpc>
              <a:spcBef>
                <a:spcPts val="570"/>
              </a:spcBef>
            </a:pPr>
            <a:r>
              <a:rPr dirty="0" sz="1250" spc="-5" i="1">
                <a:latin typeface="Times New Roman"/>
                <a:cs typeface="Times New Roman"/>
              </a:rPr>
              <a:t>Chèn </a:t>
            </a:r>
            <a:r>
              <a:rPr dirty="0" sz="1250" spc="-10" i="1">
                <a:latin typeface="Times New Roman"/>
                <a:cs typeface="Times New Roman"/>
              </a:rPr>
              <a:t>m</a:t>
            </a:r>
            <a:r>
              <a:rPr dirty="0" sz="1250" spc="-10">
                <a:latin typeface="Times New Roman"/>
                <a:cs typeface="Times New Roman"/>
              </a:rPr>
              <a:t>ụ</a:t>
            </a:r>
            <a:r>
              <a:rPr dirty="0" sz="1250" spc="-10" i="1">
                <a:latin typeface="Times New Roman"/>
                <a:cs typeface="Times New Roman"/>
              </a:rPr>
              <a:t>c </a:t>
            </a:r>
            <a:r>
              <a:rPr dirty="0" sz="1250" spc="-5" i="1">
                <a:latin typeface="Times New Roman"/>
                <a:cs typeface="Times New Roman"/>
              </a:rPr>
              <a:t>menu</a:t>
            </a:r>
            <a:r>
              <a:rPr dirty="0" sz="1250" spc="-5">
                <a:latin typeface="Times New Roman"/>
                <a:cs typeface="Times New Roman"/>
              </a:rPr>
              <a:t>: để </a:t>
            </a:r>
            <a:r>
              <a:rPr dirty="0" sz="1250" spc="-10">
                <a:latin typeface="Times New Roman"/>
                <a:cs typeface="Times New Roman"/>
              </a:rPr>
              <a:t>chèn </a:t>
            </a:r>
            <a:r>
              <a:rPr dirty="0" sz="1250">
                <a:latin typeface="Times New Roman"/>
                <a:cs typeface="Times New Roman"/>
              </a:rPr>
              <a:t>thêm </a:t>
            </a:r>
            <a:r>
              <a:rPr dirty="0" sz="1250" spc="-10">
                <a:latin typeface="Times New Roman"/>
                <a:cs typeface="Times New Roman"/>
              </a:rPr>
              <a:t>một mục </a:t>
            </a:r>
            <a:r>
              <a:rPr dirty="0" sz="1250" spc="-5">
                <a:latin typeface="Times New Roman"/>
                <a:cs typeface="Times New Roman"/>
              </a:rPr>
              <a:t>menu vào trong danh sách các mục </a:t>
            </a:r>
            <a:r>
              <a:rPr dirty="0" sz="1250" spc="-10">
                <a:latin typeface="Times New Roman"/>
                <a:cs typeface="Times New Roman"/>
              </a:rPr>
              <a:t>menu </a:t>
            </a:r>
            <a:r>
              <a:rPr dirty="0" sz="1250" spc="-5">
                <a:latin typeface="Times New Roman"/>
                <a:cs typeface="Times New Roman"/>
              </a:rPr>
              <a:t>đã  có, ta kích chuột phải </a:t>
            </a:r>
            <a:r>
              <a:rPr dirty="0" sz="1250">
                <a:latin typeface="Times New Roman"/>
                <a:cs typeface="Times New Roman"/>
              </a:rPr>
              <a:t>tại </a:t>
            </a:r>
            <a:r>
              <a:rPr dirty="0" sz="1250" spc="-10">
                <a:latin typeface="Times New Roman"/>
                <a:cs typeface="Times New Roman"/>
              </a:rPr>
              <a:t>mục </a:t>
            </a:r>
            <a:r>
              <a:rPr dirty="0" sz="1250" spc="-5">
                <a:latin typeface="Times New Roman"/>
                <a:cs typeface="Times New Roman"/>
              </a:rPr>
              <a:t>menu, chọn </a:t>
            </a:r>
            <a:r>
              <a:rPr dirty="0" sz="1250" spc="-5" i="1">
                <a:latin typeface="Times New Roman"/>
                <a:cs typeface="Times New Roman"/>
              </a:rPr>
              <a:t>Insert/MenuItem</a:t>
            </a:r>
            <a:r>
              <a:rPr dirty="0" sz="1250" spc="-5">
                <a:latin typeface="Times New Roman"/>
                <a:cs typeface="Times New Roman"/>
              </a:rPr>
              <a:t>. Kết quả </a:t>
            </a:r>
            <a:r>
              <a:rPr dirty="0" sz="1250" spc="-10">
                <a:latin typeface="Times New Roman"/>
                <a:cs typeface="Times New Roman"/>
              </a:rPr>
              <a:t>một mục menu mới </a:t>
            </a:r>
            <a:r>
              <a:rPr dirty="0" sz="1250" spc="-130">
                <a:latin typeface="Times New Roman"/>
                <a:cs typeface="Times New Roman"/>
              </a:rPr>
              <a:t>đƣợc  </a:t>
            </a:r>
            <a:r>
              <a:rPr dirty="0" sz="1250" spc="-5">
                <a:latin typeface="Times New Roman"/>
                <a:cs typeface="Times New Roman"/>
              </a:rPr>
              <a:t>chèn vào </a:t>
            </a:r>
            <a:r>
              <a:rPr dirty="0" sz="1250">
                <a:latin typeface="Times New Roman"/>
                <a:cs typeface="Times New Roman"/>
              </a:rPr>
              <a:t>trên </a:t>
            </a:r>
            <a:r>
              <a:rPr dirty="0" sz="1250" spc="-10">
                <a:latin typeface="Times New Roman"/>
                <a:cs typeface="Times New Roman"/>
              </a:rPr>
              <a:t>mục </a:t>
            </a:r>
            <a:r>
              <a:rPr dirty="0" sz="1250" spc="-5">
                <a:latin typeface="Times New Roman"/>
                <a:cs typeface="Times New Roman"/>
              </a:rPr>
              <a:t>menu đang </a:t>
            </a:r>
            <a:r>
              <a:rPr dirty="0" sz="1250" spc="-100">
                <a:latin typeface="Times New Roman"/>
                <a:cs typeface="Times New Roman"/>
              </a:rPr>
              <a:t>đƣợc </a:t>
            </a:r>
            <a:r>
              <a:rPr dirty="0" sz="1250">
                <a:latin typeface="Times New Roman"/>
                <a:cs typeface="Times New Roman"/>
              </a:rPr>
              <a:t>chọn.</a:t>
            </a:r>
            <a:endParaRPr sz="125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75"/>
              </a:spcBef>
            </a:pPr>
            <a:r>
              <a:rPr dirty="0" sz="1250" i="1">
                <a:latin typeface="Times New Roman"/>
                <a:cs typeface="Times New Roman"/>
              </a:rPr>
              <a:t>Xóa </a:t>
            </a:r>
            <a:r>
              <a:rPr dirty="0" sz="1250" spc="-5" i="1">
                <a:latin typeface="Times New Roman"/>
                <a:cs typeface="Times New Roman"/>
              </a:rPr>
              <a:t>m</a:t>
            </a:r>
            <a:r>
              <a:rPr dirty="0" sz="1250" spc="-5">
                <a:latin typeface="Times New Roman"/>
                <a:cs typeface="Times New Roman"/>
              </a:rPr>
              <a:t>ụ</a:t>
            </a:r>
            <a:r>
              <a:rPr dirty="0" sz="1250" spc="-5" i="1">
                <a:latin typeface="Times New Roman"/>
                <a:cs typeface="Times New Roman"/>
              </a:rPr>
              <a:t>c menu</a:t>
            </a:r>
            <a:r>
              <a:rPr dirty="0" sz="1250" spc="-5">
                <a:latin typeface="Times New Roman"/>
                <a:cs typeface="Times New Roman"/>
              </a:rPr>
              <a:t>: kích </a:t>
            </a:r>
            <a:r>
              <a:rPr dirty="0" sz="1250">
                <a:latin typeface="Times New Roman"/>
                <a:cs typeface="Times New Roman"/>
              </a:rPr>
              <a:t>chuột </a:t>
            </a:r>
            <a:r>
              <a:rPr dirty="0" sz="1250" spc="-5">
                <a:latin typeface="Times New Roman"/>
                <a:cs typeface="Times New Roman"/>
              </a:rPr>
              <a:t>phải tại </a:t>
            </a:r>
            <a:r>
              <a:rPr dirty="0" sz="1250" spc="-10">
                <a:latin typeface="Times New Roman"/>
                <a:cs typeface="Times New Roman"/>
              </a:rPr>
              <a:t>mục menu </a:t>
            </a:r>
            <a:r>
              <a:rPr dirty="0" sz="1250" spc="-5">
                <a:latin typeface="Times New Roman"/>
                <a:cs typeface="Times New Roman"/>
              </a:rPr>
              <a:t>muốn xóa, </a:t>
            </a:r>
            <a:r>
              <a:rPr dirty="0" sz="1250">
                <a:latin typeface="Times New Roman"/>
                <a:cs typeface="Times New Roman"/>
              </a:rPr>
              <a:t>chọn</a:t>
            </a:r>
            <a:r>
              <a:rPr dirty="0" sz="1250" spc="165">
                <a:latin typeface="Times New Roman"/>
                <a:cs typeface="Times New Roman"/>
              </a:rPr>
              <a:t> </a:t>
            </a:r>
            <a:r>
              <a:rPr dirty="0" sz="1250" spc="-5" i="1">
                <a:latin typeface="Times New Roman"/>
                <a:cs typeface="Times New Roman"/>
              </a:rPr>
              <a:t>Delete</a:t>
            </a:r>
            <a:endParaRPr sz="125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1005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21: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35"/>
              </a:spcBef>
            </a:pP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 spc="-10">
                <a:latin typeface="Times New Roman"/>
                <a:cs typeface="Times New Roman"/>
              </a:rPr>
              <a:t>một menu </a:t>
            </a:r>
            <a:r>
              <a:rPr dirty="0" sz="1300" spc="-5">
                <a:latin typeface="Times New Roman"/>
                <a:cs typeface="Times New Roman"/>
              </a:rPr>
              <a:t>với giao diện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5764" y="5713729"/>
            <a:ext cx="2781300" cy="1579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68120" y="7338974"/>
            <a:ext cx="6180455" cy="1419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8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dùng kích chuột tại </a:t>
            </a:r>
            <a:r>
              <a:rPr dirty="0" sz="1300" spc="-10">
                <a:latin typeface="Times New Roman"/>
                <a:cs typeface="Times New Roman"/>
              </a:rPr>
              <a:t>mục menu </a:t>
            </a:r>
            <a:r>
              <a:rPr dirty="0" sz="1300">
                <a:latin typeface="Times New Roman"/>
                <a:cs typeface="Times New Roman"/>
              </a:rPr>
              <a:t>nào </a:t>
            </a:r>
            <a:r>
              <a:rPr dirty="0" sz="1300" spc="-5">
                <a:latin typeface="Times New Roman"/>
                <a:cs typeface="Times New Roman"/>
              </a:rPr>
              <a:t>thì xuất hiện hộp </a:t>
            </a:r>
            <a:r>
              <a:rPr dirty="0" sz="1300" spc="-10">
                <a:latin typeface="Times New Roman"/>
                <a:cs typeface="Times New Roman"/>
              </a:rPr>
              <a:t>hội </a:t>
            </a:r>
            <a:r>
              <a:rPr dirty="0" sz="1300">
                <a:latin typeface="Times New Roman"/>
                <a:cs typeface="Times New Roman"/>
              </a:rPr>
              <a:t>thoại </a:t>
            </a:r>
            <a:r>
              <a:rPr dirty="0" sz="1300" spc="-5">
                <a:latin typeface="Times New Roman"/>
                <a:cs typeface="Times New Roman"/>
              </a:rPr>
              <a:t>thông </a:t>
            </a:r>
            <a:r>
              <a:rPr dirty="0" sz="1300" spc="-55">
                <a:latin typeface="Times New Roman"/>
                <a:cs typeface="Times New Roman"/>
              </a:rPr>
              <a:t>báo 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-5">
                <a:latin typeface="Times New Roman"/>
                <a:cs typeface="Times New Roman"/>
              </a:rPr>
              <a:t>mục </a:t>
            </a:r>
            <a:r>
              <a:rPr dirty="0" sz="1300" spc="-10">
                <a:latin typeface="Times New Roman"/>
                <a:cs typeface="Times New Roman"/>
              </a:rPr>
              <a:t>menu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đó.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spc="-5" b="1">
                <a:latin typeface="Times New Roman"/>
                <a:cs typeface="Times New Roman"/>
              </a:rPr>
              <a:t>Hướng</a:t>
            </a:r>
            <a:r>
              <a:rPr dirty="0" sz="1300" spc="-90" b="1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Times New Roman"/>
                <a:cs typeface="Times New Roman"/>
              </a:rPr>
              <a:t>dẫn:</a:t>
            </a:r>
            <a:endParaRPr sz="1300">
              <a:latin typeface="Times New Roman"/>
              <a:cs typeface="Times New Roman"/>
            </a:endParaRPr>
          </a:p>
          <a:p>
            <a:pPr marL="12700" marR="7620" indent="359410">
              <a:lnSpc>
                <a:spcPct val="123800"/>
              </a:lnSpc>
              <a:spcBef>
                <a:spcPts val="635"/>
              </a:spcBef>
            </a:pPr>
            <a:r>
              <a:rPr dirty="0" baseline="2136" sz="1950" spc="-7">
                <a:latin typeface="Times New Roman"/>
                <a:cs typeface="Times New Roman"/>
              </a:rPr>
              <a:t>Vào Microsoft Visual Studio 2005 tạo dự án </a:t>
            </a:r>
            <a:r>
              <a:rPr dirty="0" baseline="2136" sz="1950" spc="-15">
                <a:latin typeface="Times New Roman"/>
                <a:cs typeface="Times New Roman"/>
              </a:rPr>
              <a:t>mới </a:t>
            </a:r>
            <a:r>
              <a:rPr dirty="0" baseline="2136" sz="1950" spc="-7">
                <a:latin typeface="Times New Roman"/>
                <a:cs typeface="Times New Roman"/>
              </a:rPr>
              <a:t>có </a:t>
            </a:r>
            <a:r>
              <a:rPr dirty="0" baseline="2136" sz="1950">
                <a:latin typeface="Times New Roman"/>
                <a:cs typeface="Times New Roman"/>
              </a:rPr>
              <a:t>tên </a:t>
            </a:r>
            <a:r>
              <a:rPr dirty="0" baseline="2136" sz="1950" spc="-7">
                <a:latin typeface="Times New Roman"/>
                <a:cs typeface="Times New Roman"/>
              </a:rPr>
              <a:t>là </a:t>
            </a:r>
            <a:r>
              <a:rPr dirty="0" baseline="2136" sz="1950" spc="-7" b="1">
                <a:latin typeface="Times New Roman"/>
                <a:cs typeface="Times New Roman"/>
              </a:rPr>
              <a:t>Menu </a:t>
            </a:r>
            <a:r>
              <a:rPr dirty="0" sz="1300" spc="-5">
                <a:latin typeface="Times New Roman"/>
                <a:cs typeface="Times New Roman"/>
              </a:rPr>
              <a:t>và thiết lập thuộc  tính của các điều khiển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1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59484" y="789431"/>
          <a:ext cx="6193155" cy="2524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55"/>
                <a:gridCol w="916305"/>
                <a:gridCol w="758189"/>
                <a:gridCol w="1064260"/>
                <a:gridCol w="749300"/>
                <a:gridCol w="1071880"/>
                <a:gridCol w="1024889"/>
                <a:gridCol w="498475"/>
              </a:tblGrid>
              <a:tr h="257555"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360"/>
                        </a:lnSpc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ề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150" spc="-1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khi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ể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4130">
                        <a:lnSpc>
                          <a:spcPct val="10000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ct val="100000"/>
                        </a:lnSpc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mage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ShortcutKeys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ToolTipText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171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360"/>
                        </a:lnSpc>
                        <a:spcBef>
                          <a:spcPts val="52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Form1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360"/>
                        </a:lnSpc>
                        <a:spcBef>
                          <a:spcPts val="52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frmMenu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1360"/>
                        </a:lnSpc>
                        <a:spcBef>
                          <a:spcPts val="52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Thiet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ke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menu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99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MenuStrip1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14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mnuFile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&amp;File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14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mnuNew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&amp;New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240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5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150" spc="15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.i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o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Ctrl +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Mở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mới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993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mnuOpen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&amp;Open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985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5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pe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.ico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Ctrl +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O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Mở tệp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đã</a:t>
                      </a:r>
                      <a:r>
                        <a:rPr dirty="0" sz="1150" spc="-2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có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99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mnuSave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&amp;Save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287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150" spc="15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ve.ico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Ctrl +</a:t>
                      </a:r>
                      <a:r>
                        <a:rPr dirty="0" sz="1150" spc="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125">
                          <a:latin typeface="Times New Roman"/>
                          <a:cs typeface="Times New Roman"/>
                        </a:rPr>
                        <a:t>Lƣu</a:t>
                      </a:r>
                      <a:r>
                        <a:rPr dirty="0" sz="1150" spc="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tệp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14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mnu1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-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4993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mnuExit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E&amp;xit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518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ts val="1365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…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66159" y="5512434"/>
            <a:ext cx="1089660" cy="19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8120" y="3407486"/>
            <a:ext cx="6179185" cy="4053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0160" indent="359410">
              <a:lnSpc>
                <a:spcPct val="124800"/>
              </a:lnSpc>
              <a:spcBef>
                <a:spcPts val="100"/>
              </a:spcBef>
            </a:pPr>
            <a:r>
              <a:rPr dirty="0" sz="1250" spc="-5" b="1">
                <a:latin typeface="Times New Roman"/>
                <a:cs typeface="Times New Roman"/>
              </a:rPr>
              <a:t>Vi</a:t>
            </a:r>
            <a:r>
              <a:rPr dirty="0" sz="1250" spc="-5">
                <a:latin typeface="Times New Roman"/>
                <a:cs typeface="Times New Roman"/>
              </a:rPr>
              <a:t>ế</a:t>
            </a:r>
            <a:r>
              <a:rPr dirty="0" sz="1250" spc="-5" b="1">
                <a:latin typeface="Times New Roman"/>
                <a:cs typeface="Times New Roman"/>
              </a:rPr>
              <a:t>t Code: </a:t>
            </a:r>
            <a:r>
              <a:rPr dirty="0" sz="1250" spc="-5">
                <a:latin typeface="Times New Roman"/>
                <a:cs typeface="Times New Roman"/>
              </a:rPr>
              <a:t>Lần </a:t>
            </a:r>
            <a:r>
              <a:rPr dirty="0" sz="1250" spc="-95">
                <a:latin typeface="Times New Roman"/>
                <a:cs typeface="Times New Roman"/>
              </a:rPr>
              <a:t>lƣợt </a:t>
            </a:r>
            <a:r>
              <a:rPr dirty="0" sz="1250" spc="-5">
                <a:latin typeface="Times New Roman"/>
                <a:cs typeface="Times New Roman"/>
              </a:rPr>
              <a:t>mở </a:t>
            </a:r>
            <a:r>
              <a:rPr dirty="0" sz="1250">
                <a:latin typeface="Times New Roman"/>
                <a:cs typeface="Times New Roman"/>
              </a:rPr>
              <a:t>sự </a:t>
            </a:r>
            <a:r>
              <a:rPr dirty="0" sz="1250" spc="-5">
                <a:latin typeface="Times New Roman"/>
                <a:cs typeface="Times New Roman"/>
              </a:rPr>
              <a:t>kiện click của các menu con và viết </a:t>
            </a:r>
            <a:r>
              <a:rPr dirty="0" sz="1250" spc="-10">
                <a:latin typeface="Times New Roman"/>
                <a:cs typeface="Times New Roman"/>
              </a:rPr>
              <a:t>mã </a:t>
            </a:r>
            <a:r>
              <a:rPr dirty="0" sz="1250">
                <a:latin typeface="Times New Roman"/>
                <a:cs typeface="Times New Roman"/>
              </a:rPr>
              <a:t>lệnh. </a:t>
            </a:r>
            <a:r>
              <a:rPr dirty="0" sz="1250" spc="-5">
                <a:latin typeface="Times New Roman"/>
                <a:cs typeface="Times New Roman"/>
              </a:rPr>
              <a:t>Ví dụ với </a:t>
            </a:r>
            <a:r>
              <a:rPr dirty="0" sz="1250" spc="-10">
                <a:latin typeface="Times New Roman"/>
                <a:cs typeface="Times New Roman"/>
              </a:rPr>
              <a:t>sự </a:t>
            </a:r>
            <a:r>
              <a:rPr dirty="0" sz="1250" spc="-45">
                <a:latin typeface="Times New Roman"/>
                <a:cs typeface="Times New Roman"/>
              </a:rPr>
              <a:t>kiện  </a:t>
            </a:r>
            <a:r>
              <a:rPr dirty="0" sz="1250" spc="-5">
                <a:latin typeface="Times New Roman"/>
                <a:cs typeface="Times New Roman"/>
              </a:rPr>
              <a:t>click của mnuNew </a:t>
            </a:r>
            <a:r>
              <a:rPr dirty="0" sz="1250" spc="-125">
                <a:latin typeface="Times New Roman"/>
                <a:cs typeface="Times New Roman"/>
              </a:rPr>
              <a:t>nhƣ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sau:</a:t>
            </a:r>
            <a:endParaRPr sz="1250">
              <a:latin typeface="Times New Roman"/>
              <a:cs typeface="Times New Roman"/>
            </a:endParaRPr>
          </a:p>
          <a:p>
            <a:pPr marL="623570">
              <a:lnSpc>
                <a:spcPts val="1310"/>
              </a:lnSpc>
              <a:spcBef>
                <a:spcPts val="390"/>
              </a:spcBef>
            </a:pPr>
            <a:r>
              <a:rPr dirty="0" sz="1100" spc="130">
                <a:solidFill>
                  <a:srgbClr val="0000FF"/>
                </a:solidFill>
                <a:latin typeface="Arial"/>
                <a:cs typeface="Arial"/>
              </a:rPr>
              <a:t>private </a:t>
            </a:r>
            <a:r>
              <a:rPr dirty="0" sz="1100" spc="100">
                <a:solidFill>
                  <a:srgbClr val="0000FF"/>
                </a:solidFill>
                <a:latin typeface="Arial"/>
                <a:cs typeface="Arial"/>
              </a:rPr>
              <a:t>void </a:t>
            </a:r>
            <a:r>
              <a:rPr dirty="0" sz="1100" spc="40">
                <a:latin typeface="Arial"/>
                <a:cs typeface="Arial"/>
              </a:rPr>
              <a:t>mnuNew_Click(</a:t>
            </a:r>
            <a:r>
              <a:rPr dirty="0" sz="1100" spc="40">
                <a:solidFill>
                  <a:srgbClr val="0000FF"/>
                </a:solidFill>
                <a:latin typeface="Arial"/>
                <a:cs typeface="Arial"/>
              </a:rPr>
              <a:t>object </a:t>
            </a:r>
            <a:r>
              <a:rPr dirty="0" sz="1100" spc="75">
                <a:latin typeface="Arial"/>
                <a:cs typeface="Arial"/>
              </a:rPr>
              <a:t>sender, </a:t>
            </a:r>
            <a:r>
              <a:rPr dirty="0" sz="1100" spc="35">
                <a:solidFill>
                  <a:srgbClr val="2B91AE"/>
                </a:solidFill>
                <a:latin typeface="Arial"/>
                <a:cs typeface="Arial"/>
              </a:rPr>
              <a:t>EventArgs</a:t>
            </a:r>
            <a:r>
              <a:rPr dirty="0" sz="1100" spc="5">
                <a:solidFill>
                  <a:srgbClr val="2B91AE"/>
                </a:solidFill>
                <a:latin typeface="Arial"/>
                <a:cs typeface="Arial"/>
              </a:rPr>
              <a:t> </a:t>
            </a:r>
            <a:r>
              <a:rPr dirty="0" sz="1100" spc="105">
                <a:latin typeface="Arial"/>
                <a:cs typeface="Arial"/>
              </a:rPr>
              <a:t>e)</a:t>
            </a:r>
            <a:endParaRPr sz="1100">
              <a:latin typeface="Arial"/>
              <a:cs typeface="Arial"/>
            </a:endParaRPr>
          </a:p>
          <a:p>
            <a:pPr marL="628015">
              <a:lnSpc>
                <a:spcPts val="1290"/>
              </a:lnSpc>
            </a:pPr>
            <a:r>
              <a:rPr dirty="0" sz="1100" spc="235"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934085">
              <a:lnSpc>
                <a:spcPts val="1285"/>
              </a:lnSpc>
            </a:pPr>
            <a:r>
              <a:rPr dirty="0" sz="1100" spc="-5">
                <a:solidFill>
                  <a:srgbClr val="2B91AE"/>
                </a:solidFill>
                <a:latin typeface="Arial"/>
                <a:cs typeface="Arial"/>
              </a:rPr>
              <a:t>MessageBox</a:t>
            </a:r>
            <a:r>
              <a:rPr dirty="0" sz="1100" spc="-5">
                <a:latin typeface="Arial"/>
                <a:cs typeface="Arial"/>
              </a:rPr>
              <a:t>.Show(</a:t>
            </a:r>
            <a:r>
              <a:rPr dirty="0" sz="1100" spc="-5">
                <a:solidFill>
                  <a:srgbClr val="A21515"/>
                </a:solidFill>
                <a:latin typeface="Arial"/>
                <a:cs typeface="Arial"/>
              </a:rPr>
              <a:t>"Bạn </a:t>
            </a:r>
            <a:r>
              <a:rPr dirty="0" sz="1100" spc="-10">
                <a:solidFill>
                  <a:srgbClr val="A21515"/>
                </a:solidFill>
                <a:latin typeface="Arial"/>
                <a:cs typeface="Arial"/>
              </a:rPr>
              <a:t>đã </a:t>
            </a:r>
            <a:r>
              <a:rPr dirty="0" sz="1100" spc="5">
                <a:solidFill>
                  <a:srgbClr val="A21515"/>
                </a:solidFill>
                <a:latin typeface="Arial"/>
                <a:cs typeface="Arial"/>
              </a:rPr>
              <a:t>chọn </a:t>
            </a:r>
            <a:r>
              <a:rPr dirty="0" sz="1100" spc="-90">
                <a:solidFill>
                  <a:srgbClr val="A21515"/>
                </a:solidFill>
                <a:latin typeface="Arial"/>
                <a:cs typeface="Arial"/>
              </a:rPr>
              <a:t>mục </a:t>
            </a:r>
            <a:r>
              <a:rPr dirty="0" sz="1100" spc="-85">
                <a:solidFill>
                  <a:srgbClr val="A21515"/>
                </a:solidFill>
                <a:latin typeface="Arial"/>
                <a:cs typeface="Arial"/>
              </a:rPr>
              <a:t>menu</a:t>
            </a:r>
            <a:r>
              <a:rPr dirty="0" sz="1100" spc="-10">
                <a:solidFill>
                  <a:srgbClr val="A21515"/>
                </a:solidFill>
                <a:latin typeface="Arial"/>
                <a:cs typeface="Arial"/>
              </a:rPr>
              <a:t> </a:t>
            </a:r>
            <a:r>
              <a:rPr dirty="0" sz="1100" spc="25">
                <a:solidFill>
                  <a:srgbClr val="A21515"/>
                </a:solidFill>
                <a:latin typeface="Arial"/>
                <a:cs typeface="Arial"/>
              </a:rPr>
              <a:t>New"</a:t>
            </a:r>
            <a:r>
              <a:rPr dirty="0" sz="1100" spc="25">
                <a:latin typeface="Arial"/>
                <a:cs typeface="Arial"/>
              </a:rPr>
              <a:t>,</a:t>
            </a:r>
            <a:endParaRPr sz="1100">
              <a:latin typeface="Arial"/>
              <a:cs typeface="Arial"/>
            </a:endParaRPr>
          </a:p>
          <a:p>
            <a:pPr marL="1242060">
              <a:lnSpc>
                <a:spcPts val="1290"/>
              </a:lnSpc>
            </a:pPr>
            <a:r>
              <a:rPr dirty="0" sz="1100" spc="15">
                <a:solidFill>
                  <a:srgbClr val="A21515"/>
                </a:solidFill>
                <a:latin typeface="Arial"/>
                <a:cs typeface="Arial"/>
              </a:rPr>
              <a:t>"Thông</a:t>
            </a:r>
            <a:r>
              <a:rPr dirty="0" sz="1100" spc="290">
                <a:solidFill>
                  <a:srgbClr val="A21515"/>
                </a:solidFill>
                <a:latin typeface="Arial"/>
                <a:cs typeface="Arial"/>
              </a:rPr>
              <a:t> </a:t>
            </a:r>
            <a:r>
              <a:rPr dirty="0" sz="1100" spc="50">
                <a:solidFill>
                  <a:srgbClr val="A21515"/>
                </a:solidFill>
                <a:latin typeface="Arial"/>
                <a:cs typeface="Arial"/>
              </a:rPr>
              <a:t>báo"</a:t>
            </a:r>
            <a:r>
              <a:rPr dirty="0" sz="1100" spc="50">
                <a:latin typeface="Arial"/>
                <a:cs typeface="Arial"/>
              </a:rPr>
              <a:t>,</a:t>
            </a:r>
            <a:r>
              <a:rPr dirty="0" sz="1100" spc="50">
                <a:solidFill>
                  <a:srgbClr val="2B91AE"/>
                </a:solidFill>
                <a:latin typeface="Arial"/>
                <a:cs typeface="Arial"/>
              </a:rPr>
              <a:t>MessageBoxButtons</a:t>
            </a:r>
            <a:r>
              <a:rPr dirty="0" sz="1100" spc="50">
                <a:latin typeface="Arial"/>
                <a:cs typeface="Arial"/>
              </a:rPr>
              <a:t>.OK,</a:t>
            </a:r>
            <a:r>
              <a:rPr dirty="0" sz="1100" spc="50">
                <a:solidFill>
                  <a:srgbClr val="2B91AE"/>
                </a:solidFill>
                <a:latin typeface="Arial"/>
                <a:cs typeface="Arial"/>
              </a:rPr>
              <a:t>MessageBoxIcon</a:t>
            </a:r>
            <a:r>
              <a:rPr dirty="0" sz="1100" spc="50">
                <a:latin typeface="Arial"/>
                <a:cs typeface="Arial"/>
              </a:rPr>
              <a:t>.Information);</a:t>
            </a:r>
            <a:endParaRPr sz="1100">
              <a:latin typeface="Arial"/>
              <a:cs typeface="Arial"/>
            </a:endParaRPr>
          </a:p>
          <a:p>
            <a:pPr marL="628015">
              <a:lnSpc>
                <a:spcPts val="1310"/>
              </a:lnSpc>
            </a:pPr>
            <a:r>
              <a:rPr dirty="0" sz="1100" spc="235"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530"/>
              </a:spcBef>
            </a:pP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menu khác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80">
                <a:latin typeface="Times New Roman"/>
                <a:cs typeface="Times New Roman"/>
              </a:rPr>
              <a:t>tƣơng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tự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400" b="1">
                <a:latin typeface="Arial"/>
                <a:cs typeface="Arial"/>
              </a:rPr>
              <a:t>5.2. </a:t>
            </a:r>
            <a:r>
              <a:rPr dirty="0" sz="1400" spc="-5" b="1">
                <a:latin typeface="Arial"/>
                <a:cs typeface="Arial"/>
              </a:rPr>
              <a:t>Popup </a:t>
            </a:r>
            <a:r>
              <a:rPr dirty="0" sz="1400" b="1">
                <a:latin typeface="Arial"/>
                <a:cs typeface="Arial"/>
              </a:rPr>
              <a:t>menu –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ContextMenuStrip</a:t>
            </a:r>
            <a:endParaRPr sz="1400">
              <a:latin typeface="Arial"/>
              <a:cs typeface="Arial"/>
            </a:endParaRPr>
          </a:p>
          <a:p>
            <a:pPr algn="just" marL="12700" marR="5080" indent="359410">
              <a:lnSpc>
                <a:spcPct val="124200"/>
              </a:lnSpc>
              <a:spcBef>
                <a:spcPts val="935"/>
              </a:spcBef>
              <a:tabLst>
                <a:tab pos="3664585" algn="l"/>
              </a:tabLst>
            </a:pPr>
            <a:r>
              <a:rPr dirty="0" sz="1300" spc="-5">
                <a:latin typeface="Times New Roman"/>
                <a:cs typeface="Times New Roman"/>
              </a:rPr>
              <a:t>Điều</a:t>
            </a:r>
            <a:r>
              <a:rPr dirty="0" sz="1300" spc="2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khiển</a:t>
            </a:r>
            <a:r>
              <a:rPr dirty="0" sz="1300" spc="2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ContextMenuStrip	cho phép tạo các </a:t>
            </a:r>
            <a:r>
              <a:rPr dirty="0" sz="1300" spc="-10">
                <a:latin typeface="Times New Roman"/>
                <a:cs typeface="Times New Roman"/>
              </a:rPr>
              <a:t>menu </a:t>
            </a:r>
            <a:r>
              <a:rPr dirty="0" sz="1300">
                <a:latin typeface="Times New Roman"/>
                <a:cs typeface="Times New Roman"/>
              </a:rPr>
              <a:t>dạng </a:t>
            </a:r>
            <a:r>
              <a:rPr dirty="0" sz="1300" spc="-5">
                <a:latin typeface="Times New Roman"/>
                <a:cs typeface="Times New Roman"/>
              </a:rPr>
              <a:t>Popup 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gắn với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khiển </a:t>
            </a:r>
            <a:r>
              <a:rPr dirty="0" sz="1300" spc="-5">
                <a:latin typeface="Times New Roman"/>
                <a:cs typeface="Times New Roman"/>
              </a:rPr>
              <a:t>nào đó </a:t>
            </a:r>
            <a:r>
              <a:rPr dirty="0" sz="1300" spc="-10">
                <a:latin typeface="Times New Roman"/>
                <a:cs typeface="Times New Roman"/>
              </a:rPr>
              <a:t>trên </a:t>
            </a:r>
            <a:r>
              <a:rPr dirty="0" sz="1300" spc="-5">
                <a:latin typeface="Times New Roman"/>
                <a:cs typeface="Times New Roman"/>
              </a:rPr>
              <a:t>Form, menu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chỉ xuất hiện khi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85">
                <a:latin typeface="Times New Roman"/>
                <a:cs typeface="Times New Roman"/>
              </a:rPr>
              <a:t>kích  </a:t>
            </a:r>
            <a:r>
              <a:rPr dirty="0" sz="1300" spc="-5">
                <a:latin typeface="Times New Roman"/>
                <a:cs typeface="Times New Roman"/>
              </a:rPr>
              <a:t>chuột phải tại </a:t>
            </a:r>
            <a:r>
              <a:rPr dirty="0" sz="1300">
                <a:latin typeface="Times New Roman"/>
                <a:cs typeface="Times New Roman"/>
              </a:rPr>
              <a:t>điều </a:t>
            </a:r>
            <a:r>
              <a:rPr dirty="0" sz="1300" spc="-5">
                <a:latin typeface="Times New Roman"/>
                <a:cs typeface="Times New Roman"/>
              </a:rPr>
              <a:t>khiển gắn menu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đó.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Điều khiển ContextMenuStrip có </a:t>
            </a:r>
            <a:r>
              <a:rPr dirty="0" sz="1300" spc="-10">
                <a:latin typeface="Times New Roman"/>
                <a:cs typeface="Times New Roman"/>
              </a:rPr>
              <a:t>tiếp </a:t>
            </a:r>
            <a:r>
              <a:rPr dirty="0" sz="1300" spc="-5">
                <a:latin typeface="Times New Roman"/>
                <a:cs typeface="Times New Roman"/>
              </a:rPr>
              <a:t>đầu ngữ là </a:t>
            </a:r>
            <a:r>
              <a:rPr dirty="0" sz="1300" spc="-10" b="1">
                <a:latin typeface="Times New Roman"/>
                <a:cs typeface="Times New Roman"/>
              </a:rPr>
              <a:t>cmnu </a:t>
            </a:r>
            <a:r>
              <a:rPr dirty="0" sz="1300" spc="-5">
                <a:latin typeface="Times New Roman"/>
                <a:cs typeface="Times New Roman"/>
              </a:rPr>
              <a:t>và có các thuộc tính và 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tự </a:t>
            </a:r>
            <a:r>
              <a:rPr dirty="0" sz="1300" spc="-13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điều </a:t>
            </a:r>
            <a:r>
              <a:rPr dirty="0" sz="1300">
                <a:latin typeface="Times New Roman"/>
                <a:cs typeface="Times New Roman"/>
              </a:rPr>
              <a:t>khiển</a:t>
            </a:r>
            <a:r>
              <a:rPr dirty="0" sz="1300" spc="-1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MenuStrip.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b="1">
                <a:latin typeface="Times New Roman"/>
                <a:cs typeface="Times New Roman"/>
              </a:rPr>
              <a:t>Bài tập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22: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Viết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10">
                <a:latin typeface="Times New Roman"/>
                <a:cs typeface="Times New Roman"/>
              </a:rPr>
              <a:t>menu </a:t>
            </a:r>
            <a:r>
              <a:rPr dirty="0" sz="1300" spc="-5">
                <a:latin typeface="Times New Roman"/>
                <a:cs typeface="Times New Roman"/>
              </a:rPr>
              <a:t>Popup có giao diện và các chức năng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13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2727325"/>
            <a:chOff x="1062532" y="792480"/>
            <a:chExt cx="6189980" cy="2727325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51108" y="813458"/>
              <a:ext cx="3976666" cy="27063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3591585"/>
            <a:ext cx="6180455" cy="21520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543560">
              <a:lnSpc>
                <a:spcPct val="124400"/>
              </a:lnSpc>
              <a:spcBef>
                <a:spcPts val="105"/>
              </a:spcBef>
            </a:pPr>
            <a:r>
              <a:rPr dirty="0" sz="1300" spc="-5">
                <a:latin typeface="Times New Roman"/>
                <a:cs typeface="Times New Roman"/>
              </a:rPr>
              <a:t>Bôi đen các dòng </a:t>
            </a:r>
            <a:r>
              <a:rPr dirty="0" sz="1300">
                <a:latin typeface="Times New Roman"/>
                <a:cs typeface="Times New Roman"/>
              </a:rPr>
              <a:t>văn </a:t>
            </a:r>
            <a:r>
              <a:rPr dirty="0" sz="1300" spc="-5">
                <a:latin typeface="Times New Roman"/>
                <a:cs typeface="Times New Roman"/>
              </a:rPr>
              <a:t>bản trong hộp </a:t>
            </a:r>
            <a:r>
              <a:rPr dirty="0" sz="1300" spc="-5" i="1">
                <a:latin typeface="Times New Roman"/>
                <a:cs typeface="Times New Roman"/>
              </a:rPr>
              <a:t>V</a:t>
            </a:r>
            <a:r>
              <a:rPr dirty="0" sz="1300" spc="-5">
                <a:latin typeface="Times New Roman"/>
                <a:cs typeface="Times New Roman"/>
              </a:rPr>
              <a:t>ă</a:t>
            </a:r>
            <a:r>
              <a:rPr dirty="0" sz="1300" spc="-5" i="1">
                <a:latin typeface="Times New Roman"/>
                <a:cs typeface="Times New Roman"/>
              </a:rPr>
              <a:t>n b</a:t>
            </a:r>
            <a:r>
              <a:rPr dirty="0" sz="1300" spc="-5">
                <a:latin typeface="Times New Roman"/>
                <a:cs typeface="Times New Roman"/>
              </a:rPr>
              <a:t>ả</a:t>
            </a:r>
            <a:r>
              <a:rPr dirty="0" sz="1300" spc="-5" i="1">
                <a:latin typeface="Times New Roman"/>
                <a:cs typeface="Times New Roman"/>
              </a:rPr>
              <a:t>n 1 </a:t>
            </a:r>
            <a:r>
              <a:rPr dirty="0" sz="1300" spc="-5">
                <a:latin typeface="Times New Roman"/>
                <a:cs typeface="Times New Roman"/>
              </a:rPr>
              <a:t>và kích </a:t>
            </a:r>
            <a:r>
              <a:rPr dirty="0" sz="1300">
                <a:latin typeface="Times New Roman"/>
                <a:cs typeface="Times New Roman"/>
              </a:rPr>
              <a:t>chuột </a:t>
            </a:r>
            <a:r>
              <a:rPr dirty="0" sz="1300" spc="-5">
                <a:latin typeface="Times New Roman"/>
                <a:cs typeface="Times New Roman"/>
              </a:rPr>
              <a:t>phải tại vị </a:t>
            </a:r>
            <a:r>
              <a:rPr dirty="0" sz="1300">
                <a:latin typeface="Times New Roman"/>
                <a:cs typeface="Times New Roman"/>
              </a:rPr>
              <a:t>trí </a:t>
            </a:r>
            <a:r>
              <a:rPr dirty="0" sz="1300" spc="-5">
                <a:latin typeface="Times New Roman"/>
                <a:cs typeface="Times New Roman"/>
              </a:rPr>
              <a:t>bất  </a:t>
            </a:r>
            <a:r>
              <a:rPr dirty="0" sz="1300">
                <a:latin typeface="Times New Roman"/>
                <a:cs typeface="Times New Roman"/>
              </a:rPr>
              <a:t>kỳ </a:t>
            </a:r>
            <a:r>
              <a:rPr dirty="0" sz="1300" spc="-5">
                <a:latin typeface="Times New Roman"/>
                <a:cs typeface="Times New Roman"/>
              </a:rPr>
              <a:t>trong hộp </a:t>
            </a:r>
            <a:r>
              <a:rPr dirty="0" sz="1300" spc="-5" i="1">
                <a:latin typeface="Times New Roman"/>
                <a:cs typeface="Times New Roman"/>
              </a:rPr>
              <a:t>V</a:t>
            </a:r>
            <a:r>
              <a:rPr dirty="0" sz="1300" spc="-5">
                <a:latin typeface="Times New Roman"/>
                <a:cs typeface="Times New Roman"/>
              </a:rPr>
              <a:t>ă</a:t>
            </a:r>
            <a:r>
              <a:rPr dirty="0" sz="1300" spc="-5" i="1">
                <a:latin typeface="Times New Roman"/>
                <a:cs typeface="Times New Roman"/>
              </a:rPr>
              <a:t>n </a:t>
            </a:r>
            <a:r>
              <a:rPr dirty="0" sz="1300" spc="20" i="1">
                <a:latin typeface="Times New Roman"/>
                <a:cs typeface="Times New Roman"/>
              </a:rPr>
              <a:t>b</a:t>
            </a:r>
            <a:r>
              <a:rPr dirty="0" sz="1300" spc="20">
                <a:latin typeface="Times New Roman"/>
                <a:cs typeface="Times New Roman"/>
              </a:rPr>
              <a:t>ả</a:t>
            </a:r>
            <a:r>
              <a:rPr dirty="0" sz="1300" spc="20" i="1">
                <a:latin typeface="Times New Roman"/>
                <a:cs typeface="Times New Roman"/>
              </a:rPr>
              <a:t>n </a:t>
            </a:r>
            <a:r>
              <a:rPr dirty="0" sz="1300" spc="-5" i="1">
                <a:latin typeface="Times New Roman"/>
                <a:cs typeface="Times New Roman"/>
              </a:rPr>
              <a:t>1</a:t>
            </a:r>
            <a:r>
              <a:rPr dirty="0" sz="1300" spc="-5">
                <a:latin typeface="Times New Roman"/>
                <a:cs typeface="Times New Roman"/>
              </a:rPr>
              <a:t>, xuất hiện </a:t>
            </a:r>
            <a:r>
              <a:rPr dirty="0" sz="1300" spc="-10">
                <a:latin typeface="Times New Roman"/>
                <a:cs typeface="Times New Roman"/>
              </a:rPr>
              <a:t>menu </a:t>
            </a:r>
            <a:r>
              <a:rPr dirty="0" sz="1300">
                <a:latin typeface="Times New Roman"/>
                <a:cs typeface="Times New Roman"/>
              </a:rPr>
              <a:t>gồm </a:t>
            </a:r>
            <a:r>
              <a:rPr dirty="0" sz="1300" spc="-5">
                <a:latin typeface="Times New Roman"/>
                <a:cs typeface="Times New Roman"/>
              </a:rPr>
              <a:t>3 mục </a:t>
            </a:r>
            <a:r>
              <a:rPr dirty="0" sz="1300">
                <a:latin typeface="Times New Roman"/>
                <a:cs typeface="Times New Roman"/>
              </a:rPr>
              <a:t>lựa chọn: </a:t>
            </a:r>
            <a:r>
              <a:rPr dirty="0" sz="1300" spc="-5" b="1" i="1">
                <a:latin typeface="Times New Roman"/>
                <a:cs typeface="Times New Roman"/>
              </a:rPr>
              <a:t>Copy, </a:t>
            </a:r>
            <a:r>
              <a:rPr dirty="0" sz="1300" spc="-10" b="1" i="1">
                <a:latin typeface="Times New Roman"/>
                <a:cs typeface="Times New Roman"/>
              </a:rPr>
              <a:t>Cut, </a:t>
            </a:r>
            <a:r>
              <a:rPr dirty="0" sz="1300" spc="-5" b="1" i="1">
                <a:latin typeface="Times New Roman"/>
                <a:cs typeface="Times New Roman"/>
              </a:rPr>
              <a:t>Paste</a:t>
            </a:r>
            <a:r>
              <a:rPr dirty="0" sz="1300" spc="-5">
                <a:latin typeface="Times New Roman"/>
                <a:cs typeface="Times New Roman"/>
              </a:rPr>
              <a:t>. Kích  chọn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 i="1">
                <a:latin typeface="Times New Roman"/>
                <a:cs typeface="Times New Roman"/>
              </a:rPr>
              <a:t>Copy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135">
                <a:latin typeface="Times New Roman"/>
                <a:cs typeface="Times New Roman"/>
              </a:rPr>
              <a:t>lƣu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dòng </a:t>
            </a:r>
            <a:r>
              <a:rPr dirty="0" sz="1300" spc="-5">
                <a:latin typeface="Times New Roman"/>
                <a:cs typeface="Times New Roman"/>
              </a:rPr>
              <a:t>văn bản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bôi đen vào bộ nhớ </a:t>
            </a:r>
            <a:r>
              <a:rPr dirty="0" sz="1300">
                <a:latin typeface="Times New Roman"/>
                <a:cs typeface="Times New Roman"/>
              </a:rPr>
              <a:t>đệm </a:t>
            </a:r>
            <a:r>
              <a:rPr dirty="0" sz="1300" spc="-5">
                <a:latin typeface="Times New Roman"/>
                <a:cs typeface="Times New Roman"/>
              </a:rPr>
              <a:t>ClipBoard. </a:t>
            </a:r>
            <a:r>
              <a:rPr dirty="0" sz="1300" spc="-90">
                <a:latin typeface="Times New Roman"/>
                <a:cs typeface="Times New Roman"/>
              </a:rPr>
              <a:t>Kích   </a:t>
            </a:r>
            <a:r>
              <a:rPr dirty="0" sz="1300" spc="-5">
                <a:latin typeface="Times New Roman"/>
                <a:cs typeface="Times New Roman"/>
              </a:rPr>
              <a:t>chuột phải tại vị trí </a:t>
            </a:r>
            <a:r>
              <a:rPr dirty="0" sz="1300">
                <a:latin typeface="Times New Roman"/>
                <a:cs typeface="Times New Roman"/>
              </a:rPr>
              <a:t>bất kỳ </a:t>
            </a:r>
            <a:r>
              <a:rPr dirty="0" sz="1300" spc="-5">
                <a:latin typeface="Times New Roman"/>
                <a:cs typeface="Times New Roman"/>
              </a:rPr>
              <a:t>trong hộp </a:t>
            </a:r>
            <a:r>
              <a:rPr dirty="0" sz="1300" spc="-5" i="1">
                <a:latin typeface="Times New Roman"/>
                <a:cs typeface="Times New Roman"/>
              </a:rPr>
              <a:t>V</a:t>
            </a:r>
            <a:r>
              <a:rPr dirty="0" sz="1300" spc="-5">
                <a:latin typeface="Times New Roman"/>
                <a:cs typeface="Times New Roman"/>
              </a:rPr>
              <a:t>ă</a:t>
            </a:r>
            <a:r>
              <a:rPr dirty="0" sz="1300" spc="-5" i="1">
                <a:latin typeface="Times New Roman"/>
                <a:cs typeface="Times New Roman"/>
              </a:rPr>
              <a:t>n b</a:t>
            </a:r>
            <a:r>
              <a:rPr dirty="0" sz="1300" spc="-5">
                <a:latin typeface="Times New Roman"/>
                <a:cs typeface="Times New Roman"/>
              </a:rPr>
              <a:t>ả</a:t>
            </a:r>
            <a:r>
              <a:rPr dirty="0" sz="1300" spc="-5" i="1">
                <a:latin typeface="Times New Roman"/>
                <a:cs typeface="Times New Roman"/>
              </a:rPr>
              <a:t>n 2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 i="1">
                <a:latin typeface="Times New Roman"/>
                <a:cs typeface="Times New Roman"/>
              </a:rPr>
              <a:t>Paste </a:t>
            </a: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>
                <a:latin typeface="Times New Roman"/>
                <a:cs typeface="Times New Roman"/>
              </a:rPr>
              <a:t>gán </a:t>
            </a:r>
            <a:r>
              <a:rPr dirty="0" sz="1300" spc="-5">
                <a:latin typeface="Times New Roman"/>
                <a:cs typeface="Times New Roman"/>
              </a:rPr>
              <a:t>nội </a:t>
            </a:r>
            <a:r>
              <a:rPr dirty="0" sz="1300" spc="-10">
                <a:latin typeface="Times New Roman"/>
                <a:cs typeface="Times New Roman"/>
              </a:rPr>
              <a:t>dung </a:t>
            </a:r>
            <a:r>
              <a:rPr dirty="0" sz="1300" spc="-5">
                <a:latin typeface="Times New Roman"/>
                <a:cs typeface="Times New Roman"/>
              </a:rPr>
              <a:t>dòng </a:t>
            </a:r>
            <a:r>
              <a:rPr dirty="0" sz="1300">
                <a:latin typeface="Times New Roman"/>
                <a:cs typeface="Times New Roman"/>
              </a:rPr>
              <a:t>văn  </a:t>
            </a:r>
            <a:r>
              <a:rPr dirty="0" sz="1300" spc="-5">
                <a:latin typeface="Times New Roman"/>
                <a:cs typeface="Times New Roman"/>
              </a:rPr>
              <a:t>bản trong ClipBoard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hộp </a:t>
            </a:r>
            <a:r>
              <a:rPr dirty="0" sz="1300" spc="-5" i="1">
                <a:latin typeface="Times New Roman"/>
                <a:cs typeface="Times New Roman"/>
              </a:rPr>
              <a:t>V</a:t>
            </a:r>
            <a:r>
              <a:rPr dirty="0" sz="1300" spc="-5">
                <a:latin typeface="Times New Roman"/>
                <a:cs typeface="Times New Roman"/>
              </a:rPr>
              <a:t>ă</a:t>
            </a:r>
            <a:r>
              <a:rPr dirty="0" sz="1300" spc="-5" i="1">
                <a:latin typeface="Times New Roman"/>
                <a:cs typeface="Times New Roman"/>
              </a:rPr>
              <a:t>n b</a:t>
            </a:r>
            <a:r>
              <a:rPr dirty="0" sz="1300" spc="-5">
                <a:latin typeface="Times New Roman"/>
                <a:cs typeface="Times New Roman"/>
              </a:rPr>
              <a:t>ả</a:t>
            </a:r>
            <a:r>
              <a:rPr dirty="0" sz="1300" spc="-5" i="1">
                <a:latin typeface="Times New Roman"/>
                <a:cs typeface="Times New Roman"/>
              </a:rPr>
              <a:t>n</a:t>
            </a:r>
            <a:r>
              <a:rPr dirty="0" sz="1300" spc="204" i="1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2</a:t>
            </a:r>
            <a:r>
              <a:rPr dirty="0" sz="1300" spc="-5"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20"/>
              </a:spcBef>
            </a:pPr>
            <a:r>
              <a:rPr dirty="0" sz="1300" spc="-5" b="1">
                <a:latin typeface="Times New Roman"/>
                <a:cs typeface="Times New Roman"/>
              </a:rPr>
              <a:t>Hướng</a:t>
            </a:r>
            <a:r>
              <a:rPr dirty="0" sz="1300" spc="-10" b="1">
                <a:latin typeface="Times New Roman"/>
                <a:cs typeface="Times New Roman"/>
              </a:rPr>
              <a:t> dẫn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700"/>
              </a:lnSpc>
              <a:spcBef>
                <a:spcPts val="560"/>
              </a:spcBef>
            </a:pPr>
            <a:r>
              <a:rPr dirty="0" sz="1300" spc="-5">
                <a:latin typeface="Times New Roman"/>
                <a:cs typeface="Times New Roman"/>
              </a:rPr>
              <a:t>Vào Microsoft Visual Studio 2010 </a:t>
            </a:r>
            <a:r>
              <a:rPr dirty="0" sz="1300">
                <a:latin typeface="Times New Roman"/>
                <a:cs typeface="Times New Roman"/>
              </a:rPr>
              <a:t>tạo </a:t>
            </a:r>
            <a:r>
              <a:rPr dirty="0" sz="1300" spc="-5">
                <a:latin typeface="Times New Roman"/>
                <a:cs typeface="Times New Roman"/>
              </a:rPr>
              <a:t>dự án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tên </a:t>
            </a:r>
            <a:r>
              <a:rPr dirty="0" sz="1300">
                <a:latin typeface="Times New Roman"/>
                <a:cs typeface="Times New Roman"/>
              </a:rPr>
              <a:t>là </a:t>
            </a:r>
            <a:r>
              <a:rPr dirty="0" sz="1300" spc="-5" b="1">
                <a:latin typeface="Times New Roman"/>
                <a:cs typeface="Times New Roman"/>
              </a:rPr>
              <a:t>MenuPopup </a:t>
            </a:r>
            <a:r>
              <a:rPr dirty="0" sz="1300" spc="-5">
                <a:latin typeface="Times New Roman"/>
                <a:cs typeface="Times New Roman"/>
              </a:rPr>
              <a:t>và thiết lập  giá </a:t>
            </a:r>
            <a:r>
              <a:rPr dirty="0" sz="1300">
                <a:latin typeface="Times New Roman"/>
                <a:cs typeface="Times New Roman"/>
              </a:rPr>
              <a:t>trị </a:t>
            </a:r>
            <a:r>
              <a:rPr dirty="0" sz="1300" spc="-5">
                <a:latin typeface="Times New Roman"/>
                <a:cs typeface="Times New Roman"/>
              </a:rPr>
              <a:t>cho các thuộc </a:t>
            </a:r>
            <a:r>
              <a:rPr dirty="0" sz="1300" spc="-1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của các</a:t>
            </a:r>
            <a:r>
              <a:rPr dirty="0" sz="1300" spc="-1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điều khiển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45412" y="5942964"/>
          <a:ext cx="4625975" cy="2434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2040"/>
                <a:gridCol w="923924"/>
                <a:gridCol w="944880"/>
                <a:gridCol w="899159"/>
                <a:gridCol w="766445"/>
              </a:tblGrid>
              <a:tr h="420624"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Đ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ề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 khi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ể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n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Name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Text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0" marR="93345" indent="46990">
                        <a:lnSpc>
                          <a:spcPts val="1330"/>
                        </a:lnSpc>
                        <a:spcBef>
                          <a:spcPts val="640"/>
                        </a:spcBef>
                      </a:pPr>
                      <a:r>
                        <a:rPr dirty="0" sz="1150" b="1">
                          <a:latin typeface="Times New Roman"/>
                          <a:cs typeface="Times New Roman"/>
                        </a:rPr>
                        <a:t>Context  </a:t>
                      </a: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nu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tr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ip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12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5585" marR="93980" indent="-120650">
                        <a:lnSpc>
                          <a:spcPts val="1330"/>
                        </a:lnSpc>
                        <a:spcBef>
                          <a:spcPts val="640"/>
                        </a:spcBef>
                      </a:pPr>
                      <a:r>
                        <a:rPr dirty="0" sz="1150" spc="5" b="1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dirty="0" sz="1150" spc="10" b="1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rt</a:t>
                      </a:r>
                      <a:r>
                        <a:rPr dirty="0" sz="1150" spc="15" b="1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150" spc="-5" b="1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t  </a:t>
                      </a:r>
                      <a:r>
                        <a:rPr dirty="0" sz="1150" b="1">
                          <a:latin typeface="Times New Roman"/>
                          <a:cs typeface="Times New Roman"/>
                        </a:rPr>
                        <a:t>Keys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12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 rowSpan="4">
                  <a:txBody>
                    <a:bodyPr/>
                    <a:lstStyle/>
                    <a:p>
                      <a:pPr marL="162560" marR="100965">
                        <a:lnSpc>
                          <a:spcPts val="1330"/>
                        </a:lnSpc>
                        <a:spcBef>
                          <a:spcPts val="60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tex</a:t>
                      </a:r>
                      <a:r>
                        <a:rPr dirty="0" sz="1150" spc="15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1150" spc="1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u  </a:t>
                      </a:r>
                      <a:r>
                        <a:rPr dirty="0" sz="1150" spc="-5">
                          <a:latin typeface="Times New Roman"/>
                          <a:cs typeface="Times New Roman"/>
                        </a:rPr>
                        <a:t>Strip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762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cmnuEdit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2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cmnuCopy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5">
                          <a:latin typeface="Times New Roman"/>
                          <a:cs typeface="Times New Roman"/>
                        </a:rPr>
                        <a:t>Copy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Ctrl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2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cmnuCut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Cut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350"/>
                        </a:lnSpc>
                        <a:spcBef>
                          <a:spcPts val="53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Ctrl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X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99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2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cmnuPaste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Paste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35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Ctrl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dirty="0" sz="115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V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16256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Label1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317">
                <a:tc>
                  <a:txBody>
                    <a:bodyPr/>
                    <a:lstStyle/>
                    <a:p>
                      <a:pPr marL="162560">
                        <a:lnSpc>
                          <a:spcPts val="1350"/>
                        </a:lnSpc>
                        <a:spcBef>
                          <a:spcPts val="520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Label2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ts val="1350"/>
                        </a:lnSpc>
                        <a:spcBef>
                          <a:spcPts val="520"/>
                        </a:spcBef>
                      </a:pPr>
                      <a:r>
                        <a:rPr dirty="0" sz="1150" spc="-5">
                          <a:latin typeface="Times New Roman"/>
                          <a:cs typeface="Times New Roman"/>
                        </a:rPr>
                        <a:t>Văn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bản</a:t>
                      </a:r>
                      <a:r>
                        <a:rPr dirty="0" sz="1150" spc="-1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150">
                          <a:latin typeface="Times New Roman"/>
                          <a:cs typeface="Times New Roman"/>
                        </a:rPr>
                        <a:t>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60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16256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RichTextBox1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rtbVanban1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cmnuEdit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1459">
                <a:tc>
                  <a:txBody>
                    <a:bodyPr/>
                    <a:lstStyle/>
                    <a:p>
                      <a:pPr marL="16256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RichTextBox2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rtbVanban2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ts val="1360"/>
                        </a:lnSpc>
                        <a:spcBef>
                          <a:spcPts val="515"/>
                        </a:spcBef>
                      </a:pPr>
                      <a:r>
                        <a:rPr dirty="0" sz="1150">
                          <a:latin typeface="Times New Roman"/>
                          <a:cs typeface="Times New Roman"/>
                        </a:rPr>
                        <a:t>cmnuEdit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54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427733" y="8363950"/>
            <a:ext cx="5039995" cy="83121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sự kiện Click của 2 mnu </a:t>
            </a:r>
            <a:r>
              <a:rPr dirty="0" sz="1300">
                <a:latin typeface="Times New Roman"/>
                <a:cs typeface="Times New Roman"/>
              </a:rPr>
              <a:t>cmnuCopy </a:t>
            </a:r>
            <a:r>
              <a:rPr dirty="0" sz="1300" spc="-5">
                <a:latin typeface="Times New Roman"/>
                <a:cs typeface="Times New Roman"/>
              </a:rPr>
              <a:t>và cmnuPase viết </a:t>
            </a:r>
            <a:r>
              <a:rPr dirty="0" sz="1300" spc="-10">
                <a:latin typeface="Times New Roman"/>
                <a:cs typeface="Times New Roman"/>
              </a:rPr>
              <a:t>mã </a:t>
            </a:r>
            <a:r>
              <a:rPr dirty="0" sz="1300">
                <a:latin typeface="Times New Roman"/>
                <a:cs typeface="Times New Roman"/>
              </a:rPr>
              <a:t>lệnh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10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243840">
              <a:lnSpc>
                <a:spcPts val="1300"/>
              </a:lnSpc>
              <a:spcBef>
                <a:spcPts val="415"/>
              </a:spcBef>
            </a:pPr>
            <a:r>
              <a:rPr dirty="0" sz="1100" spc="125">
                <a:solidFill>
                  <a:srgbClr val="0000FF"/>
                </a:solidFill>
                <a:latin typeface="Arial"/>
                <a:cs typeface="Arial"/>
              </a:rPr>
              <a:t>private </a:t>
            </a:r>
            <a:r>
              <a:rPr dirty="0" sz="1100" spc="95">
                <a:solidFill>
                  <a:srgbClr val="0000FF"/>
                </a:solidFill>
                <a:latin typeface="Arial"/>
                <a:cs typeface="Arial"/>
              </a:rPr>
              <a:t>void </a:t>
            </a:r>
            <a:r>
              <a:rPr dirty="0" sz="1100" spc="50">
                <a:latin typeface="Arial"/>
                <a:cs typeface="Arial"/>
              </a:rPr>
              <a:t>cmnuCopy_Click(</a:t>
            </a:r>
            <a:r>
              <a:rPr dirty="0" sz="1100" spc="50">
                <a:solidFill>
                  <a:srgbClr val="0000FF"/>
                </a:solidFill>
                <a:latin typeface="Arial"/>
                <a:cs typeface="Arial"/>
              </a:rPr>
              <a:t>object </a:t>
            </a:r>
            <a:r>
              <a:rPr dirty="0" sz="1100" spc="75">
                <a:latin typeface="Arial"/>
                <a:cs typeface="Arial"/>
              </a:rPr>
              <a:t>sender, </a:t>
            </a:r>
            <a:r>
              <a:rPr dirty="0" sz="1100" spc="35">
                <a:solidFill>
                  <a:srgbClr val="2B91AE"/>
                </a:solidFill>
                <a:latin typeface="Arial"/>
                <a:cs typeface="Arial"/>
              </a:rPr>
              <a:t>EventArgs </a:t>
            </a:r>
            <a:r>
              <a:rPr dirty="0" sz="1100" spc="105">
                <a:latin typeface="Arial"/>
                <a:cs typeface="Arial"/>
              </a:rPr>
              <a:t>e)</a:t>
            </a:r>
            <a:endParaRPr sz="1100">
              <a:latin typeface="Arial"/>
              <a:cs typeface="Arial"/>
            </a:endParaRPr>
          </a:p>
          <a:p>
            <a:pPr marL="268605">
              <a:lnSpc>
                <a:spcPts val="1285"/>
              </a:lnSpc>
            </a:pPr>
            <a:r>
              <a:rPr dirty="0" sz="1100" spc="235"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574675">
              <a:lnSpc>
                <a:spcPts val="1300"/>
              </a:lnSpc>
            </a:pPr>
            <a:r>
              <a:rPr dirty="0" sz="1100" spc="80">
                <a:solidFill>
                  <a:srgbClr val="2B91AE"/>
                </a:solidFill>
                <a:latin typeface="Arial"/>
                <a:cs typeface="Arial"/>
              </a:rPr>
              <a:t>Clipboard</a:t>
            </a:r>
            <a:r>
              <a:rPr dirty="0" sz="1100" spc="80">
                <a:latin typeface="Arial"/>
                <a:cs typeface="Arial"/>
              </a:rPr>
              <a:t>.SetText(rtbVanBan1.SelectedText);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65320" y="3637915"/>
            <a:ext cx="332104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68120" y="435699"/>
            <a:ext cx="6179185" cy="3707129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628015">
              <a:lnSpc>
                <a:spcPct val="100000"/>
              </a:lnSpc>
              <a:spcBef>
                <a:spcPts val="515"/>
              </a:spcBef>
            </a:pPr>
            <a:r>
              <a:rPr dirty="0" sz="1100" spc="235"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628015">
              <a:lnSpc>
                <a:spcPts val="1300"/>
              </a:lnSpc>
              <a:spcBef>
                <a:spcPts val="5"/>
              </a:spcBef>
            </a:pPr>
            <a:r>
              <a:rPr dirty="0" sz="1100" spc="125">
                <a:solidFill>
                  <a:srgbClr val="0000FF"/>
                </a:solidFill>
                <a:latin typeface="Arial"/>
                <a:cs typeface="Arial"/>
              </a:rPr>
              <a:t>private </a:t>
            </a:r>
            <a:r>
              <a:rPr dirty="0" sz="1100" spc="95">
                <a:solidFill>
                  <a:srgbClr val="0000FF"/>
                </a:solidFill>
                <a:latin typeface="Arial"/>
                <a:cs typeface="Arial"/>
              </a:rPr>
              <a:t>void </a:t>
            </a:r>
            <a:r>
              <a:rPr dirty="0" sz="1100" spc="50">
                <a:latin typeface="Arial"/>
                <a:cs typeface="Arial"/>
              </a:rPr>
              <a:t>cmnuPase_Click(</a:t>
            </a:r>
            <a:r>
              <a:rPr dirty="0" sz="1100" spc="50">
                <a:solidFill>
                  <a:srgbClr val="0000FF"/>
                </a:solidFill>
                <a:latin typeface="Arial"/>
                <a:cs typeface="Arial"/>
              </a:rPr>
              <a:t>object </a:t>
            </a:r>
            <a:r>
              <a:rPr dirty="0" sz="1100" spc="75">
                <a:latin typeface="Arial"/>
                <a:cs typeface="Arial"/>
              </a:rPr>
              <a:t>sender, </a:t>
            </a:r>
            <a:r>
              <a:rPr dirty="0" sz="1100" spc="35">
                <a:solidFill>
                  <a:srgbClr val="2B91AE"/>
                </a:solidFill>
                <a:latin typeface="Arial"/>
                <a:cs typeface="Arial"/>
              </a:rPr>
              <a:t>EventArgs</a:t>
            </a:r>
            <a:r>
              <a:rPr dirty="0" sz="1100" spc="50">
                <a:solidFill>
                  <a:srgbClr val="2B91AE"/>
                </a:solidFill>
                <a:latin typeface="Arial"/>
                <a:cs typeface="Arial"/>
              </a:rPr>
              <a:t> </a:t>
            </a:r>
            <a:r>
              <a:rPr dirty="0" sz="1100" spc="105">
                <a:latin typeface="Arial"/>
                <a:cs typeface="Arial"/>
              </a:rPr>
              <a:t>e)</a:t>
            </a:r>
            <a:endParaRPr sz="1100">
              <a:latin typeface="Arial"/>
              <a:cs typeface="Arial"/>
            </a:endParaRPr>
          </a:p>
          <a:p>
            <a:pPr marL="628015">
              <a:lnSpc>
                <a:spcPts val="1290"/>
              </a:lnSpc>
            </a:pPr>
            <a:r>
              <a:rPr dirty="0" sz="1100" spc="235">
                <a:latin typeface="Arial"/>
                <a:cs typeface="Arial"/>
              </a:rPr>
              <a:t>{</a:t>
            </a:r>
            <a:endParaRPr sz="1100">
              <a:latin typeface="Arial"/>
              <a:cs typeface="Arial"/>
            </a:endParaRPr>
          </a:p>
          <a:p>
            <a:pPr marL="934085">
              <a:lnSpc>
                <a:spcPts val="1290"/>
              </a:lnSpc>
            </a:pPr>
            <a:r>
              <a:rPr dirty="0" sz="1100" spc="50">
                <a:latin typeface="Arial"/>
                <a:cs typeface="Arial"/>
              </a:rPr>
              <a:t>rtbVanBan2.Text </a:t>
            </a:r>
            <a:r>
              <a:rPr dirty="0" sz="1100" spc="-40">
                <a:latin typeface="Arial"/>
                <a:cs typeface="Arial"/>
              </a:rPr>
              <a:t>=</a:t>
            </a:r>
            <a:r>
              <a:rPr dirty="0" sz="1100" spc="195">
                <a:latin typeface="Arial"/>
                <a:cs typeface="Arial"/>
              </a:rPr>
              <a:t> </a:t>
            </a:r>
            <a:r>
              <a:rPr dirty="0" sz="1100" spc="100">
                <a:solidFill>
                  <a:srgbClr val="2B91AE"/>
                </a:solidFill>
                <a:latin typeface="Arial"/>
                <a:cs typeface="Arial"/>
              </a:rPr>
              <a:t>Clipboard</a:t>
            </a:r>
            <a:r>
              <a:rPr dirty="0" sz="1100" spc="100">
                <a:latin typeface="Arial"/>
                <a:cs typeface="Arial"/>
              </a:rPr>
              <a:t>.GetText();</a:t>
            </a:r>
            <a:endParaRPr sz="1100">
              <a:latin typeface="Arial"/>
              <a:cs typeface="Arial"/>
            </a:endParaRPr>
          </a:p>
          <a:p>
            <a:pPr marL="628015">
              <a:lnSpc>
                <a:spcPts val="1300"/>
              </a:lnSpc>
            </a:pPr>
            <a:r>
              <a:rPr dirty="0" sz="1100" spc="235">
                <a:latin typeface="Arial"/>
                <a:cs typeface="Arial"/>
              </a:rPr>
              <a:t>}</a:t>
            </a:r>
            <a:endParaRPr sz="11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530"/>
              </a:spcBef>
            </a:pP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>
                <a:latin typeface="Times New Roman"/>
                <a:cs typeface="Times New Roman"/>
              </a:rPr>
              <a:t>menu khác </a:t>
            </a:r>
            <a:r>
              <a:rPr dirty="0" sz="1300">
                <a:latin typeface="Times New Roman"/>
                <a:cs typeface="Times New Roman"/>
              </a:rPr>
              <a:t>viết </a:t>
            </a:r>
            <a:r>
              <a:rPr dirty="0" sz="1300" spc="-80">
                <a:latin typeface="Times New Roman"/>
                <a:cs typeface="Times New Roman"/>
              </a:rPr>
              <a:t>tƣơng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tự.</a:t>
            </a:r>
            <a:endParaRPr sz="1300">
              <a:latin typeface="Times New Roman"/>
              <a:cs typeface="Times New Roman"/>
            </a:endParaRPr>
          </a:p>
          <a:p>
            <a:pPr lvl="1" marL="359410" indent="-347345">
              <a:lnSpc>
                <a:spcPct val="100000"/>
              </a:lnSpc>
              <a:spcBef>
                <a:spcPts val="1005"/>
              </a:spcBef>
              <a:buFont typeface="Arial"/>
              <a:buAutoNum type="arabicPeriod" startAt="3"/>
              <a:tabLst>
                <a:tab pos="360045" algn="l"/>
              </a:tabLst>
            </a:pPr>
            <a:r>
              <a:rPr dirty="0" sz="1400" spc="-5" b="1">
                <a:latin typeface="Arial"/>
                <a:cs typeface="Arial"/>
              </a:rPr>
              <a:t>Đ</a:t>
            </a:r>
            <a:r>
              <a:rPr dirty="0" sz="1400" spc="-5" b="1">
                <a:latin typeface="Arial"/>
                <a:cs typeface="Arial"/>
              </a:rPr>
              <a:t>ồ án nhiều biểu mẫu</a:t>
            </a:r>
            <a:endParaRPr sz="1400">
              <a:latin typeface="Arial"/>
              <a:cs typeface="Arial"/>
            </a:endParaRPr>
          </a:p>
          <a:p>
            <a:pPr marL="12700" marR="6350" indent="359410">
              <a:lnSpc>
                <a:spcPct val="124600"/>
              </a:lnSpc>
              <a:spcBef>
                <a:spcPts val="615"/>
              </a:spcBef>
            </a:pPr>
            <a:r>
              <a:rPr dirty="0" sz="1300" spc="-5">
                <a:latin typeface="Times New Roman"/>
                <a:cs typeface="Times New Roman"/>
              </a:rPr>
              <a:t>Khi ứng dụng trở lên phức tạp,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không thể chỉ chứa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một </a:t>
            </a:r>
            <a:r>
              <a:rPr dirty="0" sz="1300" spc="-40">
                <a:latin typeface="Times New Roman"/>
                <a:cs typeface="Times New Roman"/>
              </a:rPr>
              <a:t>biểu  </a:t>
            </a:r>
            <a:r>
              <a:rPr dirty="0" sz="1300" spc="-10">
                <a:latin typeface="Times New Roman"/>
                <a:cs typeface="Times New Roman"/>
              </a:rPr>
              <a:t>mẫu mà </a:t>
            </a:r>
            <a:r>
              <a:rPr dirty="0" sz="1300" spc="-5">
                <a:latin typeface="Times New Roman"/>
                <a:cs typeface="Times New Roman"/>
              </a:rPr>
              <a:t>phải sử </a:t>
            </a:r>
            <a:r>
              <a:rPr dirty="0" sz="1300" spc="5">
                <a:latin typeface="Times New Roman"/>
                <a:cs typeface="Times New Roman"/>
              </a:rPr>
              <a:t>dụng </a:t>
            </a:r>
            <a:r>
              <a:rPr dirty="0" sz="1300">
                <a:latin typeface="Times New Roman"/>
                <a:cs typeface="Times New Roman"/>
              </a:rPr>
              <a:t>nhiều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">
                <a:latin typeface="Times New Roman"/>
                <a:cs typeface="Times New Roman"/>
              </a:rPr>
              <a:t>để bổ sung tính linh hoạt và </a:t>
            </a:r>
            <a:r>
              <a:rPr dirty="0" sz="1300">
                <a:latin typeface="Times New Roman"/>
                <a:cs typeface="Times New Roman"/>
              </a:rPr>
              <a:t>năng </a:t>
            </a:r>
            <a:r>
              <a:rPr dirty="0" sz="1300" spc="-5">
                <a:latin typeface="Times New Roman"/>
                <a:cs typeface="Times New Roman"/>
              </a:rPr>
              <a:t>lực cho ứng</a:t>
            </a:r>
            <a:r>
              <a:rPr dirty="0" sz="1300" spc="26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dụng.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1025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B</a:t>
            </a:r>
            <a:r>
              <a:rPr dirty="0" sz="1200" spc="-5" b="1" i="1">
                <a:latin typeface="Arial"/>
                <a:cs typeface="Arial"/>
              </a:rPr>
              <a:t>ổ </a:t>
            </a:r>
            <a:r>
              <a:rPr dirty="0" sz="1200" b="1" i="1">
                <a:latin typeface="Arial"/>
                <a:cs typeface="Arial"/>
              </a:rPr>
              <a:t>sung </a:t>
            </a:r>
            <a:r>
              <a:rPr dirty="0" sz="1200" spc="-5" b="1" i="1">
                <a:latin typeface="Arial"/>
                <a:cs typeface="Arial"/>
              </a:rPr>
              <a:t>biểu</a:t>
            </a:r>
            <a:r>
              <a:rPr dirty="0" sz="1200" spc="-20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mẫu</a:t>
            </a:r>
            <a:endParaRPr sz="1200">
              <a:latin typeface="Arial"/>
              <a:cs typeface="Arial"/>
            </a:endParaRPr>
          </a:p>
          <a:p>
            <a:pPr marL="12700" indent="359410">
              <a:lnSpc>
                <a:spcPct val="100000"/>
              </a:lnSpc>
              <a:spcBef>
                <a:spcPts val="910"/>
              </a:spcBef>
            </a:pPr>
            <a:r>
              <a:rPr dirty="0" sz="1300" spc="-5">
                <a:latin typeface="Times New Roman"/>
                <a:cs typeface="Times New Roman"/>
              </a:rPr>
              <a:t>Để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bổ sung thêm các biểu mẫu - Form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ứng dụng đang thiết kế, chọn </a:t>
            </a:r>
            <a:r>
              <a:rPr dirty="0" sz="1300" spc="-10">
                <a:latin typeface="Times New Roman"/>
                <a:cs typeface="Times New Roman"/>
              </a:rPr>
              <a:t>menu </a:t>
            </a:r>
            <a:r>
              <a:rPr dirty="0" sz="1300" spc="-5" i="1">
                <a:latin typeface="Times New Roman"/>
                <a:cs typeface="Times New Roman"/>
              </a:rPr>
              <a:t>Project/</a:t>
            </a: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ct val="123800"/>
              </a:lnSpc>
              <a:spcBef>
                <a:spcPts val="480"/>
              </a:spcBef>
              <a:tabLst>
                <a:tab pos="3789679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Add New  </a:t>
            </a:r>
            <a:r>
              <a:rPr dirty="0" sz="1300" i="1">
                <a:latin typeface="Times New Roman"/>
                <a:cs typeface="Times New Roman"/>
              </a:rPr>
              <a:t>Item…  </a:t>
            </a:r>
            <a:r>
              <a:rPr dirty="0" sz="1300">
                <a:latin typeface="Times New Roman"/>
                <a:cs typeface="Times New Roman"/>
              </a:rPr>
              <a:t>hoặc  </a:t>
            </a:r>
            <a:r>
              <a:rPr dirty="0" sz="1300" spc="-5">
                <a:latin typeface="Times New Roman"/>
                <a:cs typeface="Times New Roman"/>
              </a:rPr>
              <a:t>kích chuột</a:t>
            </a:r>
            <a:r>
              <a:rPr dirty="0" sz="1300" spc="12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vào biểu</a:t>
            </a:r>
            <a:r>
              <a:rPr dirty="0" sz="1300" spc="145">
                <a:latin typeface="Times New Roman"/>
                <a:cs typeface="Times New Roman"/>
              </a:rPr>
              <a:t> </a:t>
            </a:r>
            <a:r>
              <a:rPr dirty="0" sz="1300" spc="-85">
                <a:latin typeface="Times New Roman"/>
                <a:cs typeface="Times New Roman"/>
              </a:rPr>
              <a:t>tƣợng	</a:t>
            </a:r>
            <a:r>
              <a:rPr dirty="0" sz="1300" spc="-10">
                <a:latin typeface="Times New Roman"/>
                <a:cs typeface="Times New Roman"/>
              </a:rPr>
              <a:t>trên </a:t>
            </a:r>
            <a:r>
              <a:rPr dirty="0" sz="1300" spc="-5">
                <a:latin typeface="Times New Roman"/>
                <a:cs typeface="Times New Roman"/>
              </a:rPr>
              <a:t>thanh công </a:t>
            </a:r>
            <a:r>
              <a:rPr dirty="0" sz="1300">
                <a:latin typeface="Times New Roman"/>
                <a:cs typeface="Times New Roman"/>
              </a:rPr>
              <a:t>cụ </a:t>
            </a:r>
            <a:r>
              <a:rPr dirty="0" sz="1300" spc="-5">
                <a:latin typeface="Times New Roman"/>
                <a:cs typeface="Times New Roman"/>
              </a:rPr>
              <a:t>hoặc </a:t>
            </a:r>
            <a:r>
              <a:rPr dirty="0" sz="1300">
                <a:latin typeface="Times New Roman"/>
                <a:cs typeface="Times New Roman"/>
              </a:rPr>
              <a:t>bấm phím  </a:t>
            </a:r>
            <a:r>
              <a:rPr dirty="0" sz="1300" spc="-5">
                <a:latin typeface="Times New Roman"/>
                <a:cs typeface="Times New Roman"/>
              </a:rPr>
              <a:t>tắt </a:t>
            </a:r>
            <a:r>
              <a:rPr dirty="0" sz="1300" spc="-10" i="1">
                <a:latin typeface="Times New Roman"/>
                <a:cs typeface="Times New Roman"/>
              </a:rPr>
              <a:t>Ctrl+Shift+A </a:t>
            </a:r>
            <a:r>
              <a:rPr dirty="0" sz="1300" spc="-5">
                <a:latin typeface="Times New Roman"/>
                <a:cs typeface="Times New Roman"/>
              </a:rPr>
              <a:t>xuất hiện cửa sổ </a:t>
            </a:r>
            <a:r>
              <a:rPr dirty="0" sz="1300">
                <a:latin typeface="Times New Roman"/>
                <a:cs typeface="Times New Roman"/>
              </a:rPr>
              <a:t>Add </a:t>
            </a:r>
            <a:r>
              <a:rPr dirty="0" sz="1300" spc="-5">
                <a:latin typeface="Times New Roman"/>
                <a:cs typeface="Times New Roman"/>
              </a:rPr>
              <a:t>New</a:t>
            </a:r>
            <a:r>
              <a:rPr dirty="0" sz="1300" spc="1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Item: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0180" y="4270375"/>
            <a:ext cx="5693410" cy="347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8120" y="7798460"/>
            <a:ext cx="6178550" cy="133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20">
                <a:latin typeface="Times New Roman"/>
                <a:cs typeface="Times New Roman"/>
              </a:rPr>
              <a:t>C# </a:t>
            </a:r>
            <a:r>
              <a:rPr dirty="0" sz="1300" spc="-5">
                <a:latin typeface="Times New Roman"/>
                <a:cs typeface="Times New Roman"/>
              </a:rPr>
              <a:t>cung cấp vài biểu mẫu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xây </a:t>
            </a:r>
            <a:r>
              <a:rPr dirty="0" sz="1300" spc="-5">
                <a:latin typeface="Times New Roman"/>
                <a:cs typeface="Times New Roman"/>
              </a:rPr>
              <a:t>dựng sẵn để có thể bổ sung </a:t>
            </a:r>
            <a:r>
              <a:rPr dirty="0" sz="1300">
                <a:latin typeface="Times New Roman"/>
                <a:cs typeface="Times New Roman"/>
              </a:rPr>
              <a:t>vào </a:t>
            </a:r>
            <a:r>
              <a:rPr dirty="0" sz="1300" spc="-5">
                <a:latin typeface="Times New Roman"/>
                <a:cs typeface="Times New Roman"/>
              </a:rPr>
              <a:t>dự án, ví dụ </a:t>
            </a:r>
            <a:r>
              <a:rPr dirty="0" sz="1300" spc="-30">
                <a:latin typeface="Times New Roman"/>
                <a:cs typeface="Times New Roman"/>
              </a:rPr>
              <a:t>biểu 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">
                <a:latin typeface="Times New Roman"/>
                <a:cs typeface="Times New Roman"/>
              </a:rPr>
              <a:t>cơ </a:t>
            </a:r>
            <a:r>
              <a:rPr dirty="0" sz="1300">
                <a:latin typeface="Times New Roman"/>
                <a:cs typeface="Times New Roman"/>
              </a:rPr>
              <a:t>bản </a:t>
            </a:r>
            <a:r>
              <a:rPr dirty="0" sz="1300" spc="-25">
                <a:latin typeface="Times New Roman"/>
                <a:cs typeface="Times New Roman"/>
              </a:rPr>
              <a:t>„Windows </a:t>
            </a:r>
            <a:r>
              <a:rPr dirty="0" sz="1300" spc="-155">
                <a:latin typeface="Times New Roman"/>
                <a:cs typeface="Times New Roman"/>
              </a:rPr>
              <a:t>Form‟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đã </a:t>
            </a:r>
            <a:r>
              <a:rPr dirty="0" sz="1300" spc="-5">
                <a:latin typeface="Times New Roman"/>
                <a:cs typeface="Times New Roman"/>
              </a:rPr>
              <a:t>biết, hoặc </a:t>
            </a:r>
            <a:r>
              <a:rPr dirty="0" sz="1300" spc="-45">
                <a:latin typeface="Times New Roman"/>
                <a:cs typeface="Times New Roman"/>
              </a:rPr>
              <a:t>„Uer </a:t>
            </a:r>
            <a:r>
              <a:rPr dirty="0" sz="1300" spc="-70">
                <a:latin typeface="Times New Roman"/>
                <a:cs typeface="Times New Roman"/>
              </a:rPr>
              <a:t>control‟- </a:t>
            </a:r>
            <a:r>
              <a:rPr dirty="0" sz="1300" spc="-5">
                <a:latin typeface="Times New Roman"/>
                <a:cs typeface="Times New Roman"/>
              </a:rPr>
              <a:t>dùng để thiết kế </a:t>
            </a:r>
            <a:r>
              <a:rPr dirty="0" sz="1300" spc="-10">
                <a:latin typeface="Times New Roman"/>
                <a:cs typeface="Times New Roman"/>
              </a:rPr>
              <a:t>các </a:t>
            </a:r>
            <a:r>
              <a:rPr dirty="0" sz="1300" spc="-140">
                <a:latin typeface="Times New Roman"/>
                <a:cs typeface="Times New Roman"/>
              </a:rPr>
              <a:t>điều  </a:t>
            </a:r>
            <a:r>
              <a:rPr dirty="0" sz="1300" spc="-5">
                <a:latin typeface="Times New Roman"/>
                <a:cs typeface="Times New Roman"/>
              </a:rPr>
              <a:t>khiển riêng cho </a:t>
            </a:r>
            <a:r>
              <a:rPr dirty="0" sz="1300" spc="-85">
                <a:latin typeface="Times New Roman"/>
                <a:cs typeface="Times New Roman"/>
              </a:rPr>
              <a:t>ngƣời</a:t>
            </a:r>
            <a:r>
              <a:rPr dirty="0" sz="1300" spc="-6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dùng…</a:t>
            </a:r>
            <a:endParaRPr sz="1300">
              <a:latin typeface="Times New Roman"/>
              <a:cs typeface="Times New Roman"/>
            </a:endParaRPr>
          </a:p>
          <a:p>
            <a:pPr algn="just" marL="12700" marR="5715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Chọn loại biểu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">
                <a:latin typeface="Times New Roman"/>
                <a:cs typeface="Times New Roman"/>
              </a:rPr>
              <a:t>cần bổ sung rồi bấm Add, ví dụ chọn Windows Form </a:t>
            </a:r>
            <a:r>
              <a:rPr dirty="0" sz="1300">
                <a:latin typeface="Times New Roman"/>
                <a:cs typeface="Times New Roman"/>
              </a:rPr>
              <a:t>khi đó 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10">
                <a:latin typeface="Times New Roman"/>
                <a:cs typeface="Times New Roman"/>
              </a:rPr>
              <a:t>mẫu mới sẽ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chèn </a:t>
            </a:r>
            <a:r>
              <a:rPr dirty="0" sz="1300" spc="-5">
                <a:latin typeface="Times New Roman"/>
                <a:cs typeface="Times New Roman"/>
              </a:rPr>
              <a:t>vào ứng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dụng.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9185" cy="847280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Ngoài ra </a:t>
            </a:r>
            <a:r>
              <a:rPr dirty="0" sz="1300" spc="-10">
                <a:latin typeface="Times New Roman"/>
                <a:cs typeface="Times New Roman"/>
              </a:rPr>
              <a:t>C# </a:t>
            </a:r>
            <a:r>
              <a:rPr dirty="0" sz="1300">
                <a:latin typeface="Times New Roman"/>
                <a:cs typeface="Times New Roman"/>
              </a:rPr>
              <a:t>còn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phép </a:t>
            </a:r>
            <a:r>
              <a:rPr dirty="0" sz="1300" spc="-5">
                <a:latin typeface="Times New Roman"/>
                <a:cs typeface="Times New Roman"/>
              </a:rPr>
              <a:t>bổ sung các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đã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xây </a:t>
            </a:r>
            <a:r>
              <a:rPr dirty="0" sz="1300" spc="-5">
                <a:latin typeface="Times New Roman"/>
                <a:cs typeface="Times New Roman"/>
              </a:rPr>
              <a:t>dựng trong các dự án </a:t>
            </a:r>
            <a:r>
              <a:rPr dirty="0" sz="1300" spc="-40">
                <a:latin typeface="Times New Roman"/>
                <a:cs typeface="Times New Roman"/>
              </a:rPr>
              <a:t>khác  </a:t>
            </a:r>
            <a:r>
              <a:rPr dirty="0" sz="1300" spc="-5">
                <a:latin typeface="Times New Roman"/>
                <a:cs typeface="Times New Roman"/>
              </a:rPr>
              <a:t>bằng cách </a:t>
            </a:r>
            <a:r>
              <a:rPr dirty="0" sz="1300">
                <a:latin typeface="Times New Roman"/>
                <a:cs typeface="Times New Roman"/>
              </a:rPr>
              <a:t>chọn </a:t>
            </a:r>
            <a:r>
              <a:rPr dirty="0" sz="1300" spc="-5">
                <a:latin typeface="Times New Roman"/>
                <a:cs typeface="Times New Roman"/>
              </a:rPr>
              <a:t>menu </a:t>
            </a:r>
            <a:r>
              <a:rPr dirty="0" sz="1300" spc="-5" i="1">
                <a:latin typeface="Times New Roman"/>
                <a:cs typeface="Times New Roman"/>
              </a:rPr>
              <a:t>Project/ Add Existing </a:t>
            </a:r>
            <a:r>
              <a:rPr dirty="0" sz="1300" spc="-10" i="1">
                <a:latin typeface="Times New Roman"/>
                <a:cs typeface="Times New Roman"/>
              </a:rPr>
              <a:t>Item… </a:t>
            </a:r>
            <a:r>
              <a:rPr dirty="0" sz="1300" spc="-5">
                <a:latin typeface="Times New Roman"/>
                <a:cs typeface="Times New Roman"/>
              </a:rPr>
              <a:t>hoặc </a:t>
            </a:r>
            <a:r>
              <a:rPr dirty="0" sz="1300">
                <a:latin typeface="Times New Roman"/>
                <a:cs typeface="Times New Roman"/>
              </a:rPr>
              <a:t>bấm phím </a:t>
            </a:r>
            <a:r>
              <a:rPr dirty="0" sz="1300" spc="-5">
                <a:latin typeface="Times New Roman"/>
                <a:cs typeface="Times New Roman"/>
              </a:rPr>
              <a:t>tắt </a:t>
            </a:r>
            <a:r>
              <a:rPr dirty="0" sz="1300" spc="-5" i="1">
                <a:latin typeface="Times New Roman"/>
                <a:cs typeface="Times New Roman"/>
              </a:rPr>
              <a:t>Shift +Alt + A </a:t>
            </a:r>
            <a:r>
              <a:rPr dirty="0" sz="1300">
                <a:latin typeface="Times New Roman"/>
                <a:cs typeface="Times New Roman"/>
              </a:rPr>
              <a:t>rồi  </a:t>
            </a:r>
            <a:r>
              <a:rPr dirty="0" sz="1300" spc="-5">
                <a:latin typeface="Times New Roman"/>
                <a:cs typeface="Times New Roman"/>
              </a:rPr>
              <a:t>chọn Form cần bổ sung. Việc </a:t>
            </a:r>
            <a:r>
              <a:rPr dirty="0" sz="1300">
                <a:latin typeface="Times New Roman"/>
                <a:cs typeface="Times New Roman"/>
              </a:rPr>
              <a:t>chèn </a:t>
            </a:r>
            <a:r>
              <a:rPr dirty="0" sz="1300" spc="-5">
                <a:latin typeface="Times New Roman"/>
                <a:cs typeface="Times New Roman"/>
              </a:rPr>
              <a:t>Form </a:t>
            </a:r>
            <a:r>
              <a:rPr dirty="0" sz="1300">
                <a:latin typeface="Times New Roman"/>
                <a:cs typeface="Times New Roman"/>
              </a:rPr>
              <a:t>đã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10">
                <a:latin typeface="Times New Roman"/>
                <a:cs typeface="Times New Roman"/>
              </a:rPr>
              <a:t>sẵn </a:t>
            </a:r>
            <a:r>
              <a:rPr dirty="0" sz="1300" spc="-5">
                <a:latin typeface="Times New Roman"/>
                <a:cs typeface="Times New Roman"/>
              </a:rPr>
              <a:t>tạo điều kiện cho việc phân nhỏ </a:t>
            </a:r>
            <a:r>
              <a:rPr dirty="0" sz="1300">
                <a:latin typeface="Times New Roman"/>
                <a:cs typeface="Times New Roman"/>
              </a:rPr>
              <a:t>ứng  </a:t>
            </a:r>
            <a:r>
              <a:rPr dirty="0" sz="1300" spc="-5">
                <a:latin typeface="Times New Roman"/>
                <a:cs typeface="Times New Roman"/>
              </a:rPr>
              <a:t>dụng cho nhiều </a:t>
            </a:r>
            <a:r>
              <a:rPr dirty="0" sz="1300" spc="-70">
                <a:latin typeface="Times New Roman"/>
                <a:cs typeface="Times New Roman"/>
              </a:rPr>
              <a:t>ngƣời, </a:t>
            </a:r>
            <a:r>
              <a:rPr dirty="0" sz="1300" spc="-5">
                <a:latin typeface="Times New Roman"/>
                <a:cs typeface="Times New Roman"/>
              </a:rPr>
              <a:t>mỗi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phần </a:t>
            </a:r>
            <a:r>
              <a:rPr dirty="0" sz="1300" spc="-5">
                <a:latin typeface="Times New Roman"/>
                <a:cs typeface="Times New Roman"/>
              </a:rPr>
              <a:t>sau đó ghép lại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nhau tạo thành </a:t>
            </a:r>
            <a:r>
              <a:rPr dirty="0" sz="1300" spc="-110">
                <a:latin typeface="Times New Roman"/>
                <a:cs typeface="Times New Roman"/>
              </a:rPr>
              <a:t>ứng  </a:t>
            </a:r>
            <a:r>
              <a:rPr dirty="0" sz="1300" spc="-5">
                <a:latin typeface="Times New Roman"/>
                <a:cs typeface="Times New Roman"/>
              </a:rPr>
              <a:t>dụng hoàn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chỉnh.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b="1">
                <a:latin typeface="Times New Roman"/>
                <a:cs typeface="Times New Roman"/>
              </a:rPr>
              <a:t>Bài tập</a:t>
            </a:r>
            <a:r>
              <a:rPr dirty="0" sz="1300" spc="-80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23: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600"/>
              </a:lnSpc>
              <a:spcBef>
                <a:spcPts val="565"/>
              </a:spcBef>
            </a:pPr>
            <a:r>
              <a:rPr dirty="0" sz="1300" spc="-5">
                <a:latin typeface="Times New Roman"/>
                <a:cs typeface="Times New Roman"/>
              </a:rPr>
              <a:t>Vào Microsoft </a:t>
            </a:r>
            <a:r>
              <a:rPr dirty="0" sz="1300">
                <a:latin typeface="Times New Roman"/>
                <a:cs typeface="Times New Roman"/>
              </a:rPr>
              <a:t>Visual </a:t>
            </a:r>
            <a:r>
              <a:rPr dirty="0" sz="1300" spc="-5">
                <a:latin typeface="Times New Roman"/>
                <a:cs typeface="Times New Roman"/>
              </a:rPr>
              <a:t>Studio </a:t>
            </a:r>
            <a:r>
              <a:rPr dirty="0" sz="1300">
                <a:latin typeface="Times New Roman"/>
                <a:cs typeface="Times New Roman"/>
              </a:rPr>
              <a:t>2010 </a:t>
            </a:r>
            <a:r>
              <a:rPr dirty="0" sz="1300" spc="-5">
                <a:latin typeface="Times New Roman"/>
                <a:cs typeface="Times New Roman"/>
              </a:rPr>
              <a:t>tạo dự án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có tên là </a:t>
            </a:r>
            <a:r>
              <a:rPr dirty="0" sz="1300" spc="-5" b="1" i="1">
                <a:latin typeface="Times New Roman"/>
                <a:cs typeface="Times New Roman"/>
              </a:rPr>
              <a:t>BaiTapToan. </a:t>
            </a:r>
            <a:r>
              <a:rPr dirty="0" sz="1300" spc="-5">
                <a:latin typeface="Times New Roman"/>
                <a:cs typeface="Times New Roman"/>
              </a:rPr>
              <a:t>Đổi </a:t>
            </a:r>
            <a:r>
              <a:rPr dirty="0" sz="1300">
                <a:latin typeface="Times New Roman"/>
                <a:cs typeface="Times New Roman"/>
              </a:rPr>
              <a:t>tên  </a:t>
            </a:r>
            <a:r>
              <a:rPr dirty="0" sz="1300" spc="-5">
                <a:latin typeface="Times New Roman"/>
                <a:cs typeface="Times New Roman"/>
              </a:rPr>
              <a:t>cho Form1 thành </a:t>
            </a:r>
            <a:r>
              <a:rPr dirty="0" sz="1300" spc="-5" b="1" i="1">
                <a:latin typeface="Times New Roman"/>
                <a:cs typeface="Times New Roman"/>
              </a:rPr>
              <a:t>frmMain </a:t>
            </a:r>
            <a:r>
              <a:rPr dirty="0" sz="1300" spc="-5">
                <a:latin typeface="Times New Roman"/>
                <a:cs typeface="Times New Roman"/>
              </a:rPr>
              <a:t>và tiêu đề là </a:t>
            </a:r>
            <a:r>
              <a:rPr dirty="0" sz="1300" spc="-5" b="1" i="1">
                <a:latin typeface="Times New Roman"/>
                <a:cs typeface="Times New Roman"/>
              </a:rPr>
              <a:t>Bài tập </a:t>
            </a:r>
            <a:r>
              <a:rPr dirty="0" sz="1300" spc="-10" b="1" i="1">
                <a:latin typeface="Times New Roman"/>
                <a:cs typeface="Times New Roman"/>
              </a:rPr>
              <a:t>toán </a:t>
            </a:r>
            <a:r>
              <a:rPr dirty="0" sz="1300" spc="-5" b="1" i="1">
                <a:latin typeface="Times New Roman"/>
                <a:cs typeface="Times New Roman"/>
              </a:rPr>
              <a:t>lớp</a:t>
            </a:r>
            <a:r>
              <a:rPr dirty="0" sz="1300" spc="6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2</a:t>
            </a:r>
            <a:r>
              <a:rPr dirty="0" sz="1300" spc="-5" b="1"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800"/>
              </a:lnSpc>
              <a:spcBef>
                <a:spcPts val="595"/>
              </a:spcBef>
            </a:pPr>
            <a:r>
              <a:rPr dirty="0" sz="1300" spc="-5">
                <a:latin typeface="Times New Roman"/>
                <a:cs typeface="Times New Roman"/>
              </a:rPr>
              <a:t>Bổ sung thêm 2 Windows Form </a:t>
            </a:r>
            <a:r>
              <a:rPr dirty="0" sz="1300" spc="-10">
                <a:latin typeface="Times New Roman"/>
                <a:cs typeface="Times New Roman"/>
              </a:rPr>
              <a:t>mới </a:t>
            </a:r>
            <a:r>
              <a:rPr dirty="0" sz="1300" spc="-5">
                <a:latin typeface="Times New Roman"/>
                <a:cs typeface="Times New Roman"/>
              </a:rPr>
              <a:t>có tên là </a:t>
            </a:r>
            <a:r>
              <a:rPr dirty="0" sz="1300" spc="-5" b="1" i="1">
                <a:latin typeface="Times New Roman"/>
                <a:cs typeface="Times New Roman"/>
              </a:rPr>
              <a:t>frmPhepCong1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5" b="1" i="1">
                <a:latin typeface="Times New Roman"/>
                <a:cs typeface="Times New Roman"/>
              </a:rPr>
              <a:t>frmSoSanh1 </a:t>
            </a:r>
            <a:r>
              <a:rPr dirty="0" sz="1300" spc="-5">
                <a:latin typeface="Times New Roman"/>
                <a:cs typeface="Times New Roman"/>
              </a:rPr>
              <a:t>với  </a:t>
            </a:r>
            <a:r>
              <a:rPr dirty="0" sz="1300" spc="-10">
                <a:latin typeface="Times New Roman"/>
                <a:cs typeface="Times New Roman"/>
              </a:rPr>
              <a:t>tiêu </a:t>
            </a:r>
            <a:r>
              <a:rPr dirty="0" sz="1300" spc="-5">
                <a:latin typeface="Times New Roman"/>
                <a:cs typeface="Times New Roman"/>
              </a:rPr>
              <a:t>đề lần </a:t>
            </a:r>
            <a:r>
              <a:rPr dirty="0" sz="1300" spc="-105">
                <a:latin typeface="Times New Roman"/>
                <a:cs typeface="Times New Roman"/>
              </a:rPr>
              <a:t>lƣợt </a:t>
            </a:r>
            <a:r>
              <a:rPr dirty="0" sz="1300">
                <a:latin typeface="Times New Roman"/>
                <a:cs typeface="Times New Roman"/>
              </a:rPr>
              <a:t>là </a:t>
            </a:r>
            <a:r>
              <a:rPr dirty="0" sz="1300" b="1" i="1">
                <a:latin typeface="Times New Roman"/>
                <a:cs typeface="Times New Roman"/>
              </a:rPr>
              <a:t>Bài tập </a:t>
            </a:r>
            <a:r>
              <a:rPr dirty="0" sz="1300" spc="-5" b="1" i="1">
                <a:latin typeface="Times New Roman"/>
                <a:cs typeface="Times New Roman"/>
              </a:rPr>
              <a:t>về phép cộng 1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spc="-5" b="1" i="1">
                <a:latin typeface="Times New Roman"/>
                <a:cs typeface="Times New Roman"/>
              </a:rPr>
              <a:t>Bài </a:t>
            </a:r>
            <a:r>
              <a:rPr dirty="0" sz="1300" spc="-10" b="1" i="1">
                <a:latin typeface="Times New Roman"/>
                <a:cs typeface="Times New Roman"/>
              </a:rPr>
              <a:t>tập so sánh</a:t>
            </a:r>
            <a:r>
              <a:rPr dirty="0" sz="1300" spc="-1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1</a:t>
            </a:r>
            <a:r>
              <a:rPr dirty="0" sz="1300" spc="-5"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Lúc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dự </a:t>
            </a:r>
            <a:r>
              <a:rPr dirty="0" sz="1300">
                <a:latin typeface="Times New Roman"/>
                <a:cs typeface="Times New Roman"/>
              </a:rPr>
              <a:t>án </a:t>
            </a:r>
            <a:r>
              <a:rPr dirty="0" sz="1300" spc="-5">
                <a:latin typeface="Times New Roman"/>
                <a:cs typeface="Times New Roman"/>
              </a:rPr>
              <a:t>có 03 Form </a:t>
            </a:r>
            <a:r>
              <a:rPr dirty="0" sz="1300">
                <a:latin typeface="Times New Roman"/>
                <a:cs typeface="Times New Roman"/>
              </a:rPr>
              <a:t>là: </a:t>
            </a:r>
            <a:r>
              <a:rPr dirty="0" sz="1300" spc="-5">
                <a:latin typeface="Times New Roman"/>
                <a:cs typeface="Times New Roman"/>
              </a:rPr>
              <a:t>frmMain, frmPhepCong1 </a:t>
            </a:r>
            <a:r>
              <a:rPr dirty="0" sz="1300">
                <a:latin typeface="Times New Roman"/>
                <a:cs typeface="Times New Roman"/>
              </a:rPr>
              <a:t>và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frmSoSanh1.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1025"/>
              </a:spcBef>
              <a:buFont typeface="Arial"/>
              <a:buAutoNum type="arabicPeriod" startAt="2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Bi</a:t>
            </a:r>
            <a:r>
              <a:rPr dirty="0" sz="1200" spc="-5" b="1" i="1">
                <a:latin typeface="Arial"/>
                <a:cs typeface="Arial"/>
              </a:rPr>
              <a:t>ểu mẫu </a:t>
            </a:r>
            <a:r>
              <a:rPr dirty="0" sz="1200" b="1" i="1">
                <a:latin typeface="Arial"/>
                <a:cs typeface="Arial"/>
              </a:rPr>
              <a:t>khởi</a:t>
            </a:r>
            <a:r>
              <a:rPr dirty="0" sz="1200" spc="-3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động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525"/>
              </a:spcBef>
            </a:pPr>
            <a:r>
              <a:rPr dirty="0" sz="1300" spc="-5">
                <a:latin typeface="Times New Roman"/>
                <a:cs typeface="Times New Roman"/>
              </a:rPr>
              <a:t>Khi </a:t>
            </a:r>
            <a:r>
              <a:rPr dirty="0" sz="1300">
                <a:latin typeface="Times New Roman"/>
                <a:cs typeface="Times New Roman"/>
              </a:rPr>
              <a:t>chạy </a:t>
            </a:r>
            <a:r>
              <a:rPr dirty="0" sz="1300" spc="-5">
                <a:latin typeface="Times New Roman"/>
                <a:cs typeface="Times New Roman"/>
              </a:rPr>
              <a:t>một ứng dụng, biểu mẫu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thực </a:t>
            </a:r>
            <a:r>
              <a:rPr dirty="0" sz="130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đầu tiên gọi là </a:t>
            </a:r>
            <a:r>
              <a:rPr dirty="0" sz="1300" spc="-10">
                <a:latin typeface="Times New Roman"/>
                <a:cs typeface="Times New Roman"/>
              </a:rPr>
              <a:t>biểu </a:t>
            </a:r>
            <a:r>
              <a:rPr dirty="0" sz="1300" spc="-5">
                <a:latin typeface="Times New Roman"/>
                <a:cs typeface="Times New Roman"/>
              </a:rPr>
              <a:t>mẫu </a:t>
            </a:r>
            <a:r>
              <a:rPr dirty="0" sz="1300">
                <a:latin typeface="Times New Roman"/>
                <a:cs typeface="Times New Roman"/>
              </a:rPr>
              <a:t>khởi </a:t>
            </a:r>
            <a:r>
              <a:rPr dirty="0" sz="1300" spc="-30">
                <a:latin typeface="Times New Roman"/>
                <a:cs typeface="Times New Roman"/>
              </a:rPr>
              <a:t>động.  </a:t>
            </a:r>
            <a:r>
              <a:rPr dirty="0" sz="1300" spc="-5">
                <a:latin typeface="Times New Roman"/>
                <a:cs typeface="Times New Roman"/>
              </a:rPr>
              <a:t>Biểu mẫu Startup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10">
                <a:latin typeface="Times New Roman"/>
                <a:cs typeface="Times New Roman"/>
              </a:rPr>
              <a:t>mặc </a:t>
            </a:r>
            <a:r>
              <a:rPr dirty="0" sz="1300" spc="-5">
                <a:latin typeface="Times New Roman"/>
                <a:cs typeface="Times New Roman"/>
              </a:rPr>
              <a:t>định là biểu mẫu đầu tiên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xây dựng </a:t>
            </a:r>
            <a:r>
              <a:rPr dirty="0" sz="1300" spc="-5">
                <a:latin typeface="Times New Roman"/>
                <a:cs typeface="Times New Roman"/>
              </a:rPr>
              <a:t>trong ứng dụng </a:t>
            </a:r>
            <a:r>
              <a:rPr dirty="0" sz="1300" spc="-40">
                <a:latin typeface="Times New Roman"/>
                <a:cs typeface="Times New Roman"/>
              </a:rPr>
              <a:t>khi  </a:t>
            </a:r>
            <a:r>
              <a:rPr dirty="0" sz="1300" spc="-5">
                <a:latin typeface="Times New Roman"/>
                <a:cs typeface="Times New Roman"/>
              </a:rPr>
              <a:t>thiết kế giao diện, ví </a:t>
            </a:r>
            <a:r>
              <a:rPr dirty="0" sz="1300">
                <a:latin typeface="Times New Roman"/>
                <a:cs typeface="Times New Roman"/>
              </a:rPr>
              <a:t>dụ </a:t>
            </a:r>
            <a:r>
              <a:rPr dirty="0" sz="1300" spc="-5">
                <a:latin typeface="Times New Roman"/>
                <a:cs typeface="Times New Roman"/>
              </a:rPr>
              <a:t>biểu mẫu frmMain trong ứng dụng</a:t>
            </a:r>
            <a:r>
              <a:rPr dirty="0" sz="1300" spc="114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BaiTapToan</a:t>
            </a:r>
            <a:r>
              <a:rPr dirty="0" sz="1300"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7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Ta có thể thay đổi mặc định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để có </a:t>
            </a:r>
            <a:r>
              <a:rPr dirty="0" sz="1300">
                <a:latin typeface="Times New Roman"/>
                <a:cs typeface="Times New Roman"/>
              </a:rPr>
              <a:t>thể chọn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15">
                <a:latin typeface="Times New Roman"/>
                <a:cs typeface="Times New Roman"/>
              </a:rPr>
              <a:t>mẫu </a:t>
            </a:r>
            <a:r>
              <a:rPr dirty="0" sz="1300" spc="-5">
                <a:latin typeface="Times New Roman"/>
                <a:cs typeface="Times New Roman"/>
              </a:rPr>
              <a:t>bất </a:t>
            </a:r>
            <a:r>
              <a:rPr dirty="0" sz="1300" spc="5">
                <a:latin typeface="Times New Roman"/>
                <a:cs typeface="Times New Roman"/>
              </a:rPr>
              <a:t>kỳ </a:t>
            </a:r>
            <a:r>
              <a:rPr dirty="0" sz="1300" spc="-5">
                <a:latin typeface="Times New Roman"/>
                <a:cs typeface="Times New Roman"/>
              </a:rPr>
              <a:t>làm biểu </a:t>
            </a:r>
            <a:r>
              <a:rPr dirty="0" sz="1300" spc="-10">
                <a:latin typeface="Times New Roman"/>
                <a:cs typeface="Times New Roman"/>
              </a:rPr>
              <a:t>mẫu  </a:t>
            </a:r>
            <a:r>
              <a:rPr dirty="0" sz="1300" spc="-5">
                <a:latin typeface="Times New Roman"/>
                <a:cs typeface="Times New Roman"/>
              </a:rPr>
              <a:t>khởi động khi </a:t>
            </a:r>
            <a:r>
              <a:rPr dirty="0" sz="1300" spc="5">
                <a:latin typeface="Times New Roman"/>
                <a:cs typeface="Times New Roman"/>
              </a:rPr>
              <a:t>chạy </a:t>
            </a:r>
            <a:r>
              <a:rPr dirty="0" sz="1300" spc="-70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trình. </a:t>
            </a:r>
            <a:r>
              <a:rPr dirty="0" sz="1300" spc="-10">
                <a:latin typeface="Times New Roman"/>
                <a:cs typeface="Times New Roman"/>
              </a:rPr>
              <a:t>Ví </a:t>
            </a:r>
            <a:r>
              <a:rPr dirty="0" sz="1300" spc="-5">
                <a:latin typeface="Times New Roman"/>
                <a:cs typeface="Times New Roman"/>
              </a:rPr>
              <a:t>dụ muốn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 i="1">
                <a:latin typeface="Times New Roman"/>
                <a:cs typeface="Times New Roman"/>
              </a:rPr>
              <a:t>frmPhepCong1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</a:t>
            </a:r>
            <a:r>
              <a:rPr dirty="0" sz="1300" spc="-114">
                <a:latin typeface="Times New Roman"/>
                <a:cs typeface="Times New Roman"/>
              </a:rPr>
              <a:t>đầu  </a:t>
            </a:r>
            <a:r>
              <a:rPr dirty="0" sz="1300" spc="-5">
                <a:latin typeface="Times New Roman"/>
                <a:cs typeface="Times New Roman"/>
              </a:rPr>
              <a:t>tiên, ta thực hiện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-8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Mở file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i="1">
                <a:latin typeface="Times New Roman"/>
                <a:cs typeface="Times New Roman"/>
              </a:rPr>
              <a:t>Program.cs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 i="1">
                <a:latin typeface="Times New Roman"/>
                <a:cs typeface="Times New Roman"/>
              </a:rPr>
              <a:t>+ </a:t>
            </a:r>
            <a:r>
              <a:rPr dirty="0" sz="1300" spc="5">
                <a:latin typeface="Times New Roman"/>
                <a:cs typeface="Times New Roman"/>
              </a:rPr>
              <a:t>Thay đổi </a:t>
            </a:r>
            <a:r>
              <a:rPr dirty="0" sz="1300">
                <a:latin typeface="Times New Roman"/>
                <a:cs typeface="Times New Roman"/>
              </a:rPr>
              <a:t>tên </a:t>
            </a:r>
            <a:r>
              <a:rPr dirty="0" sz="1300" spc="5">
                <a:latin typeface="Times New Roman"/>
                <a:cs typeface="Times New Roman"/>
              </a:rPr>
              <a:t>form </a:t>
            </a:r>
            <a:r>
              <a:rPr dirty="0" sz="1300">
                <a:latin typeface="Times New Roman"/>
                <a:cs typeface="Times New Roman"/>
              </a:rPr>
              <a:t>bắt đầu </a:t>
            </a:r>
            <a:r>
              <a:rPr dirty="0" sz="1300" spc="5">
                <a:latin typeface="Times New Roman"/>
                <a:cs typeface="Times New Roman"/>
              </a:rPr>
              <a:t>chạy </a:t>
            </a:r>
            <a:r>
              <a:rPr dirty="0" sz="1300">
                <a:latin typeface="Times New Roman"/>
                <a:cs typeface="Times New Roman"/>
              </a:rPr>
              <a:t>trong dòng lệnh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15"/>
              </a:spcBef>
            </a:pPr>
            <a:r>
              <a:rPr dirty="0" sz="1100" spc="70">
                <a:solidFill>
                  <a:srgbClr val="2B91AE"/>
                </a:solidFill>
                <a:latin typeface="Arial"/>
                <a:cs typeface="Arial"/>
              </a:rPr>
              <a:t>Application</a:t>
            </a:r>
            <a:r>
              <a:rPr dirty="0" sz="1100" spc="70">
                <a:latin typeface="Arial"/>
                <a:cs typeface="Arial"/>
              </a:rPr>
              <a:t>.Run(</a:t>
            </a:r>
            <a:r>
              <a:rPr dirty="0" sz="1100" spc="70">
                <a:solidFill>
                  <a:srgbClr val="0000FF"/>
                </a:solidFill>
                <a:latin typeface="Arial"/>
                <a:cs typeface="Arial"/>
              </a:rPr>
              <a:t>new</a:t>
            </a:r>
            <a:r>
              <a:rPr dirty="0" sz="1100" spc="2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100" spc="110">
                <a:solidFill>
                  <a:srgbClr val="2B91AE"/>
                </a:solidFill>
                <a:latin typeface="Arial"/>
                <a:cs typeface="Arial"/>
              </a:rPr>
              <a:t>frmMain</a:t>
            </a:r>
            <a:r>
              <a:rPr dirty="0" sz="1100" spc="110">
                <a:latin typeface="Arial"/>
                <a:cs typeface="Arial"/>
              </a:rPr>
              <a:t>());</a:t>
            </a:r>
            <a:endParaRPr sz="11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535"/>
              </a:spcBef>
            </a:pPr>
            <a:r>
              <a:rPr dirty="0" sz="1300">
                <a:latin typeface="Times New Roman"/>
                <a:cs typeface="Times New Roman"/>
              </a:rPr>
              <a:t>Thành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415"/>
              </a:spcBef>
            </a:pPr>
            <a:r>
              <a:rPr dirty="0" sz="1100" spc="70">
                <a:solidFill>
                  <a:srgbClr val="2B91AE"/>
                </a:solidFill>
                <a:latin typeface="Arial"/>
                <a:cs typeface="Arial"/>
              </a:rPr>
              <a:t>Application</a:t>
            </a:r>
            <a:r>
              <a:rPr dirty="0" sz="1100" spc="70">
                <a:latin typeface="Arial"/>
                <a:cs typeface="Arial"/>
              </a:rPr>
              <a:t>.Run(</a:t>
            </a:r>
            <a:r>
              <a:rPr dirty="0" sz="1100" spc="70">
                <a:solidFill>
                  <a:srgbClr val="0000FF"/>
                </a:solidFill>
                <a:latin typeface="Arial"/>
                <a:cs typeface="Arial"/>
              </a:rPr>
              <a:t>new</a:t>
            </a:r>
            <a:r>
              <a:rPr dirty="0" sz="1100" spc="28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100" spc="55">
                <a:solidFill>
                  <a:srgbClr val="2B91AE"/>
                </a:solidFill>
                <a:latin typeface="Arial"/>
                <a:cs typeface="Arial"/>
              </a:rPr>
              <a:t>frmPhepCong</a:t>
            </a:r>
            <a:r>
              <a:rPr dirty="0" sz="1100" spc="55">
                <a:latin typeface="Arial"/>
                <a:cs typeface="Arial"/>
              </a:rPr>
              <a:t>());</a:t>
            </a:r>
            <a:endParaRPr sz="11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570"/>
              </a:spcBef>
              <a:buFont typeface="Arial"/>
              <a:buAutoNum type="arabicPeriod" startAt="3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M</a:t>
            </a:r>
            <a:r>
              <a:rPr dirty="0" sz="1200" spc="-5" b="1" i="1">
                <a:latin typeface="Arial"/>
                <a:cs typeface="Arial"/>
              </a:rPr>
              <a:t>ở </a:t>
            </a:r>
            <a:r>
              <a:rPr dirty="0" sz="1200" b="1" i="1">
                <a:latin typeface="Arial"/>
                <a:cs typeface="Arial"/>
              </a:rPr>
              <a:t>biểu</a:t>
            </a:r>
            <a:r>
              <a:rPr dirty="0" sz="1200" spc="-5" b="1" i="1">
                <a:latin typeface="Arial"/>
                <a:cs typeface="Arial"/>
              </a:rPr>
              <a:t> mẫu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19"/>
              </a:spcBef>
            </a:pPr>
            <a:r>
              <a:rPr dirty="0" sz="1300" spc="-5">
                <a:latin typeface="Times New Roman"/>
                <a:cs typeface="Times New Roman"/>
              </a:rPr>
              <a:t>Để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5">
                <a:latin typeface="Times New Roman"/>
                <a:cs typeface="Times New Roman"/>
              </a:rPr>
              <a:t>một biểu mẫu ta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5">
                <a:latin typeface="Times New Roman"/>
                <a:cs typeface="Times New Roman"/>
              </a:rPr>
              <a:t>phải </a:t>
            </a:r>
            <a:r>
              <a:rPr dirty="0" sz="1300">
                <a:latin typeface="Times New Roman"/>
                <a:cs typeface="Times New Roman"/>
              </a:rPr>
              <a:t>khởi </a:t>
            </a:r>
            <a:r>
              <a:rPr dirty="0" sz="1300" spc="-5">
                <a:latin typeface="Times New Roman"/>
                <a:cs typeface="Times New Roman"/>
              </a:rPr>
              <a:t>tạo đối </a:t>
            </a:r>
            <a:r>
              <a:rPr dirty="0" sz="1300" spc="-75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form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5">
                <a:latin typeface="Times New Roman"/>
                <a:cs typeface="Times New Roman"/>
              </a:rPr>
              <a:t>Form </a:t>
            </a:r>
            <a:r>
              <a:rPr dirty="0" sz="1300">
                <a:latin typeface="Times New Roman"/>
                <a:cs typeface="Times New Roman"/>
              </a:rPr>
              <a:t>cần </a:t>
            </a:r>
            <a:r>
              <a:rPr dirty="0" sz="1300" spc="-15">
                <a:latin typeface="Times New Roman"/>
                <a:cs typeface="Times New Roman"/>
              </a:rPr>
              <a:t>mở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 marR="1935480">
              <a:lnSpc>
                <a:spcPct val="161900"/>
              </a:lnSpc>
              <a:spcBef>
                <a:spcPts val="25"/>
              </a:spcBef>
            </a:pPr>
            <a:r>
              <a:rPr dirty="0" sz="1300" spc="-5">
                <a:latin typeface="Times New Roman"/>
                <a:cs typeface="Times New Roman"/>
              </a:rPr>
              <a:t>+ Ví dụ cần mở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frmPhepCong ta </a:t>
            </a:r>
            <a:r>
              <a:rPr dirty="0" sz="1300">
                <a:latin typeface="Times New Roman"/>
                <a:cs typeface="Times New Roman"/>
              </a:rPr>
              <a:t>khởi </a:t>
            </a:r>
            <a:r>
              <a:rPr dirty="0" sz="1300" spc="-5">
                <a:latin typeface="Times New Roman"/>
                <a:cs typeface="Times New Roman"/>
              </a:rPr>
              <a:t>tạo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10">
                <a:latin typeface="Times New Roman"/>
                <a:cs typeface="Times New Roman"/>
              </a:rPr>
              <a:t>sau:  </a:t>
            </a:r>
            <a:r>
              <a:rPr dirty="0" sz="1300" spc="-5">
                <a:latin typeface="Courier New"/>
                <a:cs typeface="Courier New"/>
              </a:rPr>
              <a:t>frmPhepCong phepCong=new frmPhepCong();  </a:t>
            </a:r>
            <a:r>
              <a:rPr dirty="0" sz="1300" spc="-10">
                <a:latin typeface="Times New Roman"/>
                <a:cs typeface="Times New Roman"/>
              </a:rPr>
              <a:t>Sau </a:t>
            </a:r>
            <a:r>
              <a:rPr dirty="0" sz="1300" spc="-5">
                <a:latin typeface="Times New Roman"/>
                <a:cs typeface="Times New Roman"/>
              </a:rPr>
              <a:t>đó ta thể </a:t>
            </a:r>
            <a:r>
              <a:rPr dirty="0" sz="1300" spc="-10">
                <a:latin typeface="Times New Roman"/>
                <a:cs typeface="Times New Roman"/>
              </a:rPr>
              <a:t>thực </a:t>
            </a:r>
            <a:r>
              <a:rPr dirty="0" sz="1300" spc="-5">
                <a:latin typeface="Times New Roman"/>
                <a:cs typeface="Times New Roman"/>
              </a:rPr>
              <a:t>hiện theo 2 cách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30"/>
              </a:spcBef>
            </a:pPr>
            <a:r>
              <a:rPr dirty="0" sz="1300" spc="-5" b="1">
                <a:latin typeface="Times New Roman"/>
                <a:cs typeface="Times New Roman"/>
              </a:rPr>
              <a:t>Cách 1: </a:t>
            </a:r>
            <a:r>
              <a:rPr dirty="0" sz="1300">
                <a:latin typeface="Times New Roman"/>
                <a:cs typeface="Times New Roman"/>
              </a:rPr>
              <a:t>cú </a:t>
            </a:r>
            <a:r>
              <a:rPr dirty="0" sz="1300" spc="-5">
                <a:latin typeface="Times New Roman"/>
                <a:cs typeface="Times New Roman"/>
              </a:rPr>
              <a:t>pháp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b="1">
                <a:latin typeface="Courier New"/>
                <a:cs typeface="Courier New"/>
              </a:rPr>
              <a:t>phepCong.Show()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9985"/>
            <a:ext cx="6179185" cy="506349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700"/>
              </a:lnSpc>
              <a:spcBef>
                <a:spcPts val="95"/>
              </a:spcBef>
            </a:pPr>
            <a:r>
              <a:rPr dirty="0" sz="1300" spc="-5">
                <a:latin typeface="Times New Roman"/>
                <a:cs typeface="Times New Roman"/>
              </a:rPr>
              <a:t>Tải biểu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">
                <a:latin typeface="Times New Roman"/>
                <a:cs typeface="Times New Roman"/>
              </a:rPr>
              <a:t>vào bộ nhớ sau đó </a:t>
            </a:r>
            <a:r>
              <a:rPr dirty="0" sz="1300" spc="-125">
                <a:latin typeface="Times New Roman"/>
                <a:cs typeface="Times New Roman"/>
              </a:rPr>
              <a:t>đƣa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">
                <a:latin typeface="Times New Roman"/>
                <a:cs typeface="Times New Roman"/>
              </a:rPr>
              <a:t>lên phía trên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0">
                <a:latin typeface="Times New Roman"/>
                <a:cs typeface="Times New Roman"/>
              </a:rPr>
              <a:t>khác  </a:t>
            </a:r>
            <a:r>
              <a:rPr dirty="0" sz="1300" spc="-5">
                <a:latin typeface="Times New Roman"/>
                <a:cs typeface="Times New Roman"/>
              </a:rPr>
              <a:t>(nếu có), </a:t>
            </a:r>
            <a:r>
              <a:rPr dirty="0" sz="1300" spc="-70">
                <a:latin typeface="Times New Roman"/>
                <a:cs typeface="Times New Roman"/>
              </a:rPr>
              <a:t>phƣơng </a:t>
            </a:r>
            <a:r>
              <a:rPr dirty="0" sz="1300" spc="-5">
                <a:latin typeface="Times New Roman"/>
                <a:cs typeface="Times New Roman"/>
              </a:rPr>
              <a:t>thức </a:t>
            </a:r>
            <a:r>
              <a:rPr dirty="0" sz="1300" spc="5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cho </a:t>
            </a:r>
            <a:r>
              <a:rPr dirty="0" sz="1300">
                <a:latin typeface="Times New Roman"/>
                <a:cs typeface="Times New Roman"/>
              </a:rPr>
              <a:t>phép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dụng có thể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tác </a:t>
            </a:r>
            <a:r>
              <a:rPr dirty="0" sz="1300" spc="-10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với các biểu </a:t>
            </a:r>
            <a:r>
              <a:rPr dirty="0" sz="1300" spc="-254">
                <a:latin typeface="Times New Roman"/>
                <a:cs typeface="Times New Roman"/>
              </a:rPr>
              <a:t>mẫu  </a:t>
            </a:r>
            <a:r>
              <a:rPr dirty="0" sz="1300" spc="-5">
                <a:latin typeface="Times New Roman"/>
                <a:cs typeface="Times New Roman"/>
              </a:rPr>
              <a:t>nằm phía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 spc="-75">
                <a:latin typeface="Times New Roman"/>
                <a:cs typeface="Times New Roman"/>
              </a:rPr>
              <a:t>dƣới.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30"/>
              </a:spcBef>
            </a:pPr>
            <a:r>
              <a:rPr dirty="0" sz="1300" spc="-5" b="1">
                <a:latin typeface="Times New Roman"/>
                <a:cs typeface="Times New Roman"/>
              </a:rPr>
              <a:t>Cách 2: </a:t>
            </a:r>
            <a:r>
              <a:rPr dirty="0" sz="1300">
                <a:latin typeface="Times New Roman"/>
                <a:cs typeface="Times New Roman"/>
              </a:rPr>
              <a:t>cú </a:t>
            </a:r>
            <a:r>
              <a:rPr dirty="0" sz="1300" spc="-5">
                <a:latin typeface="Times New Roman"/>
                <a:cs typeface="Times New Roman"/>
              </a:rPr>
              <a:t>pháp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 b="1">
                <a:latin typeface="Courier New"/>
                <a:cs typeface="Courier New"/>
              </a:rPr>
              <a:t>phepCong.ShowDialog()</a:t>
            </a:r>
            <a:endParaRPr sz="1300">
              <a:latin typeface="Courier New"/>
              <a:cs typeface="Courier New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660"/>
              </a:spcBef>
            </a:pPr>
            <a:r>
              <a:rPr dirty="0" sz="1300" spc="-75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tự </a:t>
            </a:r>
            <a:r>
              <a:rPr dirty="0" sz="1300" spc="-135">
                <a:latin typeface="Times New Roman"/>
                <a:cs typeface="Times New Roman"/>
              </a:rPr>
              <a:t>nhƣ </a:t>
            </a:r>
            <a:r>
              <a:rPr dirty="0" sz="1300">
                <a:latin typeface="Times New Roman"/>
                <a:cs typeface="Times New Roman"/>
              </a:rPr>
              <a:t>cách </a:t>
            </a:r>
            <a:r>
              <a:rPr dirty="0" sz="1300" spc="-5">
                <a:latin typeface="Times New Roman"/>
                <a:cs typeface="Times New Roman"/>
              </a:rPr>
              <a:t>1 </a:t>
            </a:r>
            <a:r>
              <a:rPr dirty="0" sz="1300" spc="-80">
                <a:latin typeface="Times New Roman"/>
                <a:cs typeface="Times New Roman"/>
              </a:rPr>
              <a:t>nhƣng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dụng chỉ có thể </a:t>
            </a:r>
            <a:r>
              <a:rPr dirty="0" sz="1300" spc="-80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tác </a:t>
            </a:r>
            <a:r>
              <a:rPr dirty="0" sz="1300" spc="-100">
                <a:latin typeface="Times New Roman"/>
                <a:cs typeface="Times New Roman"/>
              </a:rPr>
              <a:t>đƣợc </a:t>
            </a:r>
            <a:r>
              <a:rPr dirty="0" sz="1300" spc="-1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biểu </a:t>
            </a:r>
            <a:r>
              <a:rPr dirty="0" sz="1300" spc="-415">
                <a:latin typeface="Times New Roman"/>
                <a:cs typeface="Times New Roman"/>
              </a:rPr>
              <a:t>mẫu </a:t>
            </a:r>
            <a:r>
              <a:rPr dirty="0" sz="1300" spc="123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hiện hành </a:t>
            </a:r>
            <a:r>
              <a:rPr dirty="0" sz="1300" spc="-10">
                <a:latin typeface="Times New Roman"/>
                <a:cs typeface="Times New Roman"/>
              </a:rPr>
              <a:t>mà </a:t>
            </a:r>
            <a:r>
              <a:rPr dirty="0" sz="1300">
                <a:latin typeface="Times New Roman"/>
                <a:cs typeface="Times New Roman"/>
              </a:rPr>
              <a:t>không thể </a:t>
            </a:r>
            <a:r>
              <a:rPr dirty="0" sz="1300" spc="-85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tác với các biểu mẫu </a:t>
            </a:r>
            <a:r>
              <a:rPr dirty="0" sz="1300">
                <a:latin typeface="Times New Roman"/>
                <a:cs typeface="Times New Roman"/>
              </a:rPr>
              <a:t>nằm phía </a:t>
            </a:r>
            <a:r>
              <a:rPr dirty="0" sz="1300" spc="-105">
                <a:latin typeface="Times New Roman"/>
                <a:cs typeface="Times New Roman"/>
              </a:rPr>
              <a:t>dƣới</a:t>
            </a:r>
            <a:r>
              <a:rPr dirty="0" sz="1300" spc="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nó.</a:t>
            </a:r>
            <a:endParaRPr sz="1300">
              <a:latin typeface="Times New Roman"/>
              <a:cs typeface="Times New Roman"/>
            </a:endParaRPr>
          </a:p>
          <a:p>
            <a:pPr lvl="2" marL="796925" indent="-425450">
              <a:lnSpc>
                <a:spcPct val="100000"/>
              </a:lnSpc>
              <a:spcBef>
                <a:spcPts val="1025"/>
              </a:spcBef>
              <a:buFont typeface="Arial"/>
              <a:buAutoNum type="arabicPeriod" startAt="4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Đón</a:t>
            </a:r>
            <a:r>
              <a:rPr dirty="0" sz="1200" spc="-5" b="1" i="1">
                <a:latin typeface="Arial"/>
                <a:cs typeface="Arial"/>
              </a:rPr>
              <a:t>g </a:t>
            </a:r>
            <a:r>
              <a:rPr dirty="0" sz="1200" b="1" i="1">
                <a:latin typeface="Arial"/>
                <a:cs typeface="Arial"/>
              </a:rPr>
              <a:t>biểu </a:t>
            </a:r>
            <a:r>
              <a:rPr dirty="0" sz="1200" spc="-5" b="1" i="1">
                <a:latin typeface="Arial"/>
                <a:cs typeface="Arial"/>
              </a:rPr>
              <a:t>mẫu</a:t>
            </a:r>
            <a:endParaRPr sz="1200">
              <a:latin typeface="Arial"/>
              <a:cs typeface="Arial"/>
            </a:endParaRPr>
          </a:p>
          <a:p>
            <a:pPr marL="372110">
              <a:lnSpc>
                <a:spcPct val="100000"/>
              </a:lnSpc>
              <a:spcBef>
                <a:spcPts val="919"/>
              </a:spcBef>
            </a:pPr>
            <a:r>
              <a:rPr dirty="0" sz="1300" spc="-5">
                <a:latin typeface="Times New Roman"/>
                <a:cs typeface="Times New Roman"/>
              </a:rPr>
              <a:t>Để đóng một biểu </a:t>
            </a:r>
            <a:r>
              <a:rPr dirty="0" sz="1300" spc="-10">
                <a:latin typeface="Times New Roman"/>
                <a:cs typeface="Times New Roman"/>
              </a:rPr>
              <a:t>mẫu </a:t>
            </a:r>
            <a:r>
              <a:rPr dirty="0" sz="1300" spc="-5">
                <a:latin typeface="Times New Roman"/>
                <a:cs typeface="Times New Roman"/>
              </a:rPr>
              <a:t>ta có thể thực hiện </a:t>
            </a:r>
            <a:r>
              <a:rPr dirty="0" sz="1300">
                <a:latin typeface="Times New Roman"/>
                <a:cs typeface="Times New Roman"/>
              </a:rPr>
              <a:t>theo </a:t>
            </a:r>
            <a:r>
              <a:rPr dirty="0" sz="1300" spc="-5">
                <a:latin typeface="Times New Roman"/>
                <a:cs typeface="Times New Roman"/>
              </a:rPr>
              <a:t>2 cách</a:t>
            </a:r>
            <a:r>
              <a:rPr dirty="0" sz="1300" spc="9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35"/>
              </a:spcBef>
            </a:pPr>
            <a:r>
              <a:rPr dirty="0" sz="1300" spc="-5">
                <a:latin typeface="Times New Roman"/>
                <a:cs typeface="Times New Roman"/>
              </a:rPr>
              <a:t>Cách 1: </a:t>
            </a:r>
            <a:r>
              <a:rPr dirty="0" sz="1300" spc="10">
                <a:latin typeface="Times New Roman"/>
                <a:cs typeface="Times New Roman"/>
              </a:rPr>
              <a:t>đóng form đang </a:t>
            </a:r>
            <a:r>
              <a:rPr dirty="0" sz="1300" spc="5">
                <a:latin typeface="Times New Roman"/>
                <a:cs typeface="Times New Roman"/>
              </a:rPr>
              <a:t>làm việc</a:t>
            </a:r>
            <a:r>
              <a:rPr dirty="0" sz="1300" spc="110">
                <a:latin typeface="Times New Roman"/>
                <a:cs typeface="Times New Roman"/>
              </a:rPr>
              <a:t> </a:t>
            </a:r>
            <a:r>
              <a:rPr dirty="0" sz="1300" spc="-5" b="1">
                <a:latin typeface="Courier New"/>
                <a:cs typeface="Courier New"/>
              </a:rPr>
              <a:t>this.Close();</a:t>
            </a:r>
            <a:endParaRPr sz="1300">
              <a:latin typeface="Courier New"/>
              <a:cs typeface="Courier New"/>
            </a:endParaRPr>
          </a:p>
          <a:p>
            <a:pPr marL="372110">
              <a:lnSpc>
                <a:spcPct val="100000"/>
              </a:lnSpc>
              <a:spcBef>
                <a:spcPts val="1045"/>
              </a:spcBef>
            </a:pPr>
            <a:r>
              <a:rPr dirty="0" sz="1300" spc="-5">
                <a:latin typeface="Times New Roman"/>
                <a:cs typeface="Times New Roman"/>
              </a:rPr>
              <a:t>Cách 2: </a:t>
            </a:r>
            <a:r>
              <a:rPr dirty="0" sz="1300" spc="5">
                <a:latin typeface="Times New Roman"/>
                <a:cs typeface="Times New Roman"/>
              </a:rPr>
              <a:t>đóng </a:t>
            </a:r>
            <a:r>
              <a:rPr dirty="0" sz="1300">
                <a:latin typeface="Times New Roman"/>
                <a:cs typeface="Times New Roman"/>
              </a:rPr>
              <a:t>một </a:t>
            </a:r>
            <a:r>
              <a:rPr dirty="0" sz="1300" spc="5">
                <a:latin typeface="Times New Roman"/>
                <a:cs typeface="Times New Roman"/>
              </a:rPr>
              <a:t>form bất </a:t>
            </a:r>
            <a:r>
              <a:rPr dirty="0" sz="1300">
                <a:latin typeface="Times New Roman"/>
                <a:cs typeface="Times New Roman"/>
              </a:rPr>
              <a:t>kỳ, ví dụ </a:t>
            </a:r>
            <a:r>
              <a:rPr dirty="0" sz="1300" spc="5">
                <a:latin typeface="Times New Roman"/>
                <a:cs typeface="Times New Roman"/>
              </a:rPr>
              <a:t>form frmPhepCong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khởi </a:t>
            </a:r>
            <a:r>
              <a:rPr dirty="0" sz="1300" spc="5">
                <a:latin typeface="Times New Roman"/>
                <a:cs typeface="Times New Roman"/>
              </a:rPr>
              <a:t>tạo </a:t>
            </a:r>
            <a:r>
              <a:rPr dirty="0" sz="1300" spc="-130">
                <a:latin typeface="Times New Roman"/>
                <a:cs typeface="Times New Roman"/>
              </a:rPr>
              <a:t>nhƣ</a:t>
            </a:r>
            <a:r>
              <a:rPr dirty="0" sz="1300" spc="-4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trên: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885"/>
              </a:spcBef>
            </a:pPr>
            <a:r>
              <a:rPr dirty="0" sz="1300" b="1">
                <a:latin typeface="Courier New"/>
                <a:cs typeface="Courier New"/>
              </a:rPr>
              <a:t>phepCong.Close();</a:t>
            </a:r>
            <a:endParaRPr sz="1300">
              <a:latin typeface="Courier New"/>
              <a:cs typeface="Courier New"/>
            </a:endParaRPr>
          </a:p>
          <a:p>
            <a:pPr lvl="2" marL="796925" indent="-425450">
              <a:lnSpc>
                <a:spcPct val="100000"/>
              </a:lnSpc>
              <a:spcBef>
                <a:spcPts val="1085"/>
              </a:spcBef>
              <a:buFont typeface="Arial"/>
              <a:buAutoNum type="arabicPeriod" startAt="5"/>
              <a:tabLst>
                <a:tab pos="797560" algn="l"/>
              </a:tabLst>
            </a:pPr>
            <a:r>
              <a:rPr dirty="0" sz="1200" spc="-5" b="1" i="1">
                <a:latin typeface="Arial"/>
                <a:cs typeface="Arial"/>
              </a:rPr>
              <a:t>X</a:t>
            </a:r>
            <a:r>
              <a:rPr dirty="0" sz="1200" spc="-5" b="1" i="1">
                <a:latin typeface="Arial"/>
                <a:cs typeface="Arial"/>
              </a:rPr>
              <a:t>óa </a:t>
            </a:r>
            <a:r>
              <a:rPr dirty="0" sz="1200" b="1" i="1">
                <a:latin typeface="Arial"/>
                <a:cs typeface="Arial"/>
              </a:rPr>
              <a:t>biểu</a:t>
            </a:r>
            <a:r>
              <a:rPr dirty="0" sz="1200" spc="-15" b="1" i="1">
                <a:latin typeface="Arial"/>
                <a:cs typeface="Arial"/>
              </a:rPr>
              <a:t> </a:t>
            </a:r>
            <a:r>
              <a:rPr dirty="0" sz="1200" spc="-5" b="1" i="1">
                <a:latin typeface="Arial"/>
                <a:cs typeface="Arial"/>
              </a:rPr>
              <a:t>mẫu</a:t>
            </a:r>
            <a:endParaRPr sz="1200">
              <a:latin typeface="Arial"/>
              <a:cs typeface="Arial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535"/>
              </a:spcBef>
            </a:pPr>
            <a:r>
              <a:rPr dirty="0" sz="1300" spc="-5">
                <a:latin typeface="Times New Roman"/>
                <a:cs typeface="Times New Roman"/>
              </a:rPr>
              <a:t>Kích chuột phải tại </a:t>
            </a:r>
            <a:r>
              <a:rPr dirty="0" sz="1300" spc="-10">
                <a:latin typeface="Times New Roman"/>
                <a:cs typeface="Times New Roman"/>
              </a:rPr>
              <a:t>Form </a:t>
            </a:r>
            <a:r>
              <a:rPr dirty="0" sz="1300">
                <a:latin typeface="Times New Roman"/>
                <a:cs typeface="Times New Roman"/>
              </a:rPr>
              <a:t>cần </a:t>
            </a:r>
            <a:r>
              <a:rPr dirty="0" sz="1300" spc="-5">
                <a:latin typeface="Times New Roman"/>
                <a:cs typeface="Times New Roman"/>
              </a:rPr>
              <a:t>xóa trong cửa sổ </a:t>
            </a:r>
            <a:r>
              <a:rPr dirty="0" sz="1300" spc="-5" i="1">
                <a:latin typeface="Times New Roman"/>
                <a:cs typeface="Times New Roman"/>
              </a:rPr>
              <a:t>Solution Explorer</a:t>
            </a:r>
            <a:r>
              <a:rPr dirty="0" sz="1300" spc="-5">
                <a:latin typeface="Times New Roman"/>
                <a:cs typeface="Times New Roman"/>
              </a:rPr>
              <a:t>, chọn </a:t>
            </a:r>
            <a:r>
              <a:rPr dirty="0" sz="1300" spc="-10" i="1">
                <a:latin typeface="Times New Roman"/>
                <a:cs typeface="Times New Roman"/>
              </a:rPr>
              <a:t>Delete </a:t>
            </a:r>
            <a:r>
              <a:rPr dirty="0" sz="1300" spc="-5">
                <a:latin typeface="Times New Roman"/>
                <a:cs typeface="Times New Roman"/>
              </a:rPr>
              <a:t>kết  quả Form sẽ bị xóa ra khỏi dự</a:t>
            </a:r>
            <a:r>
              <a:rPr dirty="0" sz="1300" spc="105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án.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9"/>
              </a:spcBef>
            </a:pPr>
            <a:r>
              <a:rPr dirty="0" sz="1300" b="1">
                <a:latin typeface="Times New Roman"/>
                <a:cs typeface="Times New Roman"/>
              </a:rPr>
              <a:t>Bài tập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24: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0"/>
              </a:spcBef>
            </a:pPr>
            <a:r>
              <a:rPr dirty="0" sz="1250" spc="-5">
                <a:latin typeface="Times New Roman"/>
                <a:cs typeface="Times New Roman"/>
              </a:rPr>
              <a:t>Tiếp theo bài tập 23, tạo MenuStrip cho Form </a:t>
            </a:r>
            <a:r>
              <a:rPr dirty="0" sz="1250" i="1">
                <a:latin typeface="Times New Roman"/>
                <a:cs typeface="Times New Roman"/>
              </a:rPr>
              <a:t>frmMain </a:t>
            </a:r>
            <a:r>
              <a:rPr dirty="0" sz="1250" spc="-5">
                <a:latin typeface="Times New Roman"/>
                <a:cs typeface="Times New Roman"/>
              </a:rPr>
              <a:t>theo giao diện</a:t>
            </a:r>
            <a:r>
              <a:rPr dirty="0" sz="1250" spc="1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sau: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32304" y="5638800"/>
            <a:ext cx="4808220" cy="3043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45414"/>
            <a:ext cx="4585335" cy="87185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15"/>
              </a:spcBef>
            </a:pPr>
            <a:r>
              <a:rPr dirty="0" sz="1300" b="1">
                <a:latin typeface="Times New Roman"/>
                <a:cs typeface="Times New Roman"/>
              </a:rPr>
              <a:t>Bài tập</a:t>
            </a:r>
            <a:r>
              <a:rPr dirty="0" sz="1300" spc="5" b="1">
                <a:latin typeface="Times New Roman"/>
                <a:cs typeface="Times New Roman"/>
              </a:rPr>
              <a:t> </a:t>
            </a:r>
            <a:r>
              <a:rPr dirty="0" sz="1300" b="1">
                <a:latin typeface="Times New Roman"/>
                <a:cs typeface="Times New Roman"/>
              </a:rPr>
              <a:t>25: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dirty="0" sz="1300" spc="-5">
                <a:latin typeface="Times New Roman"/>
                <a:cs typeface="Times New Roman"/>
              </a:rPr>
              <a:t>Tiếp bài tập 24, tạo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frmPhepCong1 với giao diện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 spc="70">
                <a:latin typeface="Times New Roman"/>
                <a:cs typeface="Times New Roman"/>
              </a:rPr>
              <a:t> </a:t>
            </a:r>
            <a:r>
              <a:rPr dirty="0" sz="1300" spc="-3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30070" y="1444625"/>
            <a:ext cx="5012689" cy="309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8120" y="4648327"/>
            <a:ext cx="6179185" cy="2820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Times New Roman"/>
                <a:cs typeface="Times New Roman"/>
              </a:rPr>
              <a:t>Yêu </a:t>
            </a:r>
            <a:r>
              <a:rPr dirty="0" sz="1300" spc="-5" b="1">
                <a:latin typeface="Times New Roman"/>
                <a:cs typeface="Times New Roman"/>
              </a:rPr>
              <a:t>cầu: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55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75">
                <a:latin typeface="Times New Roman"/>
                <a:cs typeface="Times New Roman"/>
              </a:rPr>
              <a:t>ngƣời </a:t>
            </a:r>
            <a:r>
              <a:rPr dirty="0" sz="1300" spc="-10">
                <a:latin typeface="Times New Roman"/>
                <a:cs typeface="Times New Roman"/>
              </a:rPr>
              <a:t>dùng chọn mục </a:t>
            </a:r>
            <a:r>
              <a:rPr dirty="0" sz="1300" spc="-5" i="1">
                <a:latin typeface="Times New Roman"/>
                <a:cs typeface="Times New Roman"/>
              </a:rPr>
              <a:t>Phép </a:t>
            </a:r>
            <a:r>
              <a:rPr dirty="0" sz="1300" spc="125" i="1">
                <a:latin typeface="Times New Roman"/>
                <a:cs typeface="Times New Roman"/>
              </a:rPr>
              <a:t>cộng </a:t>
            </a:r>
            <a:r>
              <a:rPr dirty="0" sz="1300" spc="-5" i="1">
                <a:latin typeface="Times New Roman"/>
                <a:cs typeface="Times New Roman"/>
              </a:rPr>
              <a:t>1 </a:t>
            </a:r>
            <a:r>
              <a:rPr dirty="0" sz="1300" spc="-5">
                <a:latin typeface="Times New Roman"/>
                <a:cs typeface="Times New Roman"/>
              </a:rPr>
              <a:t>t r ê n m e n u Form </a:t>
            </a:r>
            <a:r>
              <a:rPr dirty="0" sz="1300" i="1">
                <a:latin typeface="Times New Roman"/>
                <a:cs typeface="Times New Roman"/>
              </a:rPr>
              <a:t>frmPhepConf1 </a:t>
            </a:r>
            <a:r>
              <a:rPr dirty="0" sz="1300" spc="-55">
                <a:latin typeface="Times New Roman"/>
                <a:cs typeface="Times New Roman"/>
              </a:rPr>
              <a:t>xuất  </a:t>
            </a:r>
            <a:r>
              <a:rPr dirty="0" sz="1300" spc="-5">
                <a:latin typeface="Times New Roman"/>
                <a:cs typeface="Times New Roman"/>
              </a:rPr>
              <a:t>hiện nội dung bài tập cần điền số thích hợp vào trong</a:t>
            </a:r>
            <a:r>
              <a:rPr dirty="0" sz="1300" spc="2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hộp Textbox.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90"/>
              </a:spcBef>
            </a:pPr>
            <a:r>
              <a:rPr dirty="0" sz="1300" spc="-5">
                <a:latin typeface="Times New Roman"/>
                <a:cs typeface="Times New Roman"/>
              </a:rPr>
              <a:t>+ Chỉ cho </a:t>
            </a:r>
            <a:r>
              <a:rPr dirty="0" sz="1300">
                <a:latin typeface="Times New Roman"/>
                <a:cs typeface="Times New Roman"/>
              </a:rPr>
              <a:t>phép </a:t>
            </a:r>
            <a:r>
              <a:rPr dirty="0" sz="1300" spc="-5">
                <a:latin typeface="Times New Roman"/>
                <a:cs typeface="Times New Roman"/>
              </a:rPr>
              <a:t>gõ số nguyên vào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ô </a:t>
            </a:r>
            <a:r>
              <a:rPr dirty="0" sz="1300">
                <a:latin typeface="Times New Roman"/>
                <a:cs typeface="Times New Roman"/>
              </a:rPr>
              <a:t>TextBox.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80">
                <a:latin typeface="Times New Roman"/>
                <a:cs typeface="Times New Roman"/>
              </a:rPr>
              <a:t>Ngƣời </a:t>
            </a:r>
            <a:r>
              <a:rPr dirty="0" sz="1300" spc="-5">
                <a:latin typeface="Times New Roman"/>
                <a:cs typeface="Times New Roman"/>
              </a:rPr>
              <a:t>sử dụng viết đáp án cho các câu vào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ô Textbox từ 1 </a:t>
            </a:r>
            <a:r>
              <a:rPr dirty="0" sz="1300">
                <a:latin typeface="Times New Roman"/>
                <a:cs typeface="Times New Roman"/>
              </a:rPr>
              <a:t>đến</a:t>
            </a:r>
            <a:r>
              <a:rPr dirty="0" sz="1300" spc="-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10.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chọn nút </a:t>
            </a:r>
            <a:r>
              <a:rPr dirty="0" sz="1300" spc="10" b="1">
                <a:latin typeface="Times New Roman"/>
                <a:cs typeface="Times New Roman"/>
              </a:rPr>
              <a:t>Hoàn thành </a:t>
            </a:r>
            <a:r>
              <a:rPr dirty="0" sz="1300" spc="-65">
                <a:latin typeface="Times New Roman"/>
                <a:cs typeface="Times New Roman"/>
              </a:rPr>
              <a:t>chƣơng </a:t>
            </a:r>
            <a:r>
              <a:rPr dirty="0" sz="1300" spc="-5">
                <a:latin typeface="Times New Roman"/>
                <a:cs typeface="Times New Roman"/>
              </a:rPr>
              <a:t>trình kiểm tra </a:t>
            </a:r>
            <a:r>
              <a:rPr dirty="0" sz="1300">
                <a:latin typeface="Times New Roman"/>
                <a:cs typeface="Times New Roman"/>
              </a:rPr>
              <a:t>kết quả, </a:t>
            </a:r>
            <a:r>
              <a:rPr dirty="0" sz="1300" spc="-5">
                <a:latin typeface="Times New Roman"/>
                <a:cs typeface="Times New Roman"/>
              </a:rPr>
              <a:t>câu </a:t>
            </a:r>
            <a:r>
              <a:rPr dirty="0" sz="1300" spc="-10">
                <a:latin typeface="Times New Roman"/>
                <a:cs typeface="Times New Roman"/>
              </a:rPr>
              <a:t>nào </a:t>
            </a:r>
            <a:r>
              <a:rPr dirty="0" sz="1300" spc="-5">
                <a:latin typeface="Times New Roman"/>
                <a:cs typeface="Times New Roman"/>
              </a:rPr>
              <a:t>đúng </a:t>
            </a:r>
            <a:r>
              <a:rPr dirty="0" sz="1300">
                <a:latin typeface="Times New Roman"/>
                <a:cs typeface="Times New Roman"/>
              </a:rPr>
              <a:t>thì </a:t>
            </a:r>
            <a:r>
              <a:rPr dirty="0" sz="1300" spc="-5">
                <a:latin typeface="Times New Roman"/>
                <a:cs typeface="Times New Roman"/>
              </a:rPr>
              <a:t>đổi </a:t>
            </a:r>
            <a:r>
              <a:rPr dirty="0" sz="1300" spc="-60">
                <a:latin typeface="Times New Roman"/>
                <a:cs typeface="Times New Roman"/>
              </a:rPr>
              <a:t>mầu  </a:t>
            </a:r>
            <a:r>
              <a:rPr dirty="0" sz="1300" spc="-5">
                <a:latin typeface="Times New Roman"/>
                <a:cs typeface="Times New Roman"/>
              </a:rPr>
              <a:t>nền ở Textbox </a:t>
            </a:r>
            <a:r>
              <a:rPr dirty="0" sz="1300" spc="-85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ứng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câu trả lời </a:t>
            </a:r>
            <a:r>
              <a:rPr dirty="0" sz="1300" spc="-10">
                <a:latin typeface="Times New Roman"/>
                <a:cs typeface="Times New Roman"/>
              </a:rPr>
              <a:t>sang mầu </a:t>
            </a:r>
            <a:r>
              <a:rPr dirty="0" sz="1300" spc="-5">
                <a:latin typeface="Times New Roman"/>
                <a:cs typeface="Times New Roman"/>
              </a:rPr>
              <a:t>xanh, câu nào sai thì </a:t>
            </a:r>
            <a:r>
              <a:rPr dirty="0" sz="1300" spc="-10">
                <a:latin typeface="Times New Roman"/>
                <a:cs typeface="Times New Roman"/>
              </a:rPr>
              <a:t>đổi </a:t>
            </a:r>
            <a:r>
              <a:rPr dirty="0" sz="1300" spc="-5">
                <a:latin typeface="Times New Roman"/>
                <a:cs typeface="Times New Roman"/>
              </a:rPr>
              <a:t>Textbox </a:t>
            </a:r>
            <a:r>
              <a:rPr dirty="0" sz="1300" spc="-70">
                <a:latin typeface="Times New Roman"/>
                <a:cs typeface="Times New Roman"/>
              </a:rPr>
              <a:t>có  </a:t>
            </a:r>
            <a:r>
              <a:rPr dirty="0" sz="1300" spc="-5">
                <a:latin typeface="Times New Roman"/>
                <a:cs typeface="Times New Roman"/>
              </a:rPr>
              <a:t>nền </a:t>
            </a:r>
            <a:r>
              <a:rPr dirty="0" sz="1300" spc="-10">
                <a:latin typeface="Times New Roman"/>
                <a:cs typeface="Times New Roman"/>
              </a:rPr>
              <a:t>mầu </a:t>
            </a:r>
            <a:r>
              <a:rPr dirty="0" sz="1300" spc="-5">
                <a:latin typeface="Times New Roman"/>
                <a:cs typeface="Times New Roman"/>
              </a:rPr>
              <a:t>đỏ. Và hiển thị điểm </a:t>
            </a:r>
            <a:r>
              <a:rPr dirty="0" sz="1300">
                <a:latin typeface="Times New Roman"/>
                <a:cs typeface="Times New Roman"/>
              </a:rPr>
              <a:t>đạt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>
                <a:latin typeface="Times New Roman"/>
                <a:cs typeface="Times New Roman"/>
              </a:rPr>
              <a:t>cho </a:t>
            </a:r>
            <a:r>
              <a:rPr dirty="0" sz="1300" spc="-85">
                <a:latin typeface="Times New Roman"/>
                <a:cs typeface="Times New Roman"/>
              </a:rPr>
              <a:t>ngƣời </a:t>
            </a:r>
            <a:r>
              <a:rPr dirty="0" sz="1300">
                <a:latin typeface="Times New Roman"/>
                <a:cs typeface="Times New Roman"/>
              </a:rPr>
              <a:t>dùng </a:t>
            </a:r>
            <a:r>
              <a:rPr dirty="0" sz="1300" spc="-10">
                <a:latin typeface="Times New Roman"/>
                <a:cs typeface="Times New Roman"/>
              </a:rPr>
              <a:t>(mỗi </a:t>
            </a:r>
            <a:r>
              <a:rPr dirty="0" sz="1300" spc="-5">
                <a:latin typeface="Times New Roman"/>
                <a:cs typeface="Times New Roman"/>
              </a:rPr>
              <a:t>câu trả lời đúng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610">
                <a:latin typeface="Times New Roman"/>
                <a:cs typeface="Times New Roman"/>
              </a:rPr>
              <a:t>1 </a:t>
            </a:r>
            <a:r>
              <a:rPr dirty="0" sz="1300" spc="-25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điểm).</a:t>
            </a:r>
            <a:endParaRPr sz="1300">
              <a:latin typeface="Times New Roman"/>
              <a:cs typeface="Times New Roman"/>
            </a:endParaRPr>
          </a:p>
          <a:p>
            <a:pPr algn="just"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chọn nút </a:t>
            </a:r>
            <a:r>
              <a:rPr dirty="0" sz="1300" spc="-10" b="1" i="1">
                <a:latin typeface="Times New Roman"/>
                <a:cs typeface="Times New Roman"/>
              </a:rPr>
              <a:t>Đáp </a:t>
            </a:r>
            <a:r>
              <a:rPr dirty="0" sz="1300" spc="-5" b="1" i="1">
                <a:latin typeface="Times New Roman"/>
                <a:cs typeface="Times New Roman"/>
              </a:rPr>
              <a:t>án </a:t>
            </a:r>
            <a:r>
              <a:rPr dirty="0" sz="1300" spc="-5">
                <a:latin typeface="Times New Roman"/>
                <a:cs typeface="Times New Roman"/>
              </a:rPr>
              <a:t>thì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sẽ hiển thị đáp án </a:t>
            </a:r>
            <a:r>
              <a:rPr dirty="0" sz="1300" spc="-125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giao diện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3658870"/>
            <a:chOff x="1062532" y="792480"/>
            <a:chExt cx="6189980" cy="3658870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17675" y="798830"/>
              <a:ext cx="5236209" cy="3652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4509034"/>
            <a:ext cx="6177280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Bấm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 spc="-5" b="1" i="1">
                <a:latin typeface="Times New Roman"/>
                <a:cs typeface="Times New Roman"/>
              </a:rPr>
              <a:t>Làm l</a:t>
            </a:r>
            <a:r>
              <a:rPr dirty="0" sz="1300" spc="-5">
                <a:latin typeface="Times New Roman"/>
                <a:cs typeface="Times New Roman"/>
              </a:rPr>
              <a:t>ạ</a:t>
            </a:r>
            <a:r>
              <a:rPr dirty="0" sz="1300" spc="-5" b="1" i="1">
                <a:latin typeface="Times New Roman"/>
                <a:cs typeface="Times New Roman"/>
              </a:rPr>
              <a:t>i, </a:t>
            </a:r>
            <a:r>
              <a:rPr dirty="0" sz="1300" spc="-10">
                <a:latin typeface="Times New Roman"/>
                <a:cs typeface="Times New Roman"/>
              </a:rPr>
              <a:t>xuất </a:t>
            </a:r>
            <a:r>
              <a:rPr dirty="0" sz="1300" spc="-5">
                <a:latin typeface="Times New Roman"/>
                <a:cs typeface="Times New Roman"/>
              </a:rPr>
              <a:t>hiện nội dung đề bài và xoá rỗng các đáp án cũ để </a:t>
            </a:r>
            <a:r>
              <a:rPr dirty="0" sz="1300" spc="-120">
                <a:latin typeface="Times New Roman"/>
                <a:cs typeface="Times New Roman"/>
              </a:rPr>
              <a:t>ngƣời  </a:t>
            </a:r>
            <a:r>
              <a:rPr dirty="0" sz="1300" spc="-5">
                <a:latin typeface="Times New Roman"/>
                <a:cs typeface="Times New Roman"/>
              </a:rPr>
              <a:t>dùng có thể </a:t>
            </a:r>
            <a:r>
              <a:rPr dirty="0" sz="1300">
                <a:latin typeface="Times New Roman"/>
                <a:cs typeface="Times New Roman"/>
              </a:rPr>
              <a:t>trả lời </a:t>
            </a:r>
            <a:r>
              <a:rPr dirty="0" sz="1300" spc="-5">
                <a:latin typeface="Times New Roman"/>
                <a:cs typeface="Times New Roman"/>
              </a:rPr>
              <a:t>lại </a:t>
            </a:r>
            <a:r>
              <a:rPr dirty="0" sz="1300">
                <a:latin typeface="Times New Roman"/>
                <a:cs typeface="Times New Roman"/>
              </a:rPr>
              <a:t>các </a:t>
            </a:r>
            <a:r>
              <a:rPr dirty="0" sz="1300" spc="-5">
                <a:latin typeface="Times New Roman"/>
                <a:cs typeface="Times New Roman"/>
              </a:rPr>
              <a:t>câu</a:t>
            </a:r>
            <a:r>
              <a:rPr dirty="0" sz="1300" spc="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hỏi.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</a:t>
            </a:r>
            <a:r>
              <a:rPr dirty="0" sz="1300">
                <a:latin typeface="Times New Roman"/>
                <a:cs typeface="Times New Roman"/>
              </a:rPr>
              <a:t>Bấm </a:t>
            </a:r>
            <a:r>
              <a:rPr dirty="0" sz="1300" spc="-5">
                <a:latin typeface="Times New Roman"/>
                <a:cs typeface="Times New Roman"/>
              </a:rPr>
              <a:t>nút </a:t>
            </a:r>
            <a:r>
              <a:rPr dirty="0" sz="1300" spc="-5" b="1" i="1">
                <a:latin typeface="Times New Roman"/>
                <a:cs typeface="Times New Roman"/>
              </a:rPr>
              <a:t>Thoát </a:t>
            </a:r>
            <a:r>
              <a:rPr dirty="0" sz="1300" spc="-5">
                <a:latin typeface="Times New Roman"/>
                <a:cs typeface="Times New Roman"/>
              </a:rPr>
              <a:t>để đóng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frmPhepCong1 trở về </a:t>
            </a:r>
            <a:r>
              <a:rPr dirty="0" sz="1300">
                <a:latin typeface="Times New Roman"/>
                <a:cs typeface="Times New Roman"/>
              </a:rPr>
              <a:t>form chính</a:t>
            </a:r>
            <a:r>
              <a:rPr dirty="0" sz="1300" spc="60">
                <a:latin typeface="Times New Roman"/>
                <a:cs typeface="Times New Roman"/>
              </a:rPr>
              <a:t> </a:t>
            </a:r>
            <a:r>
              <a:rPr dirty="0" sz="1300" spc="5">
                <a:latin typeface="Times New Roman"/>
                <a:cs typeface="Times New Roman"/>
              </a:rPr>
              <a:t>frmMain.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010"/>
              </a:spcBef>
            </a:pPr>
            <a:r>
              <a:rPr dirty="0" sz="1300" spc="-10" b="1">
                <a:latin typeface="Times New Roman"/>
                <a:cs typeface="Times New Roman"/>
              </a:rPr>
              <a:t>Bài tập</a:t>
            </a:r>
            <a:r>
              <a:rPr dirty="0" sz="1300" spc="-5" b="1">
                <a:latin typeface="Times New Roman"/>
                <a:cs typeface="Times New Roman"/>
              </a:rPr>
              <a:t> 26: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44"/>
              </a:spcBef>
            </a:pPr>
            <a:r>
              <a:rPr dirty="0" sz="1300" spc="-5">
                <a:latin typeface="Times New Roman"/>
                <a:cs typeface="Times New Roman"/>
              </a:rPr>
              <a:t>Tiếp bài tập 25, tạo </a:t>
            </a:r>
            <a:r>
              <a:rPr dirty="0" sz="1300">
                <a:latin typeface="Times New Roman"/>
                <a:cs typeface="Times New Roman"/>
              </a:rPr>
              <a:t>form </a:t>
            </a:r>
            <a:r>
              <a:rPr dirty="0" sz="1300" spc="-5">
                <a:latin typeface="Times New Roman"/>
                <a:cs typeface="Times New Roman"/>
              </a:rPr>
              <a:t>frmSoSanh1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giao diện </a:t>
            </a:r>
            <a:r>
              <a:rPr dirty="0" sz="1300" spc="-120">
                <a:latin typeface="Times New Roman"/>
                <a:cs typeface="Times New Roman"/>
              </a:rPr>
              <a:t>nhƣ</a:t>
            </a:r>
            <a:r>
              <a:rPr dirty="0" sz="130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511555"/>
            <a:ext cx="20358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-20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2532" y="792480"/>
            <a:ext cx="6189980" cy="3561715"/>
            <a:chOff x="1062532" y="792480"/>
            <a:chExt cx="6189980" cy="3561715"/>
          </a:xfrm>
        </p:grpSpPr>
        <p:sp>
          <p:nvSpPr>
            <p:cNvPr id="4" name="object 4"/>
            <p:cNvSpPr/>
            <p:nvPr/>
          </p:nvSpPr>
          <p:spPr>
            <a:xfrm>
              <a:off x="1062532" y="792480"/>
              <a:ext cx="6189980" cy="6350"/>
            </a:xfrm>
            <a:custGeom>
              <a:avLst/>
              <a:gdLst/>
              <a:ahLst/>
              <a:cxnLst/>
              <a:rect l="l" t="t" r="r" b="b"/>
              <a:pathLst>
                <a:path w="6189980" h="6350">
                  <a:moveTo>
                    <a:pt x="618985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89853" y="6096"/>
                  </a:lnTo>
                  <a:lnTo>
                    <a:pt x="6189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9890" y="798830"/>
              <a:ext cx="5353685" cy="35553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68120" y="4411497"/>
            <a:ext cx="6179185" cy="1089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59410">
              <a:lnSpc>
                <a:spcPct val="124600"/>
              </a:lnSpc>
              <a:spcBef>
                <a:spcPts val="100"/>
              </a:spcBef>
            </a:pPr>
            <a:r>
              <a:rPr dirty="0" sz="1300" spc="-10">
                <a:latin typeface="Times New Roman"/>
                <a:cs typeface="Times New Roman"/>
              </a:rPr>
              <a:t>Khi </a:t>
            </a:r>
            <a:r>
              <a:rPr dirty="0" sz="1300" spc="-5">
                <a:latin typeface="Times New Roman"/>
                <a:cs typeface="Times New Roman"/>
              </a:rPr>
              <a:t>chọn </a:t>
            </a:r>
            <a:r>
              <a:rPr dirty="0" sz="1300" spc="-10">
                <a:latin typeface="Times New Roman"/>
                <a:cs typeface="Times New Roman"/>
              </a:rPr>
              <a:t>mục </a:t>
            </a:r>
            <a:r>
              <a:rPr dirty="0" sz="1300" spc="-5" i="1">
                <a:latin typeface="Times New Roman"/>
                <a:cs typeface="Times New Roman"/>
              </a:rPr>
              <a:t>So sánh/So </a:t>
            </a:r>
            <a:r>
              <a:rPr dirty="0" sz="1300" spc="-10" i="1">
                <a:latin typeface="Times New Roman"/>
                <a:cs typeface="Times New Roman"/>
              </a:rPr>
              <a:t>sánh </a:t>
            </a:r>
            <a:r>
              <a:rPr dirty="0" sz="1300" spc="-5" i="1">
                <a:latin typeface="Times New Roman"/>
                <a:cs typeface="Times New Roman"/>
              </a:rPr>
              <a:t>1 </a:t>
            </a:r>
            <a:r>
              <a:rPr dirty="0" sz="1300" spc="-10">
                <a:latin typeface="Times New Roman"/>
                <a:cs typeface="Times New Roman"/>
              </a:rPr>
              <a:t>thì </a:t>
            </a:r>
            <a:r>
              <a:rPr dirty="0" sz="1300" spc="-5">
                <a:latin typeface="Times New Roman"/>
                <a:cs typeface="Times New Roman"/>
              </a:rPr>
              <a:t>Form </a:t>
            </a:r>
            <a:r>
              <a:rPr dirty="0" sz="1300" spc="-5" i="1">
                <a:latin typeface="Times New Roman"/>
                <a:cs typeface="Times New Roman"/>
              </a:rPr>
              <a:t>frmSoSanh1 </a:t>
            </a:r>
            <a:r>
              <a:rPr dirty="0" sz="1300" spc="-5">
                <a:latin typeface="Times New Roman"/>
                <a:cs typeface="Times New Roman"/>
              </a:rPr>
              <a:t>xuất hiện nội dung các câu  cần điền </a:t>
            </a:r>
            <a:r>
              <a:rPr dirty="0" sz="1300" spc="-10">
                <a:latin typeface="Times New Roman"/>
                <a:cs typeface="Times New Roman"/>
              </a:rPr>
              <a:t>dấu &gt;, </a:t>
            </a:r>
            <a:r>
              <a:rPr dirty="0" sz="1300" spc="-5">
                <a:latin typeface="Times New Roman"/>
                <a:cs typeface="Times New Roman"/>
              </a:rPr>
              <a:t>&lt; </a:t>
            </a:r>
            <a:r>
              <a:rPr dirty="0" sz="1300" spc="-10">
                <a:latin typeface="Times New Roman"/>
                <a:cs typeface="Times New Roman"/>
              </a:rPr>
              <a:t>hoặc</a:t>
            </a:r>
            <a:r>
              <a:rPr dirty="0" sz="1300" spc="-204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=.</a:t>
            </a:r>
            <a:endParaRPr sz="1300">
              <a:latin typeface="Times New Roman"/>
              <a:cs typeface="Times New Roman"/>
            </a:endParaRPr>
          </a:p>
          <a:p>
            <a:pPr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Các nút </a:t>
            </a:r>
            <a:r>
              <a:rPr dirty="0" sz="1300" spc="-5" i="1">
                <a:latin typeface="Times New Roman"/>
                <a:cs typeface="Times New Roman"/>
              </a:rPr>
              <a:t>Hoàn </a:t>
            </a:r>
            <a:r>
              <a:rPr dirty="0" sz="1300" i="1">
                <a:latin typeface="Times New Roman"/>
                <a:cs typeface="Times New Roman"/>
              </a:rPr>
              <a:t>thành, </a:t>
            </a:r>
            <a:r>
              <a:rPr dirty="0" sz="1300" spc="-5" i="1">
                <a:latin typeface="Times New Roman"/>
                <a:cs typeface="Times New Roman"/>
              </a:rPr>
              <a:t>Làm </a:t>
            </a:r>
            <a:r>
              <a:rPr dirty="0" sz="1300" i="1">
                <a:latin typeface="Times New Roman"/>
                <a:cs typeface="Times New Roman"/>
              </a:rPr>
              <a:t>l</a:t>
            </a:r>
            <a:r>
              <a:rPr dirty="0" sz="1300">
                <a:latin typeface="Times New Roman"/>
                <a:cs typeface="Times New Roman"/>
              </a:rPr>
              <a:t>ạ</a:t>
            </a:r>
            <a:r>
              <a:rPr dirty="0" sz="1300" i="1">
                <a:latin typeface="Times New Roman"/>
                <a:cs typeface="Times New Roman"/>
              </a:rPr>
              <a:t>i, </a:t>
            </a:r>
            <a:r>
              <a:rPr dirty="0" sz="1300" spc="-10" i="1">
                <a:latin typeface="Times New Roman"/>
                <a:cs typeface="Times New Roman"/>
              </a:rPr>
              <a:t>Đáp </a:t>
            </a:r>
            <a:r>
              <a:rPr dirty="0" sz="1300" spc="-5" i="1">
                <a:latin typeface="Times New Roman"/>
                <a:cs typeface="Times New Roman"/>
              </a:rPr>
              <a:t>án </a:t>
            </a:r>
            <a:r>
              <a:rPr dirty="0" sz="1300" spc="-5">
                <a:latin typeface="Times New Roman"/>
                <a:cs typeface="Times New Roman"/>
              </a:rPr>
              <a:t>và </a:t>
            </a:r>
            <a:r>
              <a:rPr dirty="0" sz="1300" i="1">
                <a:latin typeface="Times New Roman"/>
                <a:cs typeface="Times New Roman"/>
              </a:rPr>
              <a:t>Thoát </a:t>
            </a:r>
            <a:r>
              <a:rPr dirty="0" sz="1300" spc="-5">
                <a:latin typeface="Times New Roman"/>
                <a:cs typeface="Times New Roman"/>
              </a:rPr>
              <a:t>có chức năng </a:t>
            </a:r>
            <a:r>
              <a:rPr dirty="0" sz="1300" spc="-85">
                <a:latin typeface="Times New Roman"/>
                <a:cs typeface="Times New Roman"/>
              </a:rPr>
              <a:t>tƣơng </a:t>
            </a:r>
            <a:r>
              <a:rPr dirty="0" sz="1300" spc="-5">
                <a:latin typeface="Times New Roman"/>
                <a:cs typeface="Times New Roman"/>
              </a:rPr>
              <a:t>tự </a:t>
            </a:r>
            <a:r>
              <a:rPr dirty="0" sz="1300" spc="-135">
                <a:latin typeface="Times New Roman"/>
                <a:cs typeface="Times New Roman"/>
              </a:rPr>
              <a:t>nhƣ</a:t>
            </a:r>
            <a:r>
              <a:rPr dirty="0" sz="1300" spc="55">
                <a:latin typeface="Times New Roman"/>
                <a:cs typeface="Times New Roman"/>
              </a:rPr>
              <a:t> </a:t>
            </a:r>
            <a:r>
              <a:rPr dirty="0" sz="1300" spc="-75">
                <a:latin typeface="Times New Roman"/>
                <a:cs typeface="Times New Roman"/>
              </a:rPr>
              <a:t>trong  </a:t>
            </a:r>
            <a:r>
              <a:rPr dirty="0" sz="1300">
                <a:latin typeface="Times New Roman"/>
                <a:cs typeface="Times New Roman"/>
              </a:rPr>
              <a:t>form</a:t>
            </a:r>
            <a:r>
              <a:rPr dirty="0" sz="1300" spc="-20">
                <a:latin typeface="Times New Roman"/>
                <a:cs typeface="Times New Roman"/>
              </a:rPr>
              <a:t> </a:t>
            </a:r>
            <a:r>
              <a:rPr dirty="0" sz="1300" spc="-5" i="1">
                <a:latin typeface="Times New Roman"/>
                <a:cs typeface="Times New Roman"/>
              </a:rPr>
              <a:t>frmPhepCong1</a:t>
            </a:r>
            <a:r>
              <a:rPr dirty="0" sz="1300" spc="-5"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8120" y="407932"/>
            <a:ext cx="6178550" cy="839470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300" spc="-10" b="1" i="1">
                <a:latin typeface="Times New Roman"/>
                <a:cs typeface="Times New Roman"/>
              </a:rPr>
              <a:t>Bài </a:t>
            </a:r>
            <a:r>
              <a:rPr dirty="0" sz="1300" spc="-5" b="1" i="1">
                <a:latin typeface="Times New Roman"/>
                <a:cs typeface="Times New Roman"/>
              </a:rPr>
              <a:t>giảng lập trình </a:t>
            </a:r>
            <a:r>
              <a:rPr dirty="0" sz="1300" b="1" i="1">
                <a:latin typeface="Times New Roman"/>
                <a:cs typeface="Times New Roman"/>
              </a:rPr>
              <a:t>trực</a:t>
            </a:r>
            <a:r>
              <a:rPr dirty="0" sz="1300" spc="5" b="1" i="1">
                <a:latin typeface="Times New Roman"/>
                <a:cs typeface="Times New Roman"/>
              </a:rPr>
              <a:t> </a:t>
            </a:r>
            <a:r>
              <a:rPr dirty="0" sz="1300" spc="-5" b="1" i="1">
                <a:latin typeface="Times New Roman"/>
                <a:cs typeface="Times New Roman"/>
              </a:rPr>
              <a:t>quan</a:t>
            </a: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5">
                <a:latin typeface="Arial"/>
                <a:cs typeface="Arial"/>
              </a:rPr>
              <a:t>CHƯƠNG </a:t>
            </a:r>
            <a:r>
              <a:rPr dirty="0" sz="1700">
                <a:latin typeface="Arial"/>
                <a:cs typeface="Arial"/>
              </a:rPr>
              <a:t>6: </a:t>
            </a:r>
            <a:r>
              <a:rPr dirty="0" sz="1700" spc="-5">
                <a:latin typeface="Arial"/>
                <a:cs typeface="Arial"/>
              </a:rPr>
              <a:t>LẬP </a:t>
            </a:r>
            <a:r>
              <a:rPr dirty="0" sz="1700">
                <a:latin typeface="Arial"/>
                <a:cs typeface="Arial"/>
              </a:rPr>
              <a:t>TRÌNH </a:t>
            </a:r>
            <a:r>
              <a:rPr dirty="0" sz="1700" spc="-5">
                <a:latin typeface="Arial"/>
                <a:cs typeface="Arial"/>
              </a:rPr>
              <a:t>CƠ </a:t>
            </a:r>
            <a:r>
              <a:rPr dirty="0" sz="1700">
                <a:latin typeface="Arial"/>
                <a:cs typeface="Arial"/>
              </a:rPr>
              <a:t>SỞ DỮ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LIỆU</a:t>
            </a:r>
            <a:endParaRPr sz="1700">
              <a:latin typeface="Arial"/>
              <a:cs typeface="Arial"/>
            </a:endParaRPr>
          </a:p>
          <a:p>
            <a:pPr algn="just" marL="12700" marR="8255" indent="359410">
              <a:lnSpc>
                <a:spcPct val="124600"/>
              </a:lnSpc>
              <a:spcBef>
                <a:spcPts val="730"/>
              </a:spcBef>
            </a:pPr>
            <a:r>
              <a:rPr dirty="0" sz="1300" spc="-5">
                <a:latin typeface="Times New Roman"/>
                <a:cs typeface="Times New Roman"/>
              </a:rPr>
              <a:t>Lập trình với Cơ sở </a:t>
            </a:r>
            <a:r>
              <a:rPr dirty="0" sz="1300">
                <a:latin typeface="Times New Roman"/>
                <a:cs typeface="Times New Roman"/>
              </a:rPr>
              <a:t>dữ </a:t>
            </a:r>
            <a:r>
              <a:rPr dirty="0" sz="1300" spc="-5">
                <a:latin typeface="Times New Roman"/>
                <a:cs typeface="Times New Roman"/>
              </a:rPr>
              <a:t>liệu là một </a:t>
            </a:r>
            <a:r>
              <a:rPr dirty="0" sz="1300">
                <a:latin typeface="Times New Roman"/>
                <a:cs typeface="Times New Roman"/>
              </a:rPr>
              <a:t>phần quan trọng </a:t>
            </a:r>
            <a:r>
              <a:rPr dirty="0" sz="1300" spc="-5">
                <a:latin typeface="Times New Roman"/>
                <a:cs typeface="Times New Roman"/>
              </a:rPr>
              <a:t>trong hầu </a:t>
            </a:r>
            <a:r>
              <a:rPr dirty="0" sz="1300">
                <a:latin typeface="Times New Roman"/>
                <a:cs typeface="Times New Roman"/>
              </a:rPr>
              <a:t>hết </a:t>
            </a:r>
            <a:r>
              <a:rPr dirty="0" sz="1300" spc="-5">
                <a:latin typeface="Times New Roman"/>
                <a:cs typeface="Times New Roman"/>
              </a:rPr>
              <a:t>các </a:t>
            </a:r>
            <a:r>
              <a:rPr dirty="0" sz="1300">
                <a:latin typeface="Times New Roman"/>
                <a:cs typeface="Times New Roman"/>
              </a:rPr>
              <a:t>ngôn </a:t>
            </a:r>
            <a:r>
              <a:rPr dirty="0" sz="1300" spc="-5">
                <a:latin typeface="Times New Roman"/>
                <a:cs typeface="Times New Roman"/>
              </a:rPr>
              <a:t>ngữ </a:t>
            </a:r>
            <a:r>
              <a:rPr dirty="0" sz="1300">
                <a:latin typeface="Times New Roman"/>
                <a:cs typeface="Times New Roman"/>
              </a:rPr>
              <a:t>lập  </a:t>
            </a:r>
            <a:r>
              <a:rPr dirty="0" sz="1300" spc="-5">
                <a:latin typeface="Times New Roman"/>
                <a:cs typeface="Times New Roman"/>
              </a:rPr>
              <a:t>trình. Trong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này chúng </a:t>
            </a:r>
            <a:r>
              <a:rPr dirty="0" sz="1300" spc="-5">
                <a:latin typeface="Times New Roman"/>
                <a:cs typeface="Times New Roman"/>
              </a:rPr>
              <a:t>ta sẽ học cách sử dụng công nghệ </a:t>
            </a:r>
            <a:r>
              <a:rPr dirty="0" sz="1300" spc="-10">
                <a:latin typeface="Times New Roman"/>
                <a:cs typeface="Times New Roman"/>
              </a:rPr>
              <a:t>ADO </a:t>
            </a:r>
            <a:r>
              <a:rPr dirty="0" sz="1300" spc="-5">
                <a:latin typeface="Times New Roman"/>
                <a:cs typeface="Times New Roman"/>
              </a:rPr>
              <a:t>.NET (của </a:t>
            </a:r>
            <a:r>
              <a:rPr dirty="0" sz="1300" spc="-55">
                <a:latin typeface="Times New Roman"/>
                <a:cs typeface="Times New Roman"/>
              </a:rPr>
              <a:t>.NET  </a:t>
            </a:r>
            <a:r>
              <a:rPr dirty="0" sz="1300" spc="-5">
                <a:latin typeface="Times New Roman"/>
                <a:cs typeface="Times New Roman"/>
              </a:rPr>
              <a:t>Framework) và ngôn ngữ lập trình C# để làm việc với Cơ sở dữ liệu </a:t>
            </a:r>
            <a:r>
              <a:rPr dirty="0" sz="1300" spc="-10">
                <a:latin typeface="Times New Roman"/>
                <a:cs typeface="Times New Roman"/>
              </a:rPr>
              <a:t>SQL Server. Nội </a:t>
            </a:r>
            <a:r>
              <a:rPr dirty="0" sz="1300" spc="-5">
                <a:latin typeface="Times New Roman"/>
                <a:cs typeface="Times New Roman"/>
              </a:rPr>
              <a:t>dung  chính của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bao</a:t>
            </a:r>
            <a:r>
              <a:rPr dirty="0" sz="1300" spc="4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gồm: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0"/>
              </a:spcBef>
            </a:pPr>
            <a:r>
              <a:rPr dirty="0" sz="1300" spc="-5">
                <a:latin typeface="Times New Roman"/>
                <a:cs typeface="Times New Roman"/>
              </a:rPr>
              <a:t>+ Cách tạo một DataBase SQL </a:t>
            </a:r>
            <a:r>
              <a:rPr dirty="0" sz="1300">
                <a:latin typeface="Times New Roman"/>
                <a:cs typeface="Times New Roman"/>
              </a:rPr>
              <a:t>trong </a:t>
            </a:r>
            <a:r>
              <a:rPr dirty="0" sz="1300" spc="-5">
                <a:latin typeface="Times New Roman"/>
                <a:cs typeface="Times New Roman"/>
              </a:rPr>
              <a:t>Visual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Studio.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Các thành phần </a:t>
            </a:r>
            <a:r>
              <a:rPr dirty="0" sz="1300">
                <a:latin typeface="Times New Roman"/>
                <a:cs typeface="Times New Roman"/>
              </a:rPr>
              <a:t>của</a:t>
            </a:r>
            <a:r>
              <a:rPr dirty="0" sz="1300" spc="20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ADO.NET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+ Cách </a:t>
            </a:r>
            <a:r>
              <a:rPr dirty="0" sz="1300">
                <a:latin typeface="Times New Roman"/>
                <a:cs typeface="Times New Roman"/>
              </a:rPr>
              <a:t>làm </a:t>
            </a:r>
            <a:r>
              <a:rPr dirty="0" sz="1300" spc="-5">
                <a:latin typeface="Times New Roman"/>
                <a:cs typeface="Times New Roman"/>
              </a:rPr>
              <a:t>việc </a:t>
            </a:r>
            <a:r>
              <a:rPr dirty="0" sz="1300">
                <a:latin typeface="Times New Roman"/>
                <a:cs typeface="Times New Roman"/>
              </a:rPr>
              <a:t>với </a:t>
            </a:r>
            <a:r>
              <a:rPr dirty="0" sz="1300" spc="-5">
                <a:latin typeface="Times New Roman"/>
                <a:cs typeface="Times New Roman"/>
              </a:rPr>
              <a:t>SQL </a:t>
            </a:r>
            <a:r>
              <a:rPr dirty="0" sz="1300" spc="-10">
                <a:latin typeface="Times New Roman"/>
                <a:cs typeface="Times New Roman"/>
              </a:rPr>
              <a:t>Server </a:t>
            </a:r>
            <a:r>
              <a:rPr dirty="0" sz="1300">
                <a:latin typeface="Times New Roman"/>
                <a:cs typeface="Times New Roman"/>
              </a:rPr>
              <a:t>thông qua</a:t>
            </a:r>
            <a:r>
              <a:rPr dirty="0" sz="1300" spc="-15">
                <a:latin typeface="Times New Roman"/>
                <a:cs typeface="Times New Roman"/>
              </a:rPr>
              <a:t> </a:t>
            </a:r>
            <a:r>
              <a:rPr dirty="0" sz="1300" spc="-10">
                <a:latin typeface="Times New Roman"/>
                <a:cs typeface="Times New Roman"/>
              </a:rPr>
              <a:t>ADO.NET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Trong các ví dụ minh </a:t>
            </a:r>
            <a:r>
              <a:rPr dirty="0" sz="1300">
                <a:latin typeface="Times New Roman"/>
                <a:cs typeface="Times New Roman"/>
              </a:rPr>
              <a:t>họa </a:t>
            </a:r>
            <a:r>
              <a:rPr dirty="0" sz="1300" spc="-5">
                <a:latin typeface="Times New Roman"/>
                <a:cs typeface="Times New Roman"/>
              </a:rPr>
              <a:t>của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này </a:t>
            </a:r>
            <a:r>
              <a:rPr dirty="0" sz="1300" spc="-5">
                <a:latin typeface="Times New Roman"/>
                <a:cs typeface="Times New Roman"/>
              </a:rPr>
              <a:t>ta </a:t>
            </a:r>
            <a:r>
              <a:rPr dirty="0" sz="1300">
                <a:latin typeface="Times New Roman"/>
                <a:cs typeface="Times New Roman"/>
              </a:rPr>
              <a:t>sẽ </a:t>
            </a:r>
            <a:r>
              <a:rPr dirty="0" sz="1300" spc="-5">
                <a:latin typeface="Times New Roman"/>
                <a:cs typeface="Times New Roman"/>
              </a:rPr>
              <a:t>tạo ra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5">
                <a:latin typeface="Times New Roman"/>
                <a:cs typeface="Times New Roman"/>
              </a:rPr>
              <a:t>project Quản lý bán</a:t>
            </a:r>
            <a:r>
              <a:rPr dirty="0" sz="1300" spc="1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hàng.</a:t>
            </a:r>
            <a:endParaRPr sz="1300">
              <a:latin typeface="Times New Roman"/>
              <a:cs typeface="Times New Roman"/>
            </a:endParaRPr>
          </a:p>
          <a:p>
            <a:pPr lvl="1" marL="360045" indent="-347980">
              <a:lnSpc>
                <a:spcPct val="100000"/>
              </a:lnSpc>
              <a:spcBef>
                <a:spcPts val="1005"/>
              </a:spcBef>
              <a:buFont typeface="Arial"/>
              <a:buAutoNum type="arabicPeriod"/>
              <a:tabLst>
                <a:tab pos="360680" algn="l"/>
              </a:tabLst>
            </a:pPr>
            <a:r>
              <a:rPr dirty="0" sz="1400" spc="-5" b="1">
                <a:latin typeface="Arial"/>
                <a:cs typeface="Arial"/>
              </a:rPr>
              <a:t>G</a:t>
            </a:r>
            <a:r>
              <a:rPr dirty="0" sz="1400" spc="-5" b="1">
                <a:latin typeface="Arial"/>
                <a:cs typeface="Arial"/>
              </a:rPr>
              <a:t>iới thiệu </a:t>
            </a:r>
            <a:r>
              <a:rPr dirty="0" sz="1400" spc="-10" b="1">
                <a:latin typeface="Arial"/>
                <a:cs typeface="Arial"/>
              </a:rPr>
              <a:t>về </a:t>
            </a:r>
            <a:r>
              <a:rPr dirty="0" sz="1400" spc="-5" b="1">
                <a:latin typeface="Arial"/>
                <a:cs typeface="Arial"/>
              </a:rPr>
              <a:t>bài</a:t>
            </a:r>
            <a:r>
              <a:rPr dirty="0" sz="1400" spc="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toán</a:t>
            </a:r>
            <a:endParaRPr sz="1400">
              <a:latin typeface="Arial"/>
              <a:cs typeface="Arial"/>
            </a:endParaRPr>
          </a:p>
          <a:p>
            <a:pPr lvl="2" marL="796925" indent="-425450">
              <a:lnSpc>
                <a:spcPct val="100000"/>
              </a:lnSpc>
              <a:spcBef>
                <a:spcPts val="1030"/>
              </a:spcBef>
              <a:buFont typeface="Arial"/>
              <a:buAutoNum type="arabicPeriod"/>
              <a:tabLst>
                <a:tab pos="797560" algn="l"/>
              </a:tabLst>
            </a:pPr>
            <a:r>
              <a:rPr dirty="0" sz="1200" b="1" i="1">
                <a:latin typeface="Arial"/>
                <a:cs typeface="Arial"/>
              </a:rPr>
              <a:t>Lập</a:t>
            </a:r>
            <a:r>
              <a:rPr dirty="0" sz="1200" b="1" i="1">
                <a:latin typeface="Arial"/>
                <a:cs typeface="Arial"/>
              </a:rPr>
              <a:t> trình cơ sở dữ liệu </a:t>
            </a:r>
            <a:r>
              <a:rPr dirty="0" sz="1200" spc="-5" b="1" i="1">
                <a:latin typeface="Arial"/>
                <a:cs typeface="Arial"/>
              </a:rPr>
              <a:t>và </a:t>
            </a:r>
            <a:r>
              <a:rPr dirty="0" sz="1200" b="1" i="1">
                <a:latin typeface="Arial"/>
                <a:cs typeface="Arial"/>
              </a:rPr>
              <a:t>bài toán </a:t>
            </a:r>
            <a:r>
              <a:rPr dirty="0" sz="1200" spc="-5" b="1" i="1">
                <a:latin typeface="Arial"/>
                <a:cs typeface="Arial"/>
              </a:rPr>
              <a:t>quản</a:t>
            </a:r>
            <a:r>
              <a:rPr dirty="0" sz="1200" spc="-5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lý</a:t>
            </a:r>
            <a:endParaRPr sz="1200">
              <a:latin typeface="Arial"/>
              <a:cs typeface="Arial"/>
            </a:endParaRPr>
          </a:p>
          <a:p>
            <a:pPr algn="just" marL="12700" marR="5080" indent="359410">
              <a:lnSpc>
                <a:spcPct val="124400"/>
              </a:lnSpc>
              <a:spcBef>
                <a:spcPts val="540"/>
              </a:spcBef>
            </a:pPr>
            <a:r>
              <a:rPr dirty="0" sz="1300" spc="-10">
                <a:latin typeface="Times New Roman"/>
                <a:cs typeface="Times New Roman"/>
              </a:rPr>
              <a:t>Hiện </a:t>
            </a:r>
            <a:r>
              <a:rPr dirty="0" sz="1300" spc="-5">
                <a:latin typeface="Times New Roman"/>
                <a:cs typeface="Times New Roman"/>
              </a:rPr>
              <a:t>nay, một </a:t>
            </a:r>
            <a:r>
              <a:rPr dirty="0" sz="1300">
                <a:latin typeface="Times New Roman"/>
                <a:cs typeface="Times New Roman"/>
              </a:rPr>
              <a:t>trong những </a:t>
            </a:r>
            <a:r>
              <a:rPr dirty="0" sz="1300" spc="-10">
                <a:latin typeface="Times New Roman"/>
                <a:cs typeface="Times New Roman"/>
              </a:rPr>
              <a:t>mảng </a:t>
            </a:r>
            <a:r>
              <a:rPr dirty="0" sz="1300" spc="-5">
                <a:latin typeface="Times New Roman"/>
                <a:cs typeface="Times New Roman"/>
              </a:rPr>
              <a:t>phần mềm </a:t>
            </a:r>
            <a:r>
              <a:rPr dirty="0" sz="1300" spc="-95">
                <a:latin typeface="Times New Roman"/>
                <a:cs typeface="Times New Roman"/>
              </a:rPr>
              <a:t>đƣợc </a:t>
            </a:r>
            <a:r>
              <a:rPr dirty="0" sz="1300" spc="-5">
                <a:latin typeface="Times New Roman"/>
                <a:cs typeface="Times New Roman"/>
              </a:rPr>
              <a:t>ứng dụng rộng </a:t>
            </a:r>
            <a:r>
              <a:rPr dirty="0" sz="1300">
                <a:latin typeface="Times New Roman"/>
                <a:cs typeface="Times New Roman"/>
              </a:rPr>
              <a:t>rãi </a:t>
            </a:r>
            <a:r>
              <a:rPr dirty="0" sz="1300" spc="-5">
                <a:latin typeface="Times New Roman"/>
                <a:cs typeface="Times New Roman"/>
              </a:rPr>
              <a:t>nhất đó là </a:t>
            </a:r>
            <a:r>
              <a:rPr dirty="0" sz="1300" spc="-30">
                <a:latin typeface="Times New Roman"/>
                <a:cs typeface="Times New Roman"/>
              </a:rPr>
              <a:t>phần  </a:t>
            </a:r>
            <a:r>
              <a:rPr dirty="0" sz="1300" spc="-5">
                <a:latin typeface="Times New Roman"/>
                <a:cs typeface="Times New Roman"/>
              </a:rPr>
              <a:t>mềm quản lý, </a:t>
            </a:r>
            <a:r>
              <a:rPr dirty="0" sz="1300">
                <a:latin typeface="Times New Roman"/>
                <a:cs typeface="Times New Roman"/>
              </a:rPr>
              <a:t>ví </a:t>
            </a:r>
            <a:r>
              <a:rPr dirty="0" sz="1300" spc="-5">
                <a:latin typeface="Times New Roman"/>
                <a:cs typeface="Times New Roman"/>
              </a:rPr>
              <a:t>dụ </a:t>
            </a:r>
            <a:r>
              <a:rPr dirty="0" sz="1300" spc="-100">
                <a:latin typeface="Times New Roman"/>
                <a:cs typeface="Times New Roman"/>
              </a:rPr>
              <a:t>nhƣ: </a:t>
            </a:r>
            <a:r>
              <a:rPr dirty="0" sz="1300" spc="-5">
                <a:latin typeface="Times New Roman"/>
                <a:cs typeface="Times New Roman"/>
              </a:rPr>
              <a:t>quản lý bán hàng,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lý điểm,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lý </a:t>
            </a:r>
            <a:r>
              <a:rPr dirty="0" sz="1300">
                <a:latin typeface="Times New Roman"/>
                <a:cs typeface="Times New Roman"/>
              </a:rPr>
              <a:t>đăng </a:t>
            </a:r>
            <a:r>
              <a:rPr dirty="0" sz="1300" spc="-5">
                <a:latin typeface="Times New Roman"/>
                <a:cs typeface="Times New Roman"/>
              </a:rPr>
              <a:t>ký học,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lý </a:t>
            </a:r>
            <a:r>
              <a:rPr dirty="0" sz="1300" spc="-35">
                <a:latin typeface="Times New Roman"/>
                <a:cs typeface="Times New Roman"/>
              </a:rPr>
              <a:t>công  </a:t>
            </a:r>
            <a:r>
              <a:rPr dirty="0" sz="1300" spc="-5">
                <a:latin typeface="Times New Roman"/>
                <a:cs typeface="Times New Roman"/>
              </a:rPr>
              <a:t>văn </a:t>
            </a:r>
            <a:r>
              <a:rPr dirty="0" sz="1300">
                <a:latin typeface="Times New Roman"/>
                <a:cs typeface="Times New Roman"/>
              </a:rPr>
              <a:t>giấy tờ. </a:t>
            </a:r>
            <a:r>
              <a:rPr dirty="0" sz="1300" spc="-5">
                <a:latin typeface="Times New Roman"/>
                <a:cs typeface="Times New Roman"/>
              </a:rPr>
              <a:t>Bài toán quản lý đã </a:t>
            </a:r>
            <a:r>
              <a:rPr dirty="0" sz="1300">
                <a:latin typeface="Times New Roman"/>
                <a:cs typeface="Times New Roman"/>
              </a:rPr>
              <a:t>dần trở thành </a:t>
            </a:r>
            <a:r>
              <a:rPr dirty="0" sz="1300" spc="-5">
                <a:latin typeface="Times New Roman"/>
                <a:cs typeface="Times New Roman"/>
              </a:rPr>
              <a:t>bài </a:t>
            </a:r>
            <a:r>
              <a:rPr dirty="0" sz="1300">
                <a:latin typeface="Times New Roman"/>
                <a:cs typeface="Times New Roman"/>
              </a:rPr>
              <a:t>toán </a:t>
            </a:r>
            <a:r>
              <a:rPr dirty="0" sz="1300" spc="-5">
                <a:latin typeface="Times New Roman"/>
                <a:cs typeface="Times New Roman"/>
              </a:rPr>
              <a:t>phổ biến, quen thuộc và nó có </a:t>
            </a:r>
            <a:r>
              <a:rPr dirty="0" sz="1300">
                <a:latin typeface="Times New Roman"/>
                <a:cs typeface="Times New Roman"/>
              </a:rPr>
              <a:t>tầm  </a:t>
            </a:r>
            <a:r>
              <a:rPr dirty="0" sz="1300" spc="-5">
                <a:latin typeface="Times New Roman"/>
                <a:cs typeface="Times New Roman"/>
              </a:rPr>
              <a:t>quan trọng ảnh </a:t>
            </a:r>
            <a:r>
              <a:rPr dirty="0" sz="1300" spc="-75">
                <a:latin typeface="Times New Roman"/>
                <a:cs typeface="Times New Roman"/>
              </a:rPr>
              <a:t>hƣởng </a:t>
            </a:r>
            <a:r>
              <a:rPr dirty="0" sz="1300">
                <a:latin typeface="Times New Roman"/>
                <a:cs typeface="Times New Roman"/>
              </a:rPr>
              <a:t>lớn </a:t>
            </a:r>
            <a:r>
              <a:rPr dirty="0" sz="1300" spc="-5">
                <a:latin typeface="Times New Roman"/>
                <a:cs typeface="Times New Roman"/>
              </a:rPr>
              <a:t>đến sự </a:t>
            </a:r>
            <a:r>
              <a:rPr dirty="0" sz="1300">
                <a:latin typeface="Times New Roman"/>
                <a:cs typeface="Times New Roman"/>
              </a:rPr>
              <a:t>phát </a:t>
            </a:r>
            <a:r>
              <a:rPr dirty="0" sz="1300" spc="-5">
                <a:latin typeface="Times New Roman"/>
                <a:cs typeface="Times New Roman"/>
              </a:rPr>
              <a:t>triển </a:t>
            </a:r>
            <a:r>
              <a:rPr dirty="0" sz="1300">
                <a:latin typeface="Times New Roman"/>
                <a:cs typeface="Times New Roman"/>
              </a:rPr>
              <a:t>kinh </a:t>
            </a:r>
            <a:r>
              <a:rPr dirty="0" sz="1300" spc="-5">
                <a:latin typeface="Times New Roman"/>
                <a:cs typeface="Times New Roman"/>
              </a:rPr>
              <a:t>tế của xã</a:t>
            </a:r>
            <a:r>
              <a:rPr dirty="0" sz="1300" spc="90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hội.</a:t>
            </a:r>
            <a:endParaRPr sz="1300">
              <a:latin typeface="Times New Roman"/>
              <a:cs typeface="Times New Roman"/>
            </a:endParaRPr>
          </a:p>
          <a:p>
            <a:pPr algn="just" marL="12700" marR="8255" indent="359410">
              <a:lnSpc>
                <a:spcPct val="124700"/>
              </a:lnSpc>
              <a:spcBef>
                <a:spcPts val="595"/>
              </a:spcBef>
            </a:pPr>
            <a:r>
              <a:rPr dirty="0" sz="1300" spc="-5">
                <a:latin typeface="Times New Roman"/>
                <a:cs typeface="Times New Roman"/>
              </a:rPr>
              <a:t>Bất kể một bài toán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lý </a:t>
            </a:r>
            <a:r>
              <a:rPr dirty="0" sz="1300">
                <a:latin typeface="Times New Roman"/>
                <a:cs typeface="Times New Roman"/>
              </a:rPr>
              <a:t>nào </a:t>
            </a:r>
            <a:r>
              <a:rPr dirty="0" sz="1300" spc="-5">
                <a:latin typeface="Times New Roman"/>
                <a:cs typeface="Times New Roman"/>
              </a:rPr>
              <a:t>cũng cần </a:t>
            </a:r>
            <a:r>
              <a:rPr dirty="0" sz="1300">
                <a:latin typeface="Times New Roman"/>
                <a:cs typeface="Times New Roman"/>
              </a:rPr>
              <a:t>có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>
                <a:latin typeface="Times New Roman"/>
                <a:cs typeface="Times New Roman"/>
              </a:rPr>
              <a:t>cơ </a:t>
            </a:r>
            <a:r>
              <a:rPr dirty="0" sz="1300" spc="-5">
                <a:latin typeface="Times New Roman"/>
                <a:cs typeface="Times New Roman"/>
              </a:rPr>
              <a:t>sở dữ liệu </a:t>
            </a:r>
            <a:r>
              <a:rPr dirty="0" sz="1300">
                <a:latin typeface="Times New Roman"/>
                <a:cs typeface="Times New Roman"/>
              </a:rPr>
              <a:t>thích </a:t>
            </a:r>
            <a:r>
              <a:rPr dirty="0" sz="1300" spc="-5">
                <a:latin typeface="Times New Roman"/>
                <a:cs typeface="Times New Roman"/>
              </a:rPr>
              <a:t>hợp để </a:t>
            </a:r>
            <a:r>
              <a:rPr dirty="0" sz="1300" spc="-130">
                <a:latin typeface="Times New Roman"/>
                <a:cs typeface="Times New Roman"/>
              </a:rPr>
              <a:t>lƣu </a:t>
            </a:r>
            <a:r>
              <a:rPr dirty="0" sz="1300" spc="-60">
                <a:latin typeface="Times New Roman"/>
                <a:cs typeface="Times New Roman"/>
              </a:rPr>
              <a:t>trữ  </a:t>
            </a:r>
            <a:r>
              <a:rPr dirty="0" sz="1300" spc="-5">
                <a:latin typeface="Times New Roman"/>
                <a:cs typeface="Times New Roman"/>
              </a:rPr>
              <a:t>quản lý thông tin của nó. Và </a:t>
            </a:r>
            <a:r>
              <a:rPr dirty="0" sz="1300" spc="-10">
                <a:latin typeface="Times New Roman"/>
                <a:cs typeface="Times New Roman"/>
              </a:rPr>
              <a:t>một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</a:t>
            </a:r>
            <a:r>
              <a:rPr dirty="0" sz="1300" spc="-5">
                <a:latin typeface="Times New Roman"/>
                <a:cs typeface="Times New Roman"/>
              </a:rPr>
              <a:t>quản lý đòi hỏi phải có những </a:t>
            </a:r>
            <a:r>
              <a:rPr dirty="0" sz="1300" spc="-15">
                <a:latin typeface="Times New Roman"/>
                <a:cs typeface="Times New Roman"/>
              </a:rPr>
              <a:t>yêu </a:t>
            </a:r>
            <a:r>
              <a:rPr dirty="0" sz="1300" spc="-5">
                <a:latin typeface="Times New Roman"/>
                <a:cs typeface="Times New Roman"/>
              </a:rPr>
              <a:t>cầu về </a:t>
            </a:r>
            <a:r>
              <a:rPr dirty="0" sz="1300" spc="-65">
                <a:latin typeface="Times New Roman"/>
                <a:cs typeface="Times New Roman"/>
              </a:rPr>
              <a:t>kết  </a:t>
            </a:r>
            <a:r>
              <a:rPr dirty="0" sz="1300" spc="-5">
                <a:latin typeface="Times New Roman"/>
                <a:cs typeface="Times New Roman"/>
              </a:rPr>
              <a:t>nối và các </a:t>
            </a:r>
            <a:r>
              <a:rPr dirty="0" sz="1300">
                <a:latin typeface="Times New Roman"/>
                <a:cs typeface="Times New Roman"/>
              </a:rPr>
              <a:t>thao </a:t>
            </a:r>
            <a:r>
              <a:rPr dirty="0" sz="1300" spc="-5">
                <a:latin typeface="Times New Roman"/>
                <a:cs typeface="Times New Roman"/>
              </a:rPr>
              <a:t>tác </a:t>
            </a:r>
            <a:r>
              <a:rPr dirty="0" sz="1300">
                <a:latin typeface="Times New Roman"/>
                <a:cs typeface="Times New Roman"/>
              </a:rPr>
              <a:t>trên</a:t>
            </a:r>
            <a:r>
              <a:rPr dirty="0" sz="1300" spc="-5">
                <a:latin typeface="Times New Roman"/>
                <a:cs typeface="Times New Roman"/>
              </a:rPr>
              <a:t> CSDL.</a:t>
            </a:r>
            <a:endParaRPr sz="1300">
              <a:latin typeface="Times New Roman"/>
              <a:cs typeface="Times New Roman"/>
            </a:endParaRPr>
          </a:p>
          <a:p>
            <a:pPr algn="just" marL="12700" marR="508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Lập trình CSDL là một trong các thế mạnh </a:t>
            </a:r>
            <a:r>
              <a:rPr dirty="0" sz="1300">
                <a:latin typeface="Times New Roman"/>
                <a:cs typeface="Times New Roman"/>
              </a:rPr>
              <a:t>của </a:t>
            </a:r>
            <a:r>
              <a:rPr dirty="0" sz="1300" spc="-5">
                <a:latin typeface="Times New Roman"/>
                <a:cs typeface="Times New Roman"/>
              </a:rPr>
              <a:t>.NET </a:t>
            </a:r>
            <a:r>
              <a:rPr dirty="0" sz="1300">
                <a:latin typeface="Times New Roman"/>
                <a:cs typeface="Times New Roman"/>
              </a:rPr>
              <a:t>cho phép </a:t>
            </a:r>
            <a:r>
              <a:rPr dirty="0" sz="1300" spc="-5">
                <a:latin typeface="Times New Roman"/>
                <a:cs typeface="Times New Roman"/>
              </a:rPr>
              <a:t>dễ dàng tạo ra </a:t>
            </a:r>
            <a:r>
              <a:rPr dirty="0" sz="1300">
                <a:latin typeface="Times New Roman"/>
                <a:cs typeface="Times New Roman"/>
              </a:rPr>
              <a:t>những  </a:t>
            </a:r>
            <a:r>
              <a:rPr dirty="0" sz="1300" spc="-5">
                <a:latin typeface="Times New Roman"/>
                <a:cs typeface="Times New Roman"/>
              </a:rPr>
              <a:t>phần mềm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lý chuyên nghiệp, có thể kết nối tới CSDL của hầu hết các hệ quản trị dữ  liệu </a:t>
            </a:r>
            <a:r>
              <a:rPr dirty="0" sz="1300" spc="-90">
                <a:latin typeface="Times New Roman"/>
                <a:cs typeface="Times New Roman"/>
              </a:rPr>
              <a:t>nhƣ: </a:t>
            </a:r>
            <a:r>
              <a:rPr dirty="0" sz="1300" spc="-10">
                <a:latin typeface="Times New Roman"/>
                <a:cs typeface="Times New Roman"/>
              </a:rPr>
              <a:t>MS Access, SQL server, </a:t>
            </a:r>
            <a:r>
              <a:rPr dirty="0" sz="1300" spc="-5">
                <a:latin typeface="Times New Roman"/>
                <a:cs typeface="Times New Roman"/>
              </a:rPr>
              <a:t>MySQL server, </a:t>
            </a:r>
            <a:r>
              <a:rPr dirty="0" sz="1300" spc="-10">
                <a:latin typeface="Times New Roman"/>
                <a:cs typeface="Times New Roman"/>
              </a:rPr>
              <a:t>Oracle, </a:t>
            </a:r>
            <a:r>
              <a:rPr dirty="0" sz="1300" spc="-5">
                <a:latin typeface="Times New Roman"/>
                <a:cs typeface="Times New Roman"/>
              </a:rPr>
              <a:t>… </a:t>
            </a:r>
            <a:r>
              <a:rPr dirty="0" sz="1300" spc="-10">
                <a:latin typeface="Times New Roman"/>
                <a:cs typeface="Times New Roman"/>
              </a:rPr>
              <a:t>Hơn </a:t>
            </a:r>
            <a:r>
              <a:rPr dirty="0" sz="1300">
                <a:latin typeface="Times New Roman"/>
                <a:cs typeface="Times New Roman"/>
              </a:rPr>
              <a:t>thế </a:t>
            </a:r>
            <a:r>
              <a:rPr dirty="0" sz="1300" spc="-5">
                <a:latin typeface="Times New Roman"/>
                <a:cs typeface="Times New Roman"/>
              </a:rPr>
              <a:t>nữa nó còn có thể </a:t>
            </a:r>
            <a:r>
              <a:rPr dirty="0" sz="1300" spc="-40">
                <a:latin typeface="Times New Roman"/>
                <a:cs typeface="Times New Roman"/>
              </a:rPr>
              <a:t>kết  </a:t>
            </a:r>
            <a:r>
              <a:rPr dirty="0" sz="1300" spc="-5">
                <a:latin typeface="Times New Roman"/>
                <a:cs typeface="Times New Roman"/>
              </a:rPr>
              <a:t>nối đến các dạng </a:t>
            </a:r>
            <a:r>
              <a:rPr dirty="0" sz="1300">
                <a:latin typeface="Times New Roman"/>
                <a:cs typeface="Times New Roman"/>
              </a:rPr>
              <a:t>CSDL </a:t>
            </a:r>
            <a:r>
              <a:rPr dirty="0" sz="1300" spc="-5">
                <a:latin typeface="Times New Roman"/>
                <a:cs typeface="Times New Roman"/>
              </a:rPr>
              <a:t>khác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Excel, … để </a:t>
            </a:r>
            <a:r>
              <a:rPr dirty="0" sz="1300">
                <a:latin typeface="Times New Roman"/>
                <a:cs typeface="Times New Roman"/>
              </a:rPr>
              <a:t>thêm </a:t>
            </a:r>
            <a:r>
              <a:rPr dirty="0" sz="1300" spc="-10">
                <a:latin typeface="Times New Roman"/>
                <a:cs typeface="Times New Roman"/>
              </a:rPr>
              <a:t>mới, </a:t>
            </a:r>
            <a:r>
              <a:rPr dirty="0" sz="1300" spc="-5">
                <a:latin typeface="Times New Roman"/>
                <a:cs typeface="Times New Roman"/>
              </a:rPr>
              <a:t>sửa, xóa, tìm </a:t>
            </a:r>
            <a:r>
              <a:rPr dirty="0" sz="1300">
                <a:latin typeface="Times New Roman"/>
                <a:cs typeface="Times New Roman"/>
              </a:rPr>
              <a:t>kiếm </a:t>
            </a:r>
            <a:r>
              <a:rPr dirty="0" sz="1300" spc="-5">
                <a:latin typeface="Times New Roman"/>
                <a:cs typeface="Times New Roman"/>
              </a:rPr>
              <a:t>và kết xuất </a:t>
            </a:r>
            <a:r>
              <a:rPr dirty="0" sz="1300" spc="-100">
                <a:latin typeface="Times New Roman"/>
                <a:cs typeface="Times New Roman"/>
              </a:rPr>
              <a:t>dữ  </a:t>
            </a:r>
            <a:r>
              <a:rPr dirty="0" sz="1300" spc="-5">
                <a:latin typeface="Times New Roman"/>
                <a:cs typeface="Times New Roman"/>
              </a:rPr>
              <a:t>liệu với </a:t>
            </a:r>
            <a:r>
              <a:rPr dirty="0" sz="1300">
                <a:latin typeface="Times New Roman"/>
                <a:cs typeface="Times New Roman"/>
              </a:rPr>
              <a:t>độ </a:t>
            </a:r>
            <a:r>
              <a:rPr dirty="0" sz="1300" spc="-5">
                <a:latin typeface="Times New Roman"/>
                <a:cs typeface="Times New Roman"/>
              </a:rPr>
              <a:t>chính xác </a:t>
            </a:r>
            <a:r>
              <a:rPr dirty="0" sz="1300">
                <a:latin typeface="Times New Roman"/>
                <a:cs typeface="Times New Roman"/>
              </a:rPr>
              <a:t>cao, </a:t>
            </a:r>
            <a:r>
              <a:rPr dirty="0" sz="1300" spc="-5">
                <a:latin typeface="Times New Roman"/>
                <a:cs typeface="Times New Roman"/>
              </a:rPr>
              <a:t>chức năng </a:t>
            </a:r>
            <a:r>
              <a:rPr dirty="0" sz="1300">
                <a:latin typeface="Times New Roman"/>
                <a:cs typeface="Times New Roman"/>
              </a:rPr>
              <a:t>phong phú </a:t>
            </a:r>
            <a:r>
              <a:rPr dirty="0" sz="1300" spc="-5">
                <a:latin typeface="Times New Roman"/>
                <a:cs typeface="Times New Roman"/>
              </a:rPr>
              <a:t>và giao diện </a:t>
            </a:r>
            <a:r>
              <a:rPr dirty="0" sz="1300">
                <a:latin typeface="Times New Roman"/>
                <a:cs typeface="Times New Roman"/>
              </a:rPr>
              <a:t>thân</a:t>
            </a:r>
            <a:r>
              <a:rPr dirty="0" sz="1300" spc="1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thiện.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8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Trong </a:t>
            </a:r>
            <a:r>
              <a:rPr dirty="0" sz="1300" spc="-60">
                <a:latin typeface="Times New Roman"/>
                <a:cs typeface="Times New Roman"/>
              </a:rPr>
              <a:t>chƣơng </a:t>
            </a:r>
            <a:r>
              <a:rPr dirty="0" sz="1300">
                <a:latin typeface="Times New Roman"/>
                <a:cs typeface="Times New Roman"/>
              </a:rPr>
              <a:t>trình này </a:t>
            </a:r>
            <a:r>
              <a:rPr dirty="0" sz="1300" spc="-5">
                <a:latin typeface="Times New Roman"/>
                <a:cs typeface="Times New Roman"/>
              </a:rPr>
              <a:t>ta sẽ học về </a:t>
            </a:r>
            <a:r>
              <a:rPr dirty="0" sz="1300">
                <a:latin typeface="Times New Roman"/>
                <a:cs typeface="Times New Roman"/>
              </a:rPr>
              <a:t>cách thao </a:t>
            </a:r>
            <a:r>
              <a:rPr dirty="0" sz="1300" spc="-5">
                <a:latin typeface="Times New Roman"/>
                <a:cs typeface="Times New Roman"/>
              </a:rPr>
              <a:t>tác </a:t>
            </a:r>
            <a:r>
              <a:rPr dirty="0" sz="1300">
                <a:latin typeface="Times New Roman"/>
                <a:cs typeface="Times New Roman"/>
              </a:rPr>
              <a:t>và làm </a:t>
            </a:r>
            <a:r>
              <a:rPr dirty="0" sz="1300" spc="-5">
                <a:latin typeface="Times New Roman"/>
                <a:cs typeface="Times New Roman"/>
              </a:rPr>
              <a:t>việc với hệ </a:t>
            </a:r>
            <a:r>
              <a:rPr dirty="0" sz="1300">
                <a:latin typeface="Times New Roman"/>
                <a:cs typeface="Times New Roman"/>
              </a:rPr>
              <a:t>quản </a:t>
            </a:r>
            <a:r>
              <a:rPr dirty="0" sz="1300" spc="-5">
                <a:latin typeface="Times New Roman"/>
                <a:cs typeface="Times New Roman"/>
              </a:rPr>
              <a:t>trị </a:t>
            </a:r>
            <a:r>
              <a:rPr dirty="0" sz="1300" spc="-55">
                <a:latin typeface="Times New Roman"/>
                <a:cs typeface="Times New Roman"/>
              </a:rPr>
              <a:t>CSDL  </a:t>
            </a:r>
            <a:r>
              <a:rPr dirty="0" sz="1300" spc="-10">
                <a:latin typeface="Times New Roman"/>
                <a:cs typeface="Times New Roman"/>
              </a:rPr>
              <a:t>SQL server </a:t>
            </a:r>
            <a:r>
              <a:rPr dirty="0" sz="1300" spc="-5">
                <a:latin typeface="Times New Roman"/>
                <a:cs typeface="Times New Roman"/>
              </a:rPr>
              <a:t>cùng các </a:t>
            </a:r>
            <a:r>
              <a:rPr dirty="0" sz="1300">
                <a:latin typeface="Times New Roman"/>
                <a:cs typeface="Times New Roman"/>
              </a:rPr>
              <a:t>tiện </a:t>
            </a:r>
            <a:r>
              <a:rPr dirty="0" sz="1300" spc="-5">
                <a:latin typeface="Times New Roman"/>
                <a:cs typeface="Times New Roman"/>
              </a:rPr>
              <a:t>ích khác </a:t>
            </a:r>
            <a:r>
              <a:rPr dirty="0" sz="1300" spc="-120">
                <a:latin typeface="Times New Roman"/>
                <a:cs typeface="Times New Roman"/>
              </a:rPr>
              <a:t>nhƣ </a:t>
            </a:r>
            <a:r>
              <a:rPr dirty="0" sz="1300" spc="-5">
                <a:latin typeface="Times New Roman"/>
                <a:cs typeface="Times New Roman"/>
              </a:rPr>
              <a:t>xuất </a:t>
            </a:r>
            <a:r>
              <a:rPr dirty="0" sz="1300">
                <a:latin typeface="Times New Roman"/>
                <a:cs typeface="Times New Roman"/>
              </a:rPr>
              <a:t>dữ </a:t>
            </a:r>
            <a:r>
              <a:rPr dirty="0" sz="1300" spc="-5">
                <a:latin typeface="Times New Roman"/>
                <a:cs typeface="Times New Roman"/>
              </a:rPr>
              <a:t>liệu ra</a:t>
            </a:r>
            <a:r>
              <a:rPr dirty="0" sz="1300" spc="-35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Excel.</a:t>
            </a:r>
            <a:endParaRPr sz="1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985"/>
              </a:spcBef>
            </a:pPr>
            <a:r>
              <a:rPr dirty="0" sz="1300" spc="-5">
                <a:latin typeface="Times New Roman"/>
                <a:cs typeface="Times New Roman"/>
              </a:rPr>
              <a:t>Để học </a:t>
            </a:r>
            <a:r>
              <a:rPr dirty="0" sz="1300">
                <a:latin typeface="Times New Roman"/>
                <a:cs typeface="Times New Roman"/>
              </a:rPr>
              <a:t>phần này </a:t>
            </a:r>
            <a:r>
              <a:rPr dirty="0" sz="1300" spc="-5">
                <a:latin typeface="Times New Roman"/>
                <a:cs typeface="Times New Roman"/>
              </a:rPr>
              <a:t>máy </a:t>
            </a:r>
            <a:r>
              <a:rPr dirty="0" sz="1300">
                <a:latin typeface="Times New Roman"/>
                <a:cs typeface="Times New Roman"/>
              </a:rPr>
              <a:t>tính </a:t>
            </a:r>
            <a:r>
              <a:rPr dirty="0" sz="1300" spc="-5">
                <a:latin typeface="Times New Roman"/>
                <a:cs typeface="Times New Roman"/>
              </a:rPr>
              <a:t>của bạn học cần cài đặt các thành phần</a:t>
            </a:r>
            <a:r>
              <a:rPr dirty="0" sz="1300" spc="40">
                <a:latin typeface="Times New Roman"/>
                <a:cs typeface="Times New Roman"/>
              </a:rPr>
              <a:t> </a:t>
            </a:r>
            <a:r>
              <a:rPr dirty="0" sz="1300">
                <a:latin typeface="Times New Roman"/>
                <a:cs typeface="Times New Roman"/>
              </a:rPr>
              <a:t>sau:</a:t>
            </a:r>
            <a:endParaRPr sz="1300">
              <a:latin typeface="Times New Roman"/>
              <a:cs typeface="Times New Roman"/>
            </a:endParaRPr>
          </a:p>
          <a:p>
            <a:pPr algn="just" marL="12700" marR="6350" indent="359410">
              <a:lnSpc>
                <a:spcPct val="124600"/>
              </a:lnSpc>
              <a:spcBef>
                <a:spcPts val="600"/>
              </a:spcBef>
            </a:pPr>
            <a:r>
              <a:rPr dirty="0" sz="1300" spc="-5">
                <a:latin typeface="Times New Roman"/>
                <a:cs typeface="Times New Roman"/>
              </a:rPr>
              <a:t>+ Bộ Visual Studio </a:t>
            </a:r>
            <a:r>
              <a:rPr dirty="0" sz="1300">
                <a:latin typeface="Times New Roman"/>
                <a:cs typeface="Times New Roman"/>
              </a:rPr>
              <a:t>(bản </a:t>
            </a:r>
            <a:r>
              <a:rPr dirty="0" sz="1300" spc="-5">
                <a:latin typeface="Times New Roman"/>
                <a:cs typeface="Times New Roman"/>
              </a:rPr>
              <a:t>2005 hoặc bản </a:t>
            </a:r>
            <a:r>
              <a:rPr dirty="0" sz="1300">
                <a:latin typeface="Times New Roman"/>
                <a:cs typeface="Times New Roman"/>
              </a:rPr>
              <a:t>2008 </a:t>
            </a:r>
            <a:r>
              <a:rPr dirty="0" sz="1300" spc="-5">
                <a:latin typeface="Times New Roman"/>
                <a:cs typeface="Times New Roman"/>
              </a:rPr>
              <a:t>hoặc bản </a:t>
            </a:r>
            <a:r>
              <a:rPr dirty="0" sz="1300">
                <a:latin typeface="Times New Roman"/>
                <a:cs typeface="Times New Roman"/>
              </a:rPr>
              <a:t>2010 </a:t>
            </a:r>
            <a:r>
              <a:rPr dirty="0" sz="1300" spc="-5">
                <a:latin typeface="Times New Roman"/>
                <a:cs typeface="Times New Roman"/>
              </a:rPr>
              <a:t>– Cài </a:t>
            </a:r>
            <a:r>
              <a:rPr dirty="0" sz="1300">
                <a:latin typeface="Times New Roman"/>
                <a:cs typeface="Times New Roman"/>
              </a:rPr>
              <a:t>bản đầy đủ). </a:t>
            </a:r>
            <a:r>
              <a:rPr dirty="0" sz="1300" spc="-5">
                <a:latin typeface="Times New Roman"/>
                <a:cs typeface="Times New Roman"/>
              </a:rPr>
              <a:t>Khi cài  </a:t>
            </a:r>
            <a:r>
              <a:rPr dirty="0" sz="1300">
                <a:latin typeface="Times New Roman"/>
                <a:cs typeface="Times New Roman"/>
              </a:rPr>
              <a:t>đầy </a:t>
            </a:r>
            <a:r>
              <a:rPr dirty="0" sz="1300" spc="-5">
                <a:latin typeface="Times New Roman"/>
                <a:cs typeface="Times New Roman"/>
              </a:rPr>
              <a:t>đủ thì </a:t>
            </a:r>
            <a:r>
              <a:rPr dirty="0" sz="1300">
                <a:latin typeface="Times New Roman"/>
                <a:cs typeface="Times New Roman"/>
              </a:rPr>
              <a:t>chúng đã </a:t>
            </a:r>
            <a:r>
              <a:rPr dirty="0" sz="1300" spc="-5">
                <a:latin typeface="Times New Roman"/>
                <a:cs typeface="Times New Roman"/>
              </a:rPr>
              <a:t>có </a:t>
            </a:r>
            <a:r>
              <a:rPr dirty="0" sz="1300" spc="-10">
                <a:latin typeface="Times New Roman"/>
                <a:cs typeface="Times New Roman"/>
              </a:rPr>
              <a:t>sẵn </a:t>
            </a:r>
            <a:r>
              <a:rPr dirty="0" sz="1300" spc="-5">
                <a:latin typeface="Times New Roman"/>
                <a:cs typeface="Times New Roman"/>
              </a:rPr>
              <a:t>cả </a:t>
            </a:r>
            <a:r>
              <a:rPr dirty="0" sz="1300" spc="-10">
                <a:latin typeface="Times New Roman"/>
                <a:cs typeface="Times New Roman"/>
              </a:rPr>
              <a:t>SQL server</a:t>
            </a:r>
            <a:r>
              <a:rPr dirty="0" sz="1300" spc="15">
                <a:latin typeface="Times New Roman"/>
                <a:cs typeface="Times New Roman"/>
              </a:rPr>
              <a:t> </a:t>
            </a:r>
            <a:r>
              <a:rPr dirty="0" sz="1300" spc="-5">
                <a:latin typeface="Times New Roman"/>
                <a:cs typeface="Times New Roman"/>
              </a:rPr>
              <a:t>rồi.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2532" y="9337243"/>
            <a:ext cx="6189980" cy="6350"/>
          </a:xfrm>
          <a:custGeom>
            <a:avLst/>
            <a:gdLst/>
            <a:ahLst/>
            <a:cxnLst/>
            <a:rect l="l" t="t" r="r" b="b"/>
            <a:pathLst>
              <a:path w="6189980" h="6350">
                <a:moveTo>
                  <a:pt x="6189853" y="0"/>
                </a:moveTo>
                <a:lnTo>
                  <a:pt x="0" y="0"/>
                </a:lnTo>
                <a:lnTo>
                  <a:pt x="0" y="6095"/>
                </a:lnTo>
                <a:lnTo>
                  <a:pt x="6189853" y="6095"/>
                </a:lnTo>
                <a:lnTo>
                  <a:pt x="6189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15"/>
              </a:lnSpc>
            </a:pPr>
            <a:fld id="{81D60167-4931-47E6-BA6A-407CBD079E47}" type="slidenum">
              <a:rPr dirty="0" spc="-5"/>
              <a:t>100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Thu Huong</dc:creator>
  <dcterms:created xsi:type="dcterms:W3CDTF">2020-09-21T04:44:00Z</dcterms:created>
  <dcterms:modified xsi:type="dcterms:W3CDTF">2020-09-21T04:44:00Z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2017-08-15T00:00:00Z</vt:filetime>
  </property>
  <property fmtid="{D5CDD505-2E9C-101B-9397-08002B2CF9AE}" pid="3" name="Creator">
    <vt:lpwstr>Microsoft® Word 2010</vt:lpwstr>
  </property>
  <property fmtid="{D5CDD505-2E9C-101B-9397-08002B2CF9AE}" pid="4" name="LastSaved">
    <vt:filetime>2020-09-21T00:00:00Z</vt:filetime>
  </property>
</Properties>
</file>